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71" r:id="rId2"/>
    <p:sldId id="257" r:id="rId3"/>
    <p:sldId id="273" r:id="rId4"/>
    <p:sldId id="265" r:id="rId5"/>
    <p:sldId id="260" r:id="rId6"/>
    <p:sldId id="259" r:id="rId7"/>
    <p:sldId id="262" r:id="rId8"/>
    <p:sldId id="267" r:id="rId9"/>
    <p:sldId id="269" r:id="rId10"/>
    <p:sldId id="270" r:id="rId11"/>
    <p:sldId id="272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2"/>
    <a:srgbClr val="0000FF"/>
    <a:srgbClr val="004F9E"/>
    <a:srgbClr val="5C2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F62C-FD05-442D-A0B8-34604D06191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AECCA-1A5C-40B4-B4C5-02A7ABE43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double check correct contact people for these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ECCA-1A5C-40B4-B4C5-02A7ABE439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82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Panera</a:t>
            </a:r>
            <a:r>
              <a:rPr lang="en-US" baseline="0" dirty="0" smtClean="0"/>
              <a:t> and other food options at BSC and Café </a:t>
            </a:r>
            <a:r>
              <a:rPr lang="en-US" baseline="0" dirty="0" err="1" smtClean="0"/>
              <a:t>Ventana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ECCA-1A5C-40B4-B4C5-02A7ABE439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81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 images</a:t>
            </a:r>
            <a:r>
              <a:rPr lang="en-US" baseline="0" dirty="0" smtClean="0"/>
              <a:t> to current offerings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ECCA-1A5C-40B4-B4C5-02A7ABE439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0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Doubel</a:t>
            </a:r>
            <a:r>
              <a:rPr lang="en-US" dirty="0" smtClean="0"/>
              <a:t> check existence</a:t>
            </a:r>
            <a:r>
              <a:rPr lang="en-US" baseline="0" dirty="0" smtClean="0"/>
              <a:t> of all of these ……KOTA is gone now I think. Are there options to add?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ECCA-1A5C-40B4-B4C5-02A7ABE439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00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</a:t>
            </a:r>
            <a:r>
              <a:rPr lang="en-US" smtClean="0"/>
              <a:t>, update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5AECCA-1A5C-40B4-B4C5-02A7ABE439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9AD-B015-4FF4-A24D-574719A8345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9E5-987E-4E5C-99F5-08DAF530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9AD-B015-4FF4-A24D-574719A8345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9E5-987E-4E5C-99F5-08DAF530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8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9AD-B015-4FF4-A24D-574719A8345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9E5-987E-4E5C-99F5-08DAF530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2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9AD-B015-4FF4-A24D-574719A8345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9E5-987E-4E5C-99F5-08DAF530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9AD-B015-4FF4-A24D-574719A8345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9E5-987E-4E5C-99F5-08DAF530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6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9AD-B015-4FF4-A24D-574719A8345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9E5-987E-4E5C-99F5-08DAF530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9AD-B015-4FF4-A24D-574719A8345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9E5-987E-4E5C-99F5-08DAF530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7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9AD-B015-4FF4-A24D-574719A8345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9E5-987E-4E5C-99F5-08DAF530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5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9AD-B015-4FF4-A24D-574719A8345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9E5-987E-4E5C-99F5-08DAF530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7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9AD-B015-4FF4-A24D-574719A8345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9E5-987E-4E5C-99F5-08DAF530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F79AD-B015-4FF4-A24D-574719A8345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19E5-987E-4E5C-99F5-08DAF530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1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F79AD-B015-4FF4-A24D-574719A83454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19E5-987E-4E5C-99F5-08DAF5308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91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maps?f=q&amp;hl=en&amp;geocode=&amp;time=&amp;date=&amp;ttype=&amp;q=221+N+Grand+Blvd+St+Louis,+MO+63103&amp;sll=38.636037,-90.233248&amp;sspn=0.010241,0.0212&amp;ie=UTF8&amp;z=16&amp;iwloc=addr&amp;om=1" TargetMode="External"/><Relationship Id="rId7" Type="http://schemas.openxmlformats.org/officeDocument/2006/relationships/hyperlink" Target="http://www.slu.edu/services/transportation/" TargetMode="External"/><Relationship Id="rId2" Type="http://schemas.openxmlformats.org/officeDocument/2006/relationships/hyperlink" Target="http://www.slu.edu/campusma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u.edu/services/parking/" TargetMode="External"/><Relationship Id="rId5" Type="http://schemas.openxmlformats.org/officeDocument/2006/relationships/hyperlink" Target="http://www.slu.edu/services/parking/maps.html" TargetMode="External"/><Relationship Id="rId4" Type="http://schemas.openxmlformats.org/officeDocument/2006/relationships/hyperlink" Target="http://maps.google.com/maps?f=q&amp;hl=en&amp;geocode=&amp;time=&amp;date=&amp;ttype=&amp;q=1402+S+Grand+Blvd+St+Louis,+MO+63104&amp;sll=38.636037,-90.233248&amp;sspn=0.010241,0.0212&amp;ie=UTF8&amp;z=16&amp;iwloc=addr&amp;om=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hyperlink" Target="https://sites.google.com/a/slu.edu/university-faculty-and-staff-recognition-portal/formal-peer-recognition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a/slu.edu/university-faculty-and-staff-recognition-portal/slu-stars" TargetMode="External"/><Relationship Id="rId5" Type="http://schemas.openxmlformats.org/officeDocument/2006/relationships/hyperlink" Target="https://sites.google.com/a/slu.edu/university-faculty-and-staff-recognition-portal/service-awards" TargetMode="External"/><Relationship Id="rId4" Type="http://schemas.openxmlformats.org/officeDocument/2006/relationships/image" Target="../media/image7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u.edu/division-of-research-administration-home/institutional-review-board-(irb)/eirb/june-2016-release" TargetMode="External"/><Relationship Id="rId2" Type="http://schemas.openxmlformats.org/officeDocument/2006/relationships/hyperlink" Target="http://www.slu.edu/division-of-research-administration-home/grants-development-office-(gdo)/gdoian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lu.doublemap.com/map/" TargetMode="External"/><Relationship Id="rId3" Type="http://schemas.openxmlformats.org/officeDocument/2006/relationships/hyperlink" Target="http://www.slu.edu/Images/facilities/parking/SLU%20Card%20Button%20Revised%202.jpg" TargetMode="External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77.jpeg"/><Relationship Id="rId9" Type="http://schemas.openxmlformats.org/officeDocument/2006/relationships/hyperlink" Target="http://m.slu.edu/info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hyperlink" Target="mailto:volunteercoordinatorcasa@gmail.com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810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4F9E"/>
                </a:solidFill>
              </a:rPr>
              <a:t>WELCOME TO SAINT LOUIS UNIVERSITY</a:t>
            </a:r>
            <a:endParaRPr lang="en-US" sz="4000" b="1" i="1" dirty="0">
              <a:solidFill>
                <a:srgbClr val="004F9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818" y="4530192"/>
            <a:ext cx="213185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65" y="4735489"/>
            <a:ext cx="1955218" cy="1552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30" y="4675624"/>
            <a:ext cx="1952909" cy="1563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35" y="5192630"/>
            <a:ext cx="1762075" cy="119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02349" y="6204631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Powell Symphony Hall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59872" y="6344729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Sheldon Concert Hall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40754" y="622111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Fox Theater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4862" y="6389283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The Grandel</a:t>
            </a:r>
            <a:endParaRPr lang="en-US" sz="11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83" y="282285"/>
            <a:ext cx="31131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68647" y="5790956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First Night</a:t>
            </a:r>
            <a:endParaRPr lang="en-US" sz="11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15750"/>
            <a:ext cx="1826336" cy="215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961" y="200024"/>
            <a:ext cx="25812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47" y="2233284"/>
            <a:ext cx="3829050" cy="213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7135"/>
            <a:ext cx="2134185" cy="159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85" y="2215750"/>
            <a:ext cx="1839838" cy="213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63" y="5223035"/>
            <a:ext cx="1780198" cy="121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2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Saint Louis University Women in Medicine and Science</a:t>
            </a:r>
            <a:br>
              <a:rPr lang="en-US" dirty="0" smtClean="0"/>
            </a:br>
            <a:r>
              <a:rPr lang="en-US" dirty="0" smtClean="0"/>
              <a:t>Facebook Page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4300" dirty="0"/>
              <a:t>https://www.facebook.com/SLUWIMS/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3400"/>
            <a:ext cx="43719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2286000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67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Campus Maps</a:t>
            </a:r>
            <a:br>
              <a:rPr lang="en-US" dirty="0"/>
            </a:br>
            <a:r>
              <a:rPr lang="en-US" sz="3100" dirty="0"/>
              <a:t>From:  http://www.slu.edu/maps-and-directions-to-slu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Click on the links below for SLU campus map resources:</a:t>
            </a:r>
            <a:endParaRPr lang="en-US" dirty="0"/>
          </a:p>
          <a:p>
            <a:r>
              <a:rPr lang="en-US" b="1" dirty="0">
                <a:hlinkClick r:id="rId2" tooltip="Campus Map"/>
              </a:rPr>
              <a:t>Campus Map</a:t>
            </a:r>
            <a:endParaRPr lang="en-US" dirty="0"/>
          </a:p>
          <a:p>
            <a:r>
              <a:rPr lang="en-US" b="1" dirty="0">
                <a:hlinkClick r:id="rId3" tooltip="SLU Campus "/>
              </a:rPr>
              <a:t>SLU Campus </a:t>
            </a:r>
            <a:r>
              <a:rPr lang="en-US" dirty="0"/>
              <a:t>(Google Map)</a:t>
            </a:r>
          </a:p>
          <a:p>
            <a:r>
              <a:rPr lang="en-US" b="1" dirty="0">
                <a:hlinkClick r:id="rId4" tooltip="SLU Medical Center"/>
              </a:rPr>
              <a:t>SLU Medical Center</a:t>
            </a:r>
            <a:r>
              <a:rPr lang="en-US" dirty="0"/>
              <a:t> (Google Map)</a:t>
            </a:r>
          </a:p>
          <a:p>
            <a:r>
              <a:rPr lang="en-US" b="1" dirty="0">
                <a:hlinkClick r:id="rId5" tooltip="Printable Parking Maps"/>
              </a:rPr>
              <a:t>Printable Parking Maps</a:t>
            </a:r>
            <a:endParaRPr lang="en-US" dirty="0"/>
          </a:p>
          <a:p>
            <a:r>
              <a:rPr lang="en-US" b="1" dirty="0">
                <a:hlinkClick r:id="rId6" tooltip="SLU Parking and Card Services"/>
              </a:rPr>
              <a:t>SLU Parking and Card Services</a:t>
            </a:r>
            <a:endParaRPr lang="en-US" dirty="0"/>
          </a:p>
          <a:p>
            <a:r>
              <a:rPr lang="en-US" b="1" dirty="0">
                <a:hlinkClick r:id="rId7" tooltip="SLU Transportation Services"/>
              </a:rPr>
              <a:t>SLU Transportation Services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07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223C96"/>
                </a:solidFill>
                <a:latin typeface="Open Sans Condensed"/>
              </a:rPr>
              <a:t>SLUCare Employee Wellness Fair</a:t>
            </a:r>
            <a:br>
              <a:rPr lang="en-US" sz="3600" b="1" dirty="0">
                <a:solidFill>
                  <a:srgbClr val="223C96"/>
                </a:solidFill>
                <a:latin typeface="Open Sans Condensed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 annual SLUCare Employee Wellness Fair </a:t>
            </a:r>
            <a:r>
              <a:rPr lang="en-US" sz="2800" dirty="0" smtClean="0"/>
              <a:t>is  held in </a:t>
            </a:r>
            <a:r>
              <a:rPr lang="en-US" sz="2800" dirty="0"/>
              <a:t>the Busch Student Center's St. Louis </a:t>
            </a:r>
            <a:r>
              <a:rPr lang="en-US" sz="2800" dirty="0" smtClean="0"/>
              <a:t>Room and in </a:t>
            </a:r>
            <a:r>
              <a:rPr lang="en-US" sz="2800" dirty="0"/>
              <a:t>the Doisy College of Health Sciences Multipurpose Room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Attendees will have a chance to visit with SLUCare physicians and nurses representing a diverse range of medical specialties and learn about SLU and SLU-related health programs, including Delta Dental, Express Scripts, VSP, </a:t>
            </a:r>
            <a:r>
              <a:rPr lang="en-US" sz="2800" dirty="0" err="1"/>
              <a:t>Voya</a:t>
            </a:r>
            <a:r>
              <a:rPr lang="en-US" sz="2800" dirty="0"/>
              <a:t> and United HealthCare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Flu shots will be available at the Wellness Fair.</a:t>
            </a:r>
          </a:p>
        </p:txBody>
      </p:sp>
    </p:spTree>
    <p:extLst>
      <p:ext uri="{BB962C8B-B14F-4D97-AF65-F5344CB8AC3E}">
        <p14:creationId xmlns:p14="http://schemas.microsoft.com/office/powerpoint/2010/main" val="3126114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0"/>
            <a:ext cx="82296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Look for email communication from SLUCare about the next scheduled Town Hall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229600" cy="3124004"/>
          </a:xfrm>
        </p:spPr>
      </p:pic>
    </p:spTree>
    <p:extLst>
      <p:ext uri="{BB962C8B-B14F-4D97-AF65-F5344CB8AC3E}">
        <p14:creationId xmlns:p14="http://schemas.microsoft.com/office/powerpoint/2010/main" val="3383859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19050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"/>
            <a:ext cx="190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23647" b="17711"/>
          <a:stretch/>
        </p:blipFill>
        <p:spPr bwMode="auto">
          <a:xfrm>
            <a:off x="3962400" y="4648200"/>
            <a:ext cx="2004942" cy="112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69067" y="59619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Employees are formally recognized for every five years of service with a </a:t>
            </a:r>
            <a:r>
              <a:rPr lang="en-US" b="1" u="sng" dirty="0">
                <a:hlinkClick r:id="rId5"/>
              </a:rPr>
              <a:t>Service Award</a:t>
            </a:r>
            <a:r>
              <a:rPr lang="en-US" dirty="0"/>
              <a:t>. 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2057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hlinkClick r:id="rId6"/>
              </a:rPr>
              <a:t>The SLU Stars program</a:t>
            </a:r>
            <a:r>
              <a:rPr lang="en-US" dirty="0"/>
              <a:t> is a peer-to-peer recognition award for colleagues who demonstrate professionalism and</a:t>
            </a:r>
          </a:p>
          <a:p>
            <a:r>
              <a:rPr lang="en-US" dirty="0"/>
              <a:t>behavior congruent with the University's </a:t>
            </a:r>
            <a:r>
              <a:rPr lang="en-US" dirty="0" err="1"/>
              <a:t>Ignatian</a:t>
            </a:r>
            <a:r>
              <a:rPr lang="en-US" dirty="0"/>
              <a:t> ideals and whose accomplishments further the mission of SLU.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8200" y="14572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hlinkClick r:id="rId7"/>
              </a:rPr>
              <a:t>SLU Sparks</a:t>
            </a:r>
            <a:r>
              <a:rPr lang="en-US" dirty="0"/>
              <a:t> is an immediate, outlet for peer-to-peer recognition for colleagues who light a spark in you through their actions. The inspiration for the name comes from the Jesuit phrase “Go forth and set the world on fire”. </a:t>
            </a:r>
          </a:p>
        </p:txBody>
      </p:sp>
    </p:spTree>
    <p:extLst>
      <p:ext uri="{BB962C8B-B14F-4D97-AF65-F5344CB8AC3E}">
        <p14:creationId xmlns:p14="http://schemas.microsoft.com/office/powerpoint/2010/main" val="1671154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holder for Clinical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Lunch Room</a:t>
            </a:r>
          </a:p>
          <a:p>
            <a:r>
              <a:rPr lang="en-US" dirty="0" smtClean="0"/>
              <a:t>EPIC</a:t>
            </a:r>
          </a:p>
          <a:p>
            <a:r>
              <a:rPr lang="en-US" dirty="0" smtClean="0"/>
              <a:t>Coding/Billing</a:t>
            </a:r>
          </a:p>
          <a:p>
            <a:r>
              <a:rPr lang="en-US" dirty="0" smtClean="0"/>
              <a:t>CARTS</a:t>
            </a:r>
          </a:p>
          <a:p>
            <a:r>
              <a:rPr lang="en-US" dirty="0" smtClean="0"/>
              <a:t>Colleagues to Refer 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78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Holder for Research Faculty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ERAS</a:t>
            </a:r>
          </a:p>
          <a:p>
            <a:r>
              <a:rPr lang="en-US" dirty="0" smtClean="0">
                <a:hlinkClick r:id="rId2"/>
              </a:rPr>
              <a:t>GDO</a:t>
            </a:r>
            <a:endParaRPr lang="en-US" dirty="0" smtClean="0"/>
          </a:p>
          <a:p>
            <a:r>
              <a:rPr lang="en-US" dirty="0" smtClean="0"/>
              <a:t>IRB </a:t>
            </a:r>
            <a:r>
              <a:rPr lang="en-US" sz="1800" b="1" dirty="0">
                <a:hlinkClick r:id="rId3"/>
              </a:rPr>
              <a:t>CLICK HERE FOR DETAILS ABOUT THE JUNE 2016 </a:t>
            </a:r>
            <a:r>
              <a:rPr lang="en-US" sz="1800" b="1" dirty="0" err="1">
                <a:hlinkClick r:id="rId3"/>
              </a:rPr>
              <a:t>eIRB</a:t>
            </a:r>
            <a:r>
              <a:rPr lang="en-US" sz="1800" b="1" dirty="0">
                <a:hlinkClick r:id="rId3"/>
              </a:rPr>
              <a:t> PRODUCT UPDATE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026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533400"/>
            <a:ext cx="65722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The SLU Card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0" r="3373" b="15204"/>
          <a:stretch/>
        </p:blipFill>
        <p:spPr bwMode="auto">
          <a:xfrm>
            <a:off x="355603" y="3048000"/>
            <a:ext cx="1879593" cy="131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4333" y="120133"/>
            <a:ext cx="589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http://www.slu.edu/parking-and-card-services-home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33" y="2942167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42167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33" y="2942167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6333" y="5181600"/>
            <a:ext cx="8534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 err="1"/>
              <a:t>DoubleMap</a:t>
            </a:r>
            <a:r>
              <a:rPr lang="en-US" sz="1200" i="1" dirty="0"/>
              <a:t> </a:t>
            </a:r>
            <a:r>
              <a:rPr lang="en-US" sz="1200" dirty="0"/>
              <a:t>is a tracking system that provides real-time shuttle location services. Users of the Billiken Shuttle Service now have the ability to access all routes and schedules from a central source. The application shows where the shuttles are on each route, where the shuttle stop locations are and what time the shuttles are estimated to arrive.</a:t>
            </a:r>
          </a:p>
          <a:p>
            <a:pPr algn="ctr"/>
            <a:r>
              <a:rPr lang="en-US" sz="1200" b="1" dirty="0"/>
              <a:t>With access like this at your fingertips, using the Billiken Shuttle Service is easier than ever!</a:t>
            </a:r>
            <a:endParaRPr lang="en-US" sz="1200" dirty="0"/>
          </a:p>
          <a:p>
            <a:pPr algn="ctr"/>
            <a:r>
              <a:rPr lang="en-US" sz="1200" b="1" dirty="0"/>
              <a:t>Check out </a:t>
            </a:r>
            <a:r>
              <a:rPr lang="en-US" sz="1200" b="1" dirty="0">
                <a:hlinkClick r:id="rId8" tooltip="SLU DoubleMap"/>
              </a:rPr>
              <a:t>slu.doublemap.com</a:t>
            </a:r>
            <a:endParaRPr lang="en-US" sz="1200" b="1" dirty="0"/>
          </a:p>
          <a:p>
            <a:pPr algn="ctr"/>
            <a:r>
              <a:rPr lang="en-US" sz="1200" b="1" dirty="0"/>
              <a:t>Download the app on Android or iTunes</a:t>
            </a:r>
          </a:p>
          <a:p>
            <a:pPr algn="ctr"/>
            <a:r>
              <a:rPr lang="en-US" sz="1200" b="1" dirty="0"/>
              <a:t> Or download the </a:t>
            </a:r>
            <a:r>
              <a:rPr lang="en-US" sz="1200" b="1" dirty="0">
                <a:hlinkClick r:id="rId9"/>
              </a:rPr>
              <a:t>SLU Mobile App </a:t>
            </a:r>
            <a:endParaRPr lang="en-US" sz="1200" b="1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8" y="5638800"/>
            <a:ext cx="1097280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456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LCME</a:t>
            </a:r>
            <a:br>
              <a:rPr lang="en-US" dirty="0"/>
            </a:br>
            <a:r>
              <a:rPr lang="en-US" sz="2000" dirty="0" err="1"/>
              <a:t>LCME</a:t>
            </a:r>
            <a:r>
              <a:rPr lang="en-US" sz="2000" dirty="0"/>
              <a:t> accreditation is a voluntary, peer-reviewed process of quality assurance that determines whether the medical education program meets established standards.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4793823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274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" y="152400"/>
            <a:ext cx="7227455" cy="130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89" y="1687878"/>
            <a:ext cx="2705608" cy="216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06" y="5007533"/>
            <a:ext cx="2438400" cy="148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371600" cy="130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935" y="4320067"/>
            <a:ext cx="2799392" cy="223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87878"/>
            <a:ext cx="3792574" cy="239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444702">
            <a:off x="62167" y="4190999"/>
            <a:ext cx="158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Debra K. </a:t>
            </a:r>
            <a:r>
              <a:rPr lang="en-US" b="1" dirty="0" err="1" smtClean="0"/>
              <a:t>Lohe</a:t>
            </a:r>
            <a:endParaRPr lang="en-US" b="1" dirty="0" smtClean="0"/>
          </a:p>
          <a:p>
            <a:pPr algn="ctr"/>
            <a:r>
              <a:rPr lang="en-US" b="1" dirty="0" smtClean="0"/>
              <a:t>Director</a:t>
            </a:r>
            <a:r>
              <a:rPr lang="en-US" dirty="0"/>
              <a:t>  </a:t>
            </a:r>
          </a:p>
        </p:txBody>
      </p:sp>
      <p:sp>
        <p:nvSpPr>
          <p:cNvPr id="9" name="TextBox 8"/>
          <p:cNvSpPr txBox="1"/>
          <p:nvPr/>
        </p:nvSpPr>
        <p:spPr>
          <a:xfrm rot="1373362">
            <a:off x="7442072" y="4383228"/>
            <a:ext cx="158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Gina M. </a:t>
            </a:r>
            <a:r>
              <a:rPr lang="en-US" b="1" dirty="0" err="1" smtClean="0"/>
              <a:t>Merys</a:t>
            </a:r>
            <a:endParaRPr lang="en-US" b="1" dirty="0" smtClean="0"/>
          </a:p>
          <a:p>
            <a:pPr algn="ctr"/>
            <a:r>
              <a:rPr lang="en-US" b="1" dirty="0" smtClean="0"/>
              <a:t>Asst. Director</a:t>
            </a:r>
            <a:r>
              <a:rPr lang="en-US" dirty="0"/>
              <a:t>  </a:t>
            </a:r>
          </a:p>
        </p:txBody>
      </p:sp>
    </p:spTree>
    <p:extLst>
      <p:ext uri="{BB962C8B-B14F-4D97-AF65-F5344CB8AC3E}">
        <p14:creationId xmlns:p14="http://schemas.microsoft.com/office/powerpoint/2010/main" val="243987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Vice President for Medical Affairs and Dean of the School of Medicine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University has engaged Isaacson, Miller as its search </a:t>
            </a:r>
            <a:r>
              <a:rPr lang="en-US" dirty="0" smtClean="0"/>
              <a:t>consultant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Four </a:t>
            </a:r>
            <a:r>
              <a:rPr lang="en-US" dirty="0"/>
              <a:t>candidates for this </a:t>
            </a:r>
            <a:r>
              <a:rPr lang="en-US" dirty="0" smtClean="0"/>
              <a:t>position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Campus visits concluded Wednesday 6/23/16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88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0"/>
          <a:stretch/>
        </p:blipFill>
        <p:spPr bwMode="auto">
          <a:xfrm>
            <a:off x="0" y="1066800"/>
            <a:ext cx="9221102" cy="553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391400" y="3352800"/>
            <a:ext cx="1143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3482" y="304799"/>
            <a:ext cx="663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Skillsoft</a:t>
            </a:r>
            <a:r>
              <a:rPr lang="en-US" sz="3200" dirty="0" smtClean="0"/>
              <a:t>  can be found on the Tools Tab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3871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/>
        </p:blipFill>
        <p:spPr bwMode="auto">
          <a:xfrm>
            <a:off x="-2309" y="1039090"/>
            <a:ext cx="9074735" cy="546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265" y="228600"/>
            <a:ext cx="9050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Skillsoft</a:t>
            </a:r>
            <a:r>
              <a:rPr lang="en-US" sz="2800" dirty="0" smtClean="0"/>
              <a:t> HIPPA and </a:t>
            </a:r>
            <a:r>
              <a:rPr lang="en-US" sz="2800" dirty="0" err="1" smtClean="0"/>
              <a:t>Bloodborne</a:t>
            </a:r>
            <a:r>
              <a:rPr lang="en-US" sz="2800" dirty="0" smtClean="0"/>
              <a:t> Pathogen Awareness Training</a:t>
            </a:r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4191000" y="4964545"/>
            <a:ext cx="1219200" cy="1295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4953000"/>
            <a:ext cx="10668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78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4.googleusercontent.com/OjLYGNgzz7nH3kgv1RZr5Stun-3WLQHF7ve3A0A7F_uZLIulON2ezzQHGg8PI-mWgBQvjyU4MECgiYFduwEoUYPETd7YErqxq6egwCn2sdEXT-Z4H_3UKejw1Yi7NLTYW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9" b="95082" l="1913" r="98361">
                        <a14:foregroundMark x1="54372" y1="85246" x2="54372" y2="85246"/>
                        <a14:foregroundMark x1="70765" y1="88934" x2="70765" y2="88934"/>
                        <a14:foregroundMark x1="90164" y1="54098" x2="90164" y2="54098"/>
                        <a14:foregroundMark x1="7104" y1="72131" x2="7104" y2="72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244" y="99391"/>
            <a:ext cx="2822712" cy="188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19812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Saint Louis University School of Medicine </a:t>
            </a:r>
          </a:p>
          <a:p>
            <a:pPr algn="ctr"/>
            <a:r>
              <a:rPr lang="en-US" sz="1200" b="1" dirty="0" smtClean="0"/>
              <a:t>Academy of Medical Educators</a:t>
            </a:r>
            <a:endParaRPr lang="en-US" sz="1200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5334000"/>
            <a:ext cx="8001000" cy="92333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Developmental </a:t>
            </a:r>
            <a:r>
              <a:rPr lang="en-US" sz="1600" dirty="0" smtClean="0">
                <a:solidFill>
                  <a:schemeClr val="tx2"/>
                </a:solidFill>
              </a:rPr>
              <a:t>pathway</a:t>
            </a:r>
            <a:endParaRPr lang="en-US" sz="1600" dirty="0">
              <a:solidFill>
                <a:schemeClr val="tx2"/>
              </a:solidFill>
            </a:endParaRPr>
          </a:p>
          <a:p>
            <a:pPr algn="ctr"/>
            <a:r>
              <a:rPr lang="en-US" sz="1100" b="1" dirty="0"/>
              <a:t>Academy of Medical Educators Certificate in University Teaching </a:t>
            </a:r>
            <a:r>
              <a:rPr lang="en-US" sz="1100" b="1" dirty="0" smtClean="0"/>
              <a:t>Skills</a:t>
            </a:r>
          </a:p>
          <a:p>
            <a:pPr algn="ctr"/>
            <a:endParaRPr lang="en-US" sz="1100" b="1" dirty="0">
              <a:solidFill>
                <a:srgbClr val="0070C0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Honorific </a:t>
            </a:r>
            <a:r>
              <a:rPr lang="en-US" sz="1600" dirty="0">
                <a:solidFill>
                  <a:schemeClr val="tx2"/>
                </a:solidFill>
              </a:rPr>
              <a:t>pathway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362200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Goals/Mission: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recognize medical educators for their teaching activities, their educational scholarship and innovation, and their leadership.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foster an environment that promotes the continuous improvement of teaching.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encourage educators to link teaching and learning to improved patient outcomes and health care systems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reward educators for their efforts through promotion and public recognition.</a:t>
            </a:r>
          </a:p>
        </p:txBody>
      </p:sp>
    </p:spTree>
    <p:extLst>
      <p:ext uri="{BB962C8B-B14F-4D97-AF65-F5344CB8AC3E}">
        <p14:creationId xmlns:p14="http://schemas.microsoft.com/office/powerpoint/2010/main" val="161601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181" y="-84002"/>
            <a:ext cx="4746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Service…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1936"/>
            <a:ext cx="2563827" cy="168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1" y="4786422"/>
            <a:ext cx="2527256" cy="1681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6" y="838200"/>
            <a:ext cx="3456970" cy="140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09" y="4463349"/>
            <a:ext cx="3762951" cy="115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72584"/>
            <a:ext cx="664312" cy="115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84" y="1905000"/>
            <a:ext cx="2133600" cy="160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752600"/>
            <a:ext cx="2629485" cy="1970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3345" y="3810000"/>
            <a:ext cx="8342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These organizations are looking for faculty volunteers. </a:t>
            </a:r>
          </a:p>
          <a:p>
            <a:pPr algn="ctr"/>
            <a:r>
              <a:rPr lang="en-US" b="1" dirty="0" smtClean="0"/>
              <a:t>All </a:t>
            </a:r>
            <a:r>
              <a:rPr lang="en-US" b="1" dirty="0"/>
              <a:t>specialties are welcome and encouraged!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01846" y="93199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/>
              <a:t>Physicians interested in volunteering </a:t>
            </a:r>
            <a:r>
              <a:rPr lang="en-US" sz="1400" b="1" dirty="0" smtClean="0"/>
              <a:t> at the Health Resource Center should </a:t>
            </a:r>
            <a:r>
              <a:rPr lang="en-US" sz="1400" b="1" dirty="0"/>
              <a:t>contact </a:t>
            </a:r>
            <a:r>
              <a:rPr lang="en-US" sz="1400" b="1" dirty="0" smtClean="0"/>
              <a:t>HRC CONTACT INFO HERE at 757-373-9221 or XXXX@slu.edu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2703367" y="5852860"/>
            <a:ext cx="3621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VOLUNTEER</a:t>
            </a:r>
            <a:r>
              <a:rPr lang="en-US" sz="1200" b="1" dirty="0" smtClean="0"/>
              <a:t>!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r>
              <a:rPr lang="en-US" sz="1200" b="1" dirty="0"/>
              <a:t>Contact </a:t>
            </a:r>
            <a:r>
              <a:rPr lang="en-US" sz="1200" b="1" dirty="0" smtClean="0"/>
              <a:t> </a:t>
            </a:r>
            <a:r>
              <a:rPr lang="en-US" sz="1200" b="1" dirty="0"/>
              <a:t>Dan Richter at (314) 977-1250 or at</a:t>
            </a:r>
            <a:r>
              <a:rPr lang="en-US" sz="1200" dirty="0"/>
              <a:t> </a:t>
            </a:r>
            <a:r>
              <a:rPr lang="en-US" sz="1200" b="1" u="sng" dirty="0">
                <a:hlinkClick r:id="rId10"/>
              </a:rPr>
              <a:t>drichter@casadesaludstl.org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6845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295400"/>
            <a:ext cx="2362200" cy="159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18362"/>
            <a:ext cx="1551029" cy="160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2436"/>
            <a:ext cx="182547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12" y="2310338"/>
            <a:ext cx="3048000" cy="144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283" y="123823"/>
            <a:ext cx="70236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Health and Fitness…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273" y="3747922"/>
            <a:ext cx="55797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 smtClean="0"/>
              <a:t>Salus</a:t>
            </a:r>
            <a:r>
              <a:rPr lang="en-US" sz="2500" b="1" dirty="0" smtClean="0"/>
              <a:t> Fitness Center – Medical Campus</a:t>
            </a:r>
            <a:endParaRPr lang="en-US" sz="2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45742" y="4257273"/>
            <a:ext cx="56033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Simon Recreation Center – Frost Campus</a:t>
            </a:r>
            <a:endParaRPr lang="en-US" sz="25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12" y="5562600"/>
            <a:ext cx="1331370" cy="102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171" y="5562600"/>
            <a:ext cx="1311457" cy="102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088" y="5562600"/>
            <a:ext cx="1368740" cy="102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5098411"/>
            <a:ext cx="86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Saint Louis University Wellness Initiative: A Sound Mind in a Sound Body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30" y="2310338"/>
            <a:ext cx="2137307" cy="1422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37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55" y="3276600"/>
            <a:ext cx="2362200" cy="15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1"/>
            <a:ext cx="2560301" cy="143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039" y="1600200"/>
            <a:ext cx="2319209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2" y="1143001"/>
            <a:ext cx="253049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"/>
            <a:ext cx="3292875" cy="179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2399" y="127337"/>
            <a:ext cx="4603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Nutrition…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7801"/>
            <a:ext cx="2549072" cy="1696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02" y="4495800"/>
            <a:ext cx="1593503" cy="105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46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301" y="1722612"/>
            <a:ext cx="2546689" cy="171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38306"/>
            <a:ext cx="1828800" cy="222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62871" y="3394107"/>
            <a:ext cx="2133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Saint Louis University Theater</a:t>
            </a:r>
            <a:endParaRPr lang="en-US" sz="11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191928" y="3415055"/>
            <a:ext cx="24660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Saint Louis University Art Museum (SLUMA)</a:t>
            </a:r>
            <a:endParaRPr lang="en-US" sz="11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695700" y="3568184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Pere Marquette Gallery</a:t>
            </a:r>
            <a:endParaRPr lang="en-US" sz="1100" b="1" dirty="0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5" y="1674380"/>
            <a:ext cx="2537453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-697" y="127336"/>
            <a:ext cx="6884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Theater and Arts…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41" y="152903"/>
            <a:ext cx="2233613" cy="10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903" y="4114800"/>
            <a:ext cx="2590088" cy="172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45942"/>
            <a:ext cx="181429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4206238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47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30" y="274409"/>
            <a:ext cx="3099900" cy="206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32" y="2505755"/>
            <a:ext cx="443204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70" y="4657889"/>
            <a:ext cx="2513404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2" y="277298"/>
            <a:ext cx="3045591" cy="202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691" y="2245073"/>
            <a:ext cx="201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Commencement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79472" y="6226300"/>
            <a:ext cx="201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Special Events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4054" y="6239824"/>
            <a:ext cx="201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Community Events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322119" y="2302616"/>
            <a:ext cx="2538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 smtClean="0"/>
              <a:t>Billiken</a:t>
            </a:r>
            <a:r>
              <a:rPr lang="en-US" b="1" dirty="0" smtClean="0"/>
              <a:t> Sports</a:t>
            </a:r>
            <a:endParaRPr lang="en-US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75881"/>
            <a:ext cx="2381106" cy="158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680102" y="6226300"/>
            <a:ext cx="201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Concerts</a:t>
            </a:r>
            <a:endParaRPr lang="en-US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119" y="4686445"/>
            <a:ext cx="2395039" cy="158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" b="9920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24" y="268194"/>
            <a:ext cx="2223591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5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43617" y="10416"/>
            <a:ext cx="7347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 the Neighborhood…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25677"/>
            <a:ext cx="2023162" cy="1243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15" y="4191000"/>
            <a:ext cx="1483615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95133"/>
            <a:ext cx="1931841" cy="66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550" y="3530832"/>
            <a:ext cx="134533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641" y="1026079"/>
            <a:ext cx="1685129" cy="150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80" y="1021461"/>
            <a:ext cx="1650056" cy="203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8" y="4441407"/>
            <a:ext cx="1488483" cy="2236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150" y="5196840"/>
            <a:ext cx="228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57" y="2681817"/>
            <a:ext cx="1927951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133" y="109837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83" y="3058372"/>
            <a:ext cx="2286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25717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876" y="5398038"/>
            <a:ext cx="2307354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6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506</Words>
  <Application>Microsoft Office PowerPoint</Application>
  <PresentationFormat>On-screen Show (4:3)</PresentationFormat>
  <Paragraphs>94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Saint Louis University Women in Medicine and Science Facebook Page  https://www.facebook.com/SLUWIMS/</vt:lpstr>
      <vt:lpstr>Campus Maps From:  http://www.slu.edu/maps-and-directions-to-slu</vt:lpstr>
      <vt:lpstr>SLUCare Employee Wellness Fair </vt:lpstr>
      <vt:lpstr>Look for email communication from SLUCare about the next scheduled Town Hall</vt:lpstr>
      <vt:lpstr>PowerPoint Presentation</vt:lpstr>
      <vt:lpstr>Place holder for Clinical Faculty</vt:lpstr>
      <vt:lpstr>Place Holder for Research Faculty</vt:lpstr>
      <vt:lpstr>PowerPoint Presentation</vt:lpstr>
      <vt:lpstr>LCME LCME accreditation is a voluntary, peer-reviewed process of quality assurance that determines whether the medical education program meets established standards.</vt:lpstr>
      <vt:lpstr>Vice President for Medical Affairs and Dean of the School of Medicine</vt:lpstr>
      <vt:lpstr>PowerPoint Presentation</vt:lpstr>
      <vt:lpstr>PowerPoint Presentation</vt:lpstr>
    </vt:vector>
  </TitlesOfParts>
  <Company>Saint Louis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J. Chadwick</dc:creator>
  <cp:lastModifiedBy>molwig</cp:lastModifiedBy>
  <cp:revision>76</cp:revision>
  <cp:lastPrinted>2013-02-01T19:57:41Z</cp:lastPrinted>
  <dcterms:created xsi:type="dcterms:W3CDTF">2013-01-30T16:01:04Z</dcterms:created>
  <dcterms:modified xsi:type="dcterms:W3CDTF">2016-07-26T16:21:06Z</dcterms:modified>
</cp:coreProperties>
</file>