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1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0ADFD-D6FC-47E1-B587-96959C17424E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3D54-FDE5-4A28-B4E7-D0897548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4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05F6-D34F-4796-90EA-99C6554A1C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43B63-0310-4AA6-AB64-7BEBC5828A7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1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43B63-0310-4AA6-AB64-7BEBC5828A7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5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633C0-FED2-4430-AC0A-CE022871214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0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2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6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6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9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6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5E17-BC8F-4FBC-9BEB-D0DF96AEC77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0BFE6-4514-43AF-A996-5EF32C8F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udgetoffice@sl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edu/business-finance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bannerappnavtst.ds.slu.edu/applicationNavigator/seamless" TargetMode="External"/><Relationship Id="rId2" Type="http://schemas.openxmlformats.org/officeDocument/2006/relationships/hyperlink" Target="https://sites.google.com/slu.edu/banner-9-upgrade-slu/home?authuser=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aty.wittwer@health.slu.edu" TargetMode="External"/><Relationship Id="rId2" Type="http://schemas.openxmlformats.org/officeDocument/2006/relationships/hyperlink" Target="mailto:ellen.borowiak@slu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62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AGENDA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0200" algn="l"/>
              </a:tabLst>
            </a:pP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budgetoffice@slu.edu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samantha.n.myers@slu.edu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or 7-3920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Updates from the following areas: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Agiloft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­­- Ellen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Borowiak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, Business Services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2. Faculty/Staff Options – Gary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Prellwitz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, Sodexo at SLU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3. Website Updates – Andrew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Chism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, Business Services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4. Position Control – Mickey Luna, VP Human Resources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5. Banner 9 Upgrades – Kristy Runge, HRIS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6. Minimum Wage Changes – John Winkler, Payroll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7. Operational Excellence Program Supports Priorities for Change: Who, What, and How - Eric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Armbrecht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, Center for Health Outcomes Research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12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52"/>
            <a:ext cx="9144000" cy="70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2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0"/>
            <a:ext cx="886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52"/>
            <a:ext cx="9144000" cy="70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0"/>
            <a:ext cx="886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2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0"/>
            <a:ext cx="886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980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0"/>
            <a:ext cx="886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0"/>
            <a:ext cx="886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5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52"/>
            <a:ext cx="9144000" cy="70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0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0"/>
            <a:ext cx="886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5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7153" cy="70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2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199" y="1600200"/>
            <a:ext cx="7620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imes" pitchFamily="28" charset="0"/>
              <a:buNone/>
            </a:pPr>
            <a:r>
              <a:rPr lang="en-US" sz="36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Agiloft </a:t>
            </a:r>
          </a:p>
          <a:p>
            <a:pPr marL="0" indent="0" algn="ctr">
              <a:buFont typeface="Times" pitchFamily="28" charset="0"/>
              <a:buNone/>
            </a:pPr>
            <a:r>
              <a:rPr lang="en-US" sz="36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Contract Management System</a:t>
            </a:r>
          </a:p>
          <a:p>
            <a:pPr marL="0" indent="0" algn="ctr">
              <a:buFont typeface="Times" pitchFamily="28" charset="0"/>
              <a:buNone/>
            </a:pPr>
            <a:endParaRPr lang="en-US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429000"/>
            <a:ext cx="1624013" cy="16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and Finance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Website Update </a:t>
            </a:r>
          </a:p>
          <a:p>
            <a:r>
              <a:rPr lang="en-US" dirty="0"/>
              <a:t>Andrew </a:t>
            </a:r>
            <a:r>
              <a:rPr lang="en-US" dirty="0" err="1"/>
              <a:t>Chism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39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9</a:t>
            </a:r>
            <a:r>
              <a:rPr lang="en-US" baseline="30000" dirty="0"/>
              <a:t>th</a:t>
            </a:r>
            <a:r>
              <a:rPr lang="en-US" dirty="0"/>
              <a:t>, 2018 </a:t>
            </a:r>
          </a:p>
          <a:p>
            <a:r>
              <a:rPr lang="en-US" dirty="0"/>
              <a:t>More information per page, fewer total pages. </a:t>
            </a:r>
          </a:p>
          <a:p>
            <a:r>
              <a:rPr lang="en-US" dirty="0"/>
              <a:t>Circular Links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4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672" y="932718"/>
            <a:ext cx="8305800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Home Page 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Departments and Offices </a:t>
            </a:r>
          </a:p>
          <a:p>
            <a:pPr lvl="1"/>
            <a:r>
              <a:rPr lang="en-US" dirty="0"/>
              <a:t>Policies and Procedures </a:t>
            </a:r>
          </a:p>
          <a:p>
            <a:pPr lvl="1"/>
            <a:r>
              <a:rPr lang="en-US" dirty="0"/>
              <a:t>Taxes </a:t>
            </a:r>
          </a:p>
          <a:p>
            <a:pPr lvl="1"/>
            <a:r>
              <a:rPr lang="en-US" dirty="0"/>
              <a:t>Contact </a:t>
            </a:r>
          </a:p>
          <a:p>
            <a:pPr lvl="1"/>
            <a:r>
              <a:rPr lang="en-US" dirty="0"/>
              <a:t>Frequently Requested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19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5188013" y="4162379"/>
            <a:ext cx="0" cy="5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Position Control Process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10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New or Refill Position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initiate a new or refill position request:</a:t>
            </a:r>
          </a:p>
          <a:p>
            <a:pPr lvl="1"/>
            <a:r>
              <a:rPr lang="en-US" dirty="0"/>
              <a:t>A department’s Business Manager or School/College Dean, in the case of academic positions, will contact their Cabinet Vice President or Provost seeking approval. </a:t>
            </a:r>
          </a:p>
          <a:p>
            <a:pPr lvl="1"/>
            <a:r>
              <a:rPr lang="en-US" dirty="0"/>
              <a:t>With Cabinet Vice President/Provost support, the request will be submitted in PeopleAdmin by the Business Manager or Dean for the President’s Cabinet to review.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8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Request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u="sng" dirty="0"/>
              <a:t>Currently Posted Positions</a:t>
            </a:r>
            <a:r>
              <a:rPr lang="en-US" sz="2800" dirty="0"/>
              <a:t>: all currently posted positions must be approved by the President’s Cabinet before an offer is extended.</a:t>
            </a:r>
          </a:p>
          <a:p>
            <a:endParaRPr lang="en-US" sz="1600" dirty="0"/>
          </a:p>
          <a:p>
            <a:r>
              <a:rPr lang="en-US" sz="2800" i="1" u="sng" dirty="0"/>
              <a:t>Refill Position Requests</a:t>
            </a:r>
            <a:r>
              <a:rPr lang="en-US" sz="2800" i="1" dirty="0"/>
              <a:t>: </a:t>
            </a:r>
            <a:r>
              <a:rPr lang="en-US" sz="2800" dirty="0"/>
              <a:t>must be approved by the President’s Cabinet. Please contact your Cabinet Vice President/Provost to discuss submissions.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4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Request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i="1" u="sng" dirty="0"/>
              <a:t>Funding</a:t>
            </a:r>
            <a:r>
              <a:rPr lang="en-US" sz="3000" i="1" dirty="0"/>
              <a:t>: </a:t>
            </a:r>
            <a:r>
              <a:rPr lang="en-US" sz="3000" dirty="0"/>
              <a:t>positions that are 90% grant-funded, donor-funded (e.g. gifts), on a contract or are part of a start-up package will be reviewed by the department’s Cabinet Vice President/Provost. These positions </a:t>
            </a:r>
            <a:r>
              <a:rPr lang="en-US" sz="3000" b="1" dirty="0"/>
              <a:t>do not </a:t>
            </a:r>
            <a:r>
              <a:rPr lang="en-US" sz="3000" dirty="0"/>
              <a:t>need approval from the President’s Cabinet. </a:t>
            </a:r>
          </a:p>
          <a:p>
            <a:endParaRPr lang="en-US" sz="1700" dirty="0"/>
          </a:p>
          <a:p>
            <a:r>
              <a:rPr lang="en-US" sz="3000" i="1" u="sng" dirty="0"/>
              <a:t>Offers</a:t>
            </a:r>
            <a:r>
              <a:rPr lang="en-US" sz="3000" i="1" dirty="0"/>
              <a:t>: </a:t>
            </a:r>
            <a:r>
              <a:rPr lang="en-US" sz="3000" dirty="0"/>
              <a:t>if a position has received approval from the President’s Cabinet, the offer does not need to be reviewed unless it is </a:t>
            </a:r>
            <a:r>
              <a:rPr lang="en-US" sz="3000" b="1" dirty="0"/>
              <a:t>10% over </a:t>
            </a:r>
            <a:r>
              <a:rPr lang="en-US" sz="3000" dirty="0"/>
              <a:t>the current position budget in Internet Native Banner (INB).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01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Request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u="sng" dirty="0"/>
              <a:t>Part-time, Temporary and Independent Contractors</a:t>
            </a:r>
            <a:r>
              <a:rPr lang="en-US" dirty="0"/>
              <a:t>: must be approved by the President’s Cabinet before an offer is extended.</a:t>
            </a:r>
          </a:p>
          <a:p>
            <a:endParaRPr lang="en-US" sz="2100" dirty="0"/>
          </a:p>
          <a:p>
            <a:r>
              <a:rPr lang="en-US" i="1" u="sng" dirty="0"/>
              <a:t>Supplemental and Additive Pay</a:t>
            </a:r>
            <a:r>
              <a:rPr lang="en-US" dirty="0"/>
              <a:t>: must be approved by the President’s Cabinet.</a:t>
            </a:r>
          </a:p>
          <a:p>
            <a:endParaRPr lang="en-US" sz="2100" dirty="0"/>
          </a:p>
          <a:p>
            <a:r>
              <a:rPr lang="en-US" i="1" u="sng" dirty="0"/>
              <a:t>Position Reclassifications</a:t>
            </a:r>
            <a:r>
              <a:rPr lang="en-US" dirty="0"/>
              <a:t>: all reclassifications requests should be made on or before January 1 of each year to be effective July 1. An out-of-cycle reclass will not be reviewed until the next fiscal year. Please refer to the Salary Administration Guidelines under the Job Evaluation section for further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94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Staff Position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Positions (Orange Side):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New position and position modification requests must first be initiated on the Orange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Business Manager creates new position description/modification request and routes to Compensation queue.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Compensation approves request and notifies Business Manager to create requisition.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82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Staff Position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070C0"/>
                </a:solidFill>
              </a:rPr>
              <a:t>Hire (Blue Side): </a:t>
            </a:r>
            <a:r>
              <a:rPr lang="en-US" sz="3400" dirty="0">
                <a:solidFill>
                  <a:srgbClr val="0070C0"/>
                </a:solidFill>
              </a:rPr>
              <a:t>Refill requests with no position description updates will be initiated on the Blue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Business Manager creates requisition and routes to VP- Human Resources queue.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VP- Human Resources distributes position review spreadsheet to Cabinet Members the Friday before Cabinet.</a:t>
            </a:r>
          </a:p>
          <a:p>
            <a:pPr marL="800100" lvl="2" indent="0">
              <a:buNone/>
            </a:pPr>
            <a:r>
              <a:rPr lang="en-US" dirty="0"/>
              <a:t>◦Compensation Team reviews position details, confirms classification, verifies salary/budget aligns with grade, reviews min quals, job duties and KSAs (knowledge, skills, and abilities),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President’s Cabinet decision will be communicated to Human Resources.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9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36065"/>
            <a:ext cx="82296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University wide system to automate contract reviews, approvals and signature.</a:t>
            </a:r>
            <a:br>
              <a:rPr lang="en-US" sz="2800" dirty="0">
                <a:solidFill>
                  <a:srgbClr val="0070C0"/>
                </a:solidFill>
              </a:rPr>
            </a:b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Contracts from all University units are to be routed through one system, excluding faculty employment contracts.</a:t>
            </a:r>
            <a:br>
              <a:rPr lang="en-US" sz="2800" dirty="0">
                <a:solidFill>
                  <a:srgbClr val="0070C0"/>
                </a:solidFill>
              </a:rPr>
            </a:b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System will serve as </a:t>
            </a:r>
            <a:r>
              <a:rPr lang="en-US" sz="2800" b="1" dirty="0">
                <a:solidFill>
                  <a:srgbClr val="0070C0"/>
                </a:solidFill>
              </a:rPr>
              <a:t>central repository </a:t>
            </a:r>
            <a:r>
              <a:rPr lang="en-US" sz="2800" dirty="0">
                <a:solidFill>
                  <a:srgbClr val="0070C0"/>
                </a:solidFill>
              </a:rPr>
              <a:t>for all University contracts. 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Agiloft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324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Staff Position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Hire – continued</a:t>
            </a:r>
          </a:p>
          <a:p>
            <a:pPr marL="0" indent="0">
              <a:buNone/>
            </a:pPr>
            <a:r>
              <a:rPr lang="en-US" dirty="0"/>
              <a:t>4. VP-Human Resources queue routes to Budget queue</a:t>
            </a:r>
          </a:p>
          <a:p>
            <a:pPr marL="400050" lvl="1" indent="0">
              <a:buNone/>
            </a:pPr>
            <a:r>
              <a:rPr lang="en-US" dirty="0"/>
              <a:t>◦Budget confirms position number is present. If not, will reach out to Compensation. If position is new, Budget contacts Business Manager to submit a budget revision. If position is old, confirms the position budget section contains the correct fund amount as in INB/Banner 9. Review the funding details (unrestricted, designated, etc.). Checks INB/Banner 9 to see when position was/will be vacated.</a:t>
            </a:r>
          </a:p>
          <a:p>
            <a:pPr>
              <a:buNone/>
            </a:pPr>
            <a:r>
              <a:rPr lang="en-US" dirty="0"/>
              <a:t>5. Budget queue routes to VP-Human Resources queue to be posted within 48 hours.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47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Staff Refill Request Workflow</a:t>
            </a:r>
          </a:p>
        </p:txBody>
      </p:sp>
      <p:pic>
        <p:nvPicPr>
          <p:cNvPr id="2050" name="Picture 2" descr="https://lh3.googleusercontent.com/wKUCc-m_4wW3bm9oMREMmRCXjjv3vYv1_9jK4_isvoIn63bsTrHVL6868Ms0jAMlD38ME-k7-T3MGWdV2VWOiJp-tNHSctmqtgoc__Vxbs6U4OVkvsG0Qiokm7khWcK1129WbG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7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Staff New Position/Position Modification Request Workflow 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s://lh3.googleusercontent.com/eYZkL3alzgEBF3CtQGIxOemgVYKo8e-AgNi1x-fWI-H1BZ08poxAw_pA5w8tlFG0jTe2v1mQuDfE9lU8B6U5u8nNKvQeJAOcktwCzZ-jNkCnQZLmx7jaUJn4N0G9Euc7iPq8gFu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8351"/>
            <a:ext cx="8229600" cy="33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1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Faculty Position Requests – </a:t>
            </a:r>
            <a:br>
              <a:rPr lang="en-US" b="1" dirty="0"/>
            </a:br>
            <a:r>
              <a:rPr lang="en-US" b="1" dirty="0"/>
              <a:t>Non-medical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0070C0"/>
                </a:solidFill>
              </a:rPr>
              <a:t>Hire (Blue Side)</a:t>
            </a:r>
          </a:p>
          <a:p>
            <a:pPr marL="285750" indent="-228600">
              <a:buNone/>
            </a:pPr>
            <a:r>
              <a:rPr lang="en-US" sz="3800" dirty="0"/>
              <a:t>1. College Business Manager creates requisition on behalf of Search Committee Chair and routes to Provost queue.</a:t>
            </a:r>
          </a:p>
          <a:p>
            <a:pPr marL="285750" indent="-228600">
              <a:buNone/>
            </a:pPr>
            <a:endParaRPr lang="en-US" sz="2600" dirty="0"/>
          </a:p>
          <a:p>
            <a:pPr marL="285750" indent="-228600">
              <a:buNone/>
            </a:pPr>
            <a:r>
              <a:rPr lang="en-US" sz="3800" dirty="0"/>
              <a:t>2. Provost queue routes to VP-Human Resources queue if going to President’s Cabinet</a:t>
            </a:r>
          </a:p>
          <a:p>
            <a:pPr marL="285750" indent="-228600">
              <a:buNone/>
            </a:pPr>
            <a:endParaRPr lang="en-US" sz="2600" dirty="0"/>
          </a:p>
          <a:p>
            <a:pPr marL="285750" indent="-228600">
              <a:buNone/>
            </a:pPr>
            <a:r>
              <a:rPr lang="en-US" dirty="0"/>
              <a:t>3. </a:t>
            </a:r>
            <a:r>
              <a:rPr lang="en-US" sz="3800" dirty="0"/>
              <a:t>VP - Human Resources distributes position review spreadsheet to Cabinet Members the Friday before Cabinet Meeting.</a:t>
            </a:r>
          </a:p>
          <a:p>
            <a:pPr marL="571500" lvl="3" indent="-57150">
              <a:buNone/>
            </a:pPr>
            <a:r>
              <a:rPr lang="en-US" dirty="0"/>
              <a:t>◦</a:t>
            </a:r>
            <a:r>
              <a:rPr lang="en-US" sz="2600" dirty="0"/>
              <a:t>Compensation Team reviews position details, confirms classification, verifies salary/budget aligns with grade, reviews min quals, job duties and KSAs (knowledge, skills, and abilities), etc.</a:t>
            </a:r>
          </a:p>
          <a:p>
            <a:pPr marL="285750" indent="-228600">
              <a:buNone/>
            </a:pPr>
            <a:endParaRPr lang="en-US" sz="2600" dirty="0"/>
          </a:p>
          <a:p>
            <a:pPr marL="285750" indent="-228600">
              <a:buNone/>
            </a:pPr>
            <a:r>
              <a:rPr lang="en-US" sz="3800" dirty="0"/>
              <a:t>4. President’s Cabinet decision will be communicated to Human Resources.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71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Faculty Position Requests – </a:t>
            </a:r>
            <a:br>
              <a:rPr lang="en-US" b="1" dirty="0"/>
            </a:br>
            <a:r>
              <a:rPr lang="en-US" b="1" dirty="0"/>
              <a:t>Non-medical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5. VP-Human Resources queue routes to Budget queue.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Budget confirms position number is present. If not, will reach out to Compensation.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If position is new, Budget contacts Business Manager to submit a budget revision.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If position is old, confirms the position budget section contains the correct fund amount as in INB/Banner 9. Reviews the funding details (unrestricted, designated, etc.). Checks INB/Banner 9 to see when position was/will be vacated.</a:t>
            </a:r>
          </a:p>
          <a:p>
            <a:pPr marL="0" indent="0">
              <a:buNone/>
            </a:pPr>
            <a:endParaRPr lang="en-US" sz="1700" dirty="0"/>
          </a:p>
          <a:p>
            <a:pPr>
              <a:buNone/>
            </a:pPr>
            <a:r>
              <a:rPr lang="en-US" sz="2800" dirty="0"/>
              <a:t>6. Budget queue routes to VP - Human Resources queue to be posted within 48 hours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35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Faculty Position Request </a:t>
            </a:r>
            <a:br>
              <a:rPr lang="en-US" b="1" dirty="0"/>
            </a:br>
            <a:r>
              <a:rPr lang="en-US" b="1" dirty="0"/>
              <a:t>Non-medical Workflow 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s://lh3.googleusercontent.com/oXOVc7-YUfjuIOX5jDUN7d92o0ekTJZ3mzvZbcji8fUTBW2aQoR3nbxAwX054n-m7HnHhGhiTVXSZlICXsOltXVWex1wLbguIazE_YIPKCawVxzWj399voWS7csFFz94dC23YVC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4050"/>
            <a:ext cx="8229600" cy="30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46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Manager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Preparing for the Future Together</a:t>
            </a:r>
          </a:p>
          <a:p>
            <a:r>
              <a:rPr lang="en-US" dirty="0"/>
              <a:t>Kristy Runge</a:t>
            </a:r>
          </a:p>
        </p:txBody>
      </p:sp>
    </p:spTree>
    <p:extLst>
      <p:ext uri="{BB962C8B-B14F-4D97-AF65-F5344CB8AC3E}">
        <p14:creationId xmlns:p14="http://schemas.microsoft.com/office/powerpoint/2010/main" val="665330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Banner 9 Upgrade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362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chemeClr val="bg1"/>
                </a:solidFill>
              </a:rPr>
              <a:t>TIER 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505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chemeClr val="bg1"/>
                </a:solidFill>
              </a:rPr>
              <a:t>TIER 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64" y="4724400"/>
            <a:ext cx="81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TIER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Banner INB was upgraded and live on Monday, November 26, 2018.</a:t>
            </a:r>
          </a:p>
          <a:p>
            <a:r>
              <a:rPr lang="en-US" dirty="0">
                <a:hlinkClick r:id="rId2"/>
              </a:rPr>
              <a:t>Banner 9 Website </a:t>
            </a:r>
            <a:r>
              <a:rPr lang="en-US" dirty="0"/>
              <a:t>available for review of timeline and training.</a:t>
            </a:r>
          </a:p>
          <a:p>
            <a:r>
              <a:rPr lang="en-US" dirty="0">
                <a:hlinkClick r:id="rId3"/>
              </a:rPr>
              <a:t>Banner 9</a:t>
            </a:r>
            <a:r>
              <a:rPr lang="en-US" dirty="0"/>
              <a:t> is supported on Chrome and Firefox, no longer on Internet Explorer.</a:t>
            </a:r>
          </a:p>
          <a:p>
            <a:r>
              <a:rPr lang="en-US" dirty="0"/>
              <a:t>Banner Self Service is not affected by the Banner 9 upgrade.</a:t>
            </a:r>
          </a:p>
        </p:txBody>
      </p:sp>
    </p:spTree>
    <p:extLst>
      <p:ext uri="{BB962C8B-B14F-4D97-AF65-F5344CB8AC3E}">
        <p14:creationId xmlns:p14="http://schemas.microsoft.com/office/powerpoint/2010/main" val="38065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Navigation in Banner 9 - HOME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606947" cy="31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60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Navigation in Banner 9 - NBAJOBS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599" y="1600200"/>
            <a:ext cx="880513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2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47688"/>
            <a:ext cx="803592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4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Navigation in Banner 9 - NBAPOSN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79B7-7455-4ACD-BD0B-CC77A402785D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52" y="1802189"/>
            <a:ext cx="8894293" cy="32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11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pic>
        <p:nvPicPr>
          <p:cNvPr id="4098" name="Picture 2" descr="C:\Users\rungek\AppData\Local\Microsoft\Windows\Temporary Internet Files\Content.IE5\07UOAXUK\Questionmark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55" y="1600200"/>
            <a:ext cx="359664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Wage – John Winkler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140"/>
            <a:ext cx="8229600" cy="4887023"/>
          </a:xfrm>
        </p:spPr>
        <p:txBody>
          <a:bodyPr/>
          <a:lstStyle/>
          <a:p>
            <a:r>
              <a:rPr lang="en-US" dirty="0"/>
              <a:t>Proposition B – 11/6 Ballot – Passed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$8.60 on 1/1/19</a:t>
            </a:r>
          </a:p>
          <a:p>
            <a:pPr lvl="1"/>
            <a:r>
              <a:rPr lang="en-US" dirty="0"/>
              <a:t>$9.45 on 1/1/20</a:t>
            </a:r>
          </a:p>
          <a:p>
            <a:pPr lvl="1"/>
            <a:r>
              <a:rPr lang="en-US" dirty="0"/>
              <a:t>$10.30 on 1/1/21</a:t>
            </a:r>
          </a:p>
          <a:p>
            <a:pPr lvl="1"/>
            <a:r>
              <a:rPr lang="en-US" dirty="0"/>
              <a:t>$11.15 on 1/1/22</a:t>
            </a:r>
          </a:p>
          <a:p>
            <a:pPr lvl="1"/>
            <a:r>
              <a:rPr lang="en-US" dirty="0"/>
              <a:t>$12.00 on 1/1/23</a:t>
            </a:r>
          </a:p>
          <a:p>
            <a:pPr lvl="1"/>
            <a:r>
              <a:rPr lang="en-US" dirty="0"/>
              <a:t>Adjusted based on inflation beginning 1/1/24</a:t>
            </a:r>
          </a:p>
        </p:txBody>
      </p:sp>
    </p:spTree>
    <p:extLst>
      <p:ext uri="{BB962C8B-B14F-4D97-AF65-F5344CB8AC3E}">
        <p14:creationId xmlns:p14="http://schemas.microsoft.com/office/powerpoint/2010/main" val="1677595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Minimum Wage – Department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Employee to be paid minimum wage</a:t>
            </a:r>
          </a:p>
          <a:p>
            <a:pPr lvl="1"/>
            <a:r>
              <a:rPr lang="en-US" dirty="0"/>
              <a:t>No EPAF required, HR will update anyone under minimum wage to $8.60 on 1/1/19</a:t>
            </a:r>
          </a:p>
          <a:p>
            <a:pPr lvl="1"/>
            <a:r>
              <a:rPr lang="en-US" dirty="0"/>
              <a:t>Communicate new hourly rate to employee</a:t>
            </a:r>
          </a:p>
          <a:p>
            <a:r>
              <a:rPr lang="en-US" dirty="0"/>
              <a:t>Employee to receive increase to rate above minimum wage</a:t>
            </a:r>
          </a:p>
          <a:p>
            <a:pPr lvl="1"/>
            <a:r>
              <a:rPr lang="en-US" dirty="0"/>
              <a:t>EPAF needed to for an pay increase that is more than $8.60 an hour</a:t>
            </a:r>
          </a:p>
          <a:p>
            <a:r>
              <a:rPr lang="en-US" dirty="0"/>
              <a:t>Employee with hourly rate above minimum wage not receiving increase</a:t>
            </a:r>
          </a:p>
          <a:p>
            <a:pPr lvl="1"/>
            <a:r>
              <a:rPr lang="en-US" dirty="0"/>
              <a:t>No action is required</a:t>
            </a:r>
          </a:p>
        </p:txBody>
      </p:sp>
    </p:spTree>
    <p:extLst>
      <p:ext uri="{BB962C8B-B14F-4D97-AF65-F5344CB8AC3E}">
        <p14:creationId xmlns:p14="http://schemas.microsoft.com/office/powerpoint/2010/main" val="2348993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December Date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Biweekly</a:t>
            </a:r>
          </a:p>
          <a:p>
            <a:r>
              <a:rPr lang="en-US" dirty="0"/>
              <a:t>2018BW26 (12/2-12/15)</a:t>
            </a:r>
          </a:p>
          <a:p>
            <a:pPr marL="800100" lvl="2" indent="0">
              <a:buNone/>
            </a:pPr>
            <a:r>
              <a:rPr lang="en-US" dirty="0"/>
              <a:t>12/17 – Time Sheets Due</a:t>
            </a:r>
          </a:p>
          <a:p>
            <a:pPr marL="800100" lvl="2" indent="0">
              <a:buNone/>
            </a:pPr>
            <a:r>
              <a:rPr lang="en-US" dirty="0"/>
              <a:t>12/21 – Payday</a:t>
            </a:r>
          </a:p>
          <a:p>
            <a:r>
              <a:rPr lang="en-US" dirty="0"/>
              <a:t>2019BW1 (12/16-12/29)</a:t>
            </a:r>
          </a:p>
          <a:p>
            <a:pPr marL="800100" lvl="2" indent="0">
              <a:buNone/>
            </a:pPr>
            <a:r>
              <a:rPr lang="en-US" dirty="0"/>
              <a:t>12/18 – EPAFs due to HRIS</a:t>
            </a:r>
          </a:p>
          <a:p>
            <a:pPr marL="800100" lvl="2" indent="0">
              <a:buNone/>
            </a:pPr>
            <a:r>
              <a:rPr lang="en-US" dirty="0"/>
              <a:t>12/19 – Time Reporting Change Forms Due</a:t>
            </a:r>
          </a:p>
          <a:p>
            <a:pPr marL="800100" lvl="2" indent="0">
              <a:buNone/>
            </a:pPr>
            <a:r>
              <a:rPr lang="en-US" dirty="0"/>
              <a:t>12/20 – Time Sheets Due (need to estimate 12/20-12/29)</a:t>
            </a:r>
          </a:p>
          <a:p>
            <a:pPr marL="800100" lvl="2" indent="0">
              <a:buNone/>
            </a:pPr>
            <a:r>
              <a:rPr lang="en-US" dirty="0"/>
              <a:t>1/4 – Payday</a:t>
            </a:r>
          </a:p>
          <a:p>
            <a:pPr marL="0" indent="0">
              <a:buNone/>
            </a:pPr>
            <a:r>
              <a:rPr lang="en-US" dirty="0"/>
              <a:t>Monthly</a:t>
            </a:r>
          </a:p>
          <a:p>
            <a:pPr marL="800100" lvl="2" indent="0">
              <a:buNone/>
            </a:pPr>
            <a:r>
              <a:rPr lang="en-US" dirty="0"/>
              <a:t>12/6 – EPAFs due to HRIS</a:t>
            </a:r>
          </a:p>
          <a:p>
            <a:pPr marL="800100" lvl="2" indent="0">
              <a:buNone/>
            </a:pPr>
            <a:r>
              <a:rPr lang="en-US" dirty="0"/>
              <a:t>12/21 – Payday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2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solidFill>
                  <a:srgbClr val="0070C0"/>
                </a:solidFill>
              </a:rPr>
              <a:t>Training and Implementation Schedule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4200" dirty="0">
                <a:solidFill>
                  <a:srgbClr val="0070C0"/>
                </a:solidFill>
              </a:rPr>
              <a:t>(Tentative)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33528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en-US" dirty="0">
                <a:solidFill>
                  <a:srgbClr val="0070C0"/>
                </a:solidFill>
              </a:rPr>
              <a:t>Current Pilot underway (ITS, FCM, Business Services, Doisy College)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rgbClr val="0070C0"/>
                </a:solidFill>
              </a:rPr>
              <a:t>January, 2019-  </a:t>
            </a:r>
            <a:r>
              <a:rPr lang="en-US" dirty="0" err="1">
                <a:solidFill>
                  <a:srgbClr val="0070C0"/>
                </a:solidFill>
              </a:rPr>
              <a:t>SLUCare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rgbClr val="0070C0"/>
                </a:solidFill>
              </a:rPr>
              <a:t>February, 2019- Academic Areas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rgbClr val="0070C0"/>
                </a:solidFill>
              </a:rPr>
              <a:t>March &amp; April, 2019-  Administrative Areas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rgbClr val="0070C0"/>
                </a:solidFill>
              </a:rPr>
              <a:t>Other Units TBD, with goal to complete by Summer, 2019</a:t>
            </a:r>
          </a:p>
          <a:p>
            <a:pPr marL="457200" indent="-457200" algn="l">
              <a:buFontTx/>
              <a:buChar char="-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2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Contact Information: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Ellen </a:t>
            </a:r>
            <a:r>
              <a:rPr lang="en-US" b="1" dirty="0" err="1">
                <a:solidFill>
                  <a:srgbClr val="0070C0"/>
                </a:solidFill>
              </a:rPr>
              <a:t>Borowiak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ellen.borowiak@slu.edu</a:t>
            </a:r>
            <a:r>
              <a:rPr lang="en-US" dirty="0">
                <a:solidFill>
                  <a:srgbClr val="0070C0"/>
                </a:solidFill>
              </a:rPr>
              <a:t> or 314.977.7045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Katy </a:t>
            </a:r>
            <a:r>
              <a:rPr lang="en-US" b="1" dirty="0" err="1">
                <a:solidFill>
                  <a:srgbClr val="0070C0"/>
                </a:solidFill>
              </a:rPr>
              <a:t>Wittwer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katy.wittwer@health.slu.edu</a:t>
            </a:r>
            <a:r>
              <a:rPr lang="en-US" dirty="0">
                <a:solidFill>
                  <a:srgbClr val="0070C0"/>
                </a:solidFill>
              </a:rPr>
              <a:t> or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314.977.6890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3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10800000">
            <a:off x="3048000" y="533400"/>
            <a:ext cx="3429000" cy="2819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-228600"/>
            <a:ext cx="886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1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0"/>
            <a:ext cx="886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0"/>
            <a:ext cx="886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1113</Words>
  <Application>Microsoft Office PowerPoint</Application>
  <PresentationFormat>On-screen Show (4:3)</PresentationFormat>
  <Paragraphs>159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Courier New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Agiloft </vt:lpstr>
      <vt:lpstr>PowerPoint Presentation</vt:lpstr>
      <vt:lpstr>Training and Implementation Schedule (Tentative)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and Finance</vt:lpstr>
      <vt:lpstr>Changes  </vt:lpstr>
      <vt:lpstr>Website </vt:lpstr>
      <vt:lpstr>PowerPoint Presentation</vt:lpstr>
      <vt:lpstr>New or Refill Position Process</vt:lpstr>
      <vt:lpstr>Request Guidelines</vt:lpstr>
      <vt:lpstr>Request Guidelines</vt:lpstr>
      <vt:lpstr>Request Guidelines</vt:lpstr>
      <vt:lpstr>Staff Position Requests</vt:lpstr>
      <vt:lpstr>Staff Position Requests</vt:lpstr>
      <vt:lpstr>Staff Position Requests</vt:lpstr>
      <vt:lpstr>Staff Refill Request Workflow</vt:lpstr>
      <vt:lpstr> Staff New Position/Position Modification Request Workflow  </vt:lpstr>
      <vt:lpstr> Faculty Position Requests –  Non-medical  </vt:lpstr>
      <vt:lpstr>Faculty Position Requests –  Non-medical</vt:lpstr>
      <vt:lpstr> Faculty Position Request  Non-medical Workflow  </vt:lpstr>
      <vt:lpstr>Business Manager MEETING</vt:lpstr>
      <vt:lpstr>Banner 9 Upgrade</vt:lpstr>
      <vt:lpstr>Navigation in Banner 9 - HOME</vt:lpstr>
      <vt:lpstr>Navigation in Banner 9 - NBAJOBS</vt:lpstr>
      <vt:lpstr>Navigation in Banner 9 - NBAPOSN</vt:lpstr>
      <vt:lpstr>Questions and Answers</vt:lpstr>
      <vt:lpstr>Minimum Wage – John Winkler</vt:lpstr>
      <vt:lpstr>Minimum Wage – Department Actions</vt:lpstr>
      <vt:lpstr>December Date Reminders</vt:lpstr>
    </vt:vector>
  </TitlesOfParts>
  <Company>Saint Louis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eborowi</dc:creator>
  <cp:lastModifiedBy>Samantha Myers</cp:lastModifiedBy>
  <cp:revision>9</cp:revision>
  <dcterms:created xsi:type="dcterms:W3CDTF">2018-12-10T18:31:30Z</dcterms:created>
  <dcterms:modified xsi:type="dcterms:W3CDTF">2018-12-17T15:21:54Z</dcterms:modified>
</cp:coreProperties>
</file>