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aveSubsetFonts="1">
  <p:sldMasterIdLst>
    <p:sldMasterId id="2147483648" r:id="rId1"/>
  </p:sldMasterIdLst>
  <p:sldIdLst>
    <p:sldId id="257" r:id="rId2"/>
    <p:sldId id="258" r:id="rId3"/>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p:normalViewPr>
  <p:slideViewPr>
    <p:cSldViewPr>
      <p:cViewPr varScale="1">
        <p:scale>
          <a:sx n="83" d="100"/>
          <a:sy n="83" d="100"/>
        </p:scale>
        <p:origin x="-2940" y="-102"/>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4"/>
            <a:ext cx="6606540" cy="21560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36C7C5-2C3A-4574-B40D-81D4FDEAC306}"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7176FD-EC28-498E-9893-EA2962F44AC2}" type="slidenum">
              <a:rPr lang="en-US" smtClean="0"/>
              <a:t>‹#›</a:t>
            </a:fld>
            <a:endParaRPr lang="en-US"/>
          </a:p>
        </p:txBody>
      </p:sp>
    </p:spTree>
    <p:extLst>
      <p:ext uri="{BB962C8B-B14F-4D97-AF65-F5344CB8AC3E}">
        <p14:creationId xmlns:p14="http://schemas.microsoft.com/office/powerpoint/2010/main" val="2057470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36C7C5-2C3A-4574-B40D-81D4FDEAC306}"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7176FD-EC28-498E-9893-EA2962F44AC2}" type="slidenum">
              <a:rPr lang="en-US" smtClean="0"/>
              <a:t>‹#›</a:t>
            </a:fld>
            <a:endParaRPr lang="en-US"/>
          </a:p>
        </p:txBody>
      </p:sp>
    </p:spTree>
    <p:extLst>
      <p:ext uri="{BB962C8B-B14F-4D97-AF65-F5344CB8AC3E}">
        <p14:creationId xmlns:p14="http://schemas.microsoft.com/office/powerpoint/2010/main" val="723765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34990" y="402803"/>
            <a:ext cx="1748790" cy="85822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8620" y="402803"/>
            <a:ext cx="5116830" cy="85822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36C7C5-2C3A-4574-B40D-81D4FDEAC306}"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7176FD-EC28-498E-9893-EA2962F44AC2}" type="slidenum">
              <a:rPr lang="en-US" smtClean="0"/>
              <a:t>‹#›</a:t>
            </a:fld>
            <a:endParaRPr lang="en-US"/>
          </a:p>
        </p:txBody>
      </p:sp>
    </p:spTree>
    <p:extLst>
      <p:ext uri="{BB962C8B-B14F-4D97-AF65-F5344CB8AC3E}">
        <p14:creationId xmlns:p14="http://schemas.microsoft.com/office/powerpoint/2010/main" val="2659755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36C7C5-2C3A-4574-B40D-81D4FDEAC306}"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7176FD-EC28-498E-9893-EA2962F44AC2}" type="slidenum">
              <a:rPr lang="en-US" smtClean="0"/>
              <a:t>‹#›</a:t>
            </a:fld>
            <a:endParaRPr lang="en-US"/>
          </a:p>
        </p:txBody>
      </p:sp>
    </p:spTree>
    <p:extLst>
      <p:ext uri="{BB962C8B-B14F-4D97-AF65-F5344CB8AC3E}">
        <p14:creationId xmlns:p14="http://schemas.microsoft.com/office/powerpoint/2010/main" val="518818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36C7C5-2C3A-4574-B40D-81D4FDEAC306}"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7176FD-EC28-498E-9893-EA2962F44AC2}" type="slidenum">
              <a:rPr lang="en-US" smtClean="0"/>
              <a:t>‹#›</a:t>
            </a:fld>
            <a:endParaRPr lang="en-US"/>
          </a:p>
        </p:txBody>
      </p:sp>
    </p:spTree>
    <p:extLst>
      <p:ext uri="{BB962C8B-B14F-4D97-AF65-F5344CB8AC3E}">
        <p14:creationId xmlns:p14="http://schemas.microsoft.com/office/powerpoint/2010/main" val="1126127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8620" y="2346961"/>
            <a:ext cx="3432810" cy="663807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50970" y="2346961"/>
            <a:ext cx="3432810" cy="663807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36C7C5-2C3A-4574-B40D-81D4FDEAC306}" type="datetimeFigureOut">
              <a:rPr lang="en-US" smtClean="0"/>
              <a:t>12/5/2016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7176FD-EC28-498E-9893-EA2962F44AC2}" type="slidenum">
              <a:rPr lang="en-US" smtClean="0"/>
              <a:t>‹#›</a:t>
            </a:fld>
            <a:endParaRPr lang="en-US"/>
          </a:p>
        </p:txBody>
      </p:sp>
    </p:spTree>
    <p:extLst>
      <p:ext uri="{BB962C8B-B14F-4D97-AF65-F5344CB8AC3E}">
        <p14:creationId xmlns:p14="http://schemas.microsoft.com/office/powerpoint/2010/main" val="1053000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948272" y="2251499"/>
            <a:ext cx="3435509"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948272" y="3189817"/>
            <a:ext cx="3435509"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36C7C5-2C3A-4574-B40D-81D4FDEAC306}" type="datetimeFigureOut">
              <a:rPr lang="en-US" smtClean="0"/>
              <a:t>12/5/2016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7176FD-EC28-498E-9893-EA2962F44AC2}" type="slidenum">
              <a:rPr lang="en-US" smtClean="0"/>
              <a:t>‹#›</a:t>
            </a:fld>
            <a:endParaRPr lang="en-US"/>
          </a:p>
        </p:txBody>
      </p:sp>
    </p:spTree>
    <p:extLst>
      <p:ext uri="{BB962C8B-B14F-4D97-AF65-F5344CB8AC3E}">
        <p14:creationId xmlns:p14="http://schemas.microsoft.com/office/powerpoint/2010/main" val="3701060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36C7C5-2C3A-4574-B40D-81D4FDEAC306}" type="datetimeFigureOut">
              <a:rPr lang="en-US" smtClean="0"/>
              <a:t>12/5/2016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7176FD-EC28-498E-9893-EA2962F44AC2}" type="slidenum">
              <a:rPr lang="en-US" smtClean="0"/>
              <a:t>‹#›</a:t>
            </a:fld>
            <a:endParaRPr lang="en-US"/>
          </a:p>
        </p:txBody>
      </p:sp>
    </p:spTree>
    <p:extLst>
      <p:ext uri="{BB962C8B-B14F-4D97-AF65-F5344CB8AC3E}">
        <p14:creationId xmlns:p14="http://schemas.microsoft.com/office/powerpoint/2010/main" val="2407496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36C7C5-2C3A-4574-B40D-81D4FDEAC306}" type="datetimeFigureOut">
              <a:rPr lang="en-US" smtClean="0"/>
              <a:t>12/5/2016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7176FD-EC28-498E-9893-EA2962F44AC2}" type="slidenum">
              <a:rPr lang="en-US" smtClean="0"/>
              <a:t>‹#›</a:t>
            </a:fld>
            <a:endParaRPr lang="en-US"/>
          </a:p>
        </p:txBody>
      </p:sp>
    </p:spTree>
    <p:extLst>
      <p:ext uri="{BB962C8B-B14F-4D97-AF65-F5344CB8AC3E}">
        <p14:creationId xmlns:p14="http://schemas.microsoft.com/office/powerpoint/2010/main" val="392111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0473"/>
            <a:ext cx="2557066" cy="170434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038792" y="400474"/>
            <a:ext cx="4344988" cy="85845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8620" y="2104814"/>
            <a:ext cx="2557066" cy="68802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36C7C5-2C3A-4574-B40D-81D4FDEAC306}" type="datetimeFigureOut">
              <a:rPr lang="en-US" smtClean="0"/>
              <a:t>12/5/2016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7176FD-EC28-498E-9893-EA2962F44AC2}" type="slidenum">
              <a:rPr lang="en-US" smtClean="0"/>
              <a:t>‹#›</a:t>
            </a:fld>
            <a:endParaRPr lang="en-US"/>
          </a:p>
        </p:txBody>
      </p:sp>
    </p:spTree>
    <p:extLst>
      <p:ext uri="{BB962C8B-B14F-4D97-AF65-F5344CB8AC3E}">
        <p14:creationId xmlns:p14="http://schemas.microsoft.com/office/powerpoint/2010/main" val="2481823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0"/>
            <a:ext cx="4663440" cy="831216"/>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523445" y="898737"/>
            <a:ext cx="4663440" cy="6035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523445" y="7872096"/>
            <a:ext cx="4663440" cy="1180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36C7C5-2C3A-4574-B40D-81D4FDEAC306}" type="datetimeFigureOut">
              <a:rPr lang="en-US" smtClean="0"/>
              <a:t>12/5/2016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7176FD-EC28-498E-9893-EA2962F44AC2}" type="slidenum">
              <a:rPr lang="en-US" smtClean="0"/>
              <a:t>‹#›</a:t>
            </a:fld>
            <a:endParaRPr lang="en-US"/>
          </a:p>
        </p:txBody>
      </p:sp>
    </p:spTree>
    <p:extLst>
      <p:ext uri="{BB962C8B-B14F-4D97-AF65-F5344CB8AC3E}">
        <p14:creationId xmlns:p14="http://schemas.microsoft.com/office/powerpoint/2010/main" val="501297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2"/>
            <a:ext cx="6995160" cy="16764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88620" y="2346961"/>
            <a:ext cx="6995160" cy="663807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88620" y="9322647"/>
            <a:ext cx="1813560" cy="535517"/>
          </a:xfrm>
          <a:prstGeom prst="rect">
            <a:avLst/>
          </a:prstGeom>
        </p:spPr>
        <p:txBody>
          <a:bodyPr vert="horz" lIns="91440" tIns="45720" rIns="91440" bIns="45720" rtlCol="0" anchor="ctr"/>
          <a:lstStyle>
            <a:lvl1pPr algn="l">
              <a:defRPr sz="1200">
                <a:solidFill>
                  <a:schemeClr val="tx1">
                    <a:tint val="75000"/>
                  </a:schemeClr>
                </a:solidFill>
              </a:defRPr>
            </a:lvl1pPr>
          </a:lstStyle>
          <a:p>
            <a:fld id="{6C36C7C5-2C3A-4574-B40D-81D4FDEAC306}" type="datetimeFigureOut">
              <a:rPr lang="en-US" smtClean="0"/>
              <a:t>12/5/2016</a:t>
            </a:fld>
            <a:endParaRPr lang="en-US"/>
          </a:p>
        </p:txBody>
      </p:sp>
      <p:sp>
        <p:nvSpPr>
          <p:cNvPr id="5" name="Footer Placeholder 4"/>
          <p:cNvSpPr>
            <a:spLocks noGrp="1"/>
          </p:cNvSpPr>
          <p:nvPr>
            <p:ph type="ftr" sz="quarter" idx="3"/>
          </p:nvPr>
        </p:nvSpPr>
        <p:spPr>
          <a:xfrm>
            <a:off x="2655570" y="9322647"/>
            <a:ext cx="2461260" cy="53551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47"/>
            <a:ext cx="1813560" cy="535517"/>
          </a:xfrm>
          <a:prstGeom prst="rect">
            <a:avLst/>
          </a:prstGeom>
        </p:spPr>
        <p:txBody>
          <a:bodyPr vert="horz" lIns="91440" tIns="45720" rIns="91440" bIns="45720" rtlCol="0" anchor="ctr"/>
          <a:lstStyle>
            <a:lvl1pPr algn="r">
              <a:defRPr sz="1200">
                <a:solidFill>
                  <a:schemeClr val="tx1">
                    <a:tint val="75000"/>
                  </a:schemeClr>
                </a:solidFill>
              </a:defRPr>
            </a:lvl1pPr>
          </a:lstStyle>
          <a:p>
            <a:fld id="{B57176FD-EC28-498E-9893-EA2962F44AC2}" type="slidenum">
              <a:rPr lang="en-US" smtClean="0"/>
              <a:t>‹#›</a:t>
            </a:fld>
            <a:endParaRPr lang="en-US"/>
          </a:p>
        </p:txBody>
      </p:sp>
    </p:spTree>
    <p:extLst>
      <p:ext uri="{BB962C8B-B14F-4D97-AF65-F5344CB8AC3E}">
        <p14:creationId xmlns:p14="http://schemas.microsoft.com/office/powerpoint/2010/main" val="23312087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lu.edu/facilities-services-home/about-us/strategic-planning" TargetMode="External"/><Relationship Id="rId7" Type="http://schemas.openxmlformats.org/officeDocument/2006/relationships/image" Target="../media/image3.png"/><Relationship Id="rId2" Type="http://schemas.openxmlformats.org/officeDocument/2006/relationships/hyperlink" Target="http://www.slu.edu/facilities-services-home" TargetMode="Externa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hyperlink" Target="http://www.slu.edu/facilities-services-home/about-us/annual-report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67000" y="381000"/>
            <a:ext cx="4724400" cy="1046440"/>
          </a:xfrm>
          <a:prstGeom prst="rect">
            <a:avLst/>
          </a:prstGeom>
          <a:noFill/>
          <a:ln w="28575">
            <a:solidFill>
              <a:srgbClr val="0070C0"/>
            </a:solidFill>
          </a:ln>
        </p:spPr>
        <p:txBody>
          <a:bodyPr wrap="square" rtlCol="0">
            <a:spAutoFit/>
          </a:bodyPr>
          <a:lstStyle/>
          <a:p>
            <a:pPr algn="ctr"/>
            <a:r>
              <a:rPr lang="en-US" sz="3100" dirty="0" smtClean="0">
                <a:latin typeface="Candara" panose="020E0502030303020204" pitchFamily="34" charset="0"/>
              </a:rPr>
              <a:t>FY16 Facilities Services Year End Report</a:t>
            </a:r>
            <a:endParaRPr lang="en-US" sz="3100" dirty="0">
              <a:latin typeface="Candara" panose="020E0502030303020204" pitchFamily="34" charset="0"/>
            </a:endParaRPr>
          </a:p>
        </p:txBody>
      </p:sp>
      <p:sp>
        <p:nvSpPr>
          <p:cNvPr id="3" name="Rectangle 2"/>
          <p:cNvSpPr/>
          <p:nvPr/>
        </p:nvSpPr>
        <p:spPr>
          <a:xfrm>
            <a:off x="0" y="0"/>
            <a:ext cx="2372995" cy="78111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 name="Rectangle 4"/>
          <p:cNvSpPr/>
          <p:nvPr/>
        </p:nvSpPr>
        <p:spPr>
          <a:xfrm rot="5400000">
            <a:off x="2701847" y="4987849"/>
            <a:ext cx="2372995" cy="77681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6" name="Group 5"/>
          <p:cNvGrpSpPr/>
          <p:nvPr/>
        </p:nvGrpSpPr>
        <p:grpSpPr>
          <a:xfrm>
            <a:off x="196849" y="228600"/>
            <a:ext cx="1979295" cy="7162800"/>
            <a:chOff x="0" y="-675620"/>
            <a:chExt cx="1979295" cy="7162800"/>
          </a:xfrm>
        </p:grpSpPr>
        <p:grpSp>
          <p:nvGrpSpPr>
            <p:cNvPr id="7" name="Group 6"/>
            <p:cNvGrpSpPr>
              <a:grpSpLocks/>
            </p:cNvGrpSpPr>
            <p:nvPr/>
          </p:nvGrpSpPr>
          <p:grpSpPr>
            <a:xfrm>
              <a:off x="0" y="-675620"/>
              <a:ext cx="1979295" cy="7162800"/>
              <a:chOff x="0" y="451063"/>
              <a:chExt cx="2475865" cy="9936420"/>
            </a:xfrm>
          </p:grpSpPr>
          <p:sp>
            <p:nvSpPr>
              <p:cNvPr id="9" name="AutoShape 14"/>
              <p:cNvSpPr>
                <a:spLocks noChangeArrowheads="1"/>
              </p:cNvSpPr>
              <p:nvPr/>
            </p:nvSpPr>
            <p:spPr bwMode="auto">
              <a:xfrm>
                <a:off x="0" y="451063"/>
                <a:ext cx="2475865" cy="9936420"/>
              </a:xfrm>
              <a:prstGeom prst="rect">
                <a:avLst/>
              </a:prstGeom>
              <a:solidFill>
                <a:schemeClr val="bg1"/>
              </a:solidFill>
              <a:ln w="15875">
                <a:solidFill>
                  <a:schemeClr val="bg2">
                    <a:lumMod val="50000"/>
                  </a:schemeClr>
                </a:solidFill>
              </a:ln>
              <a:extLst/>
            </p:spPr>
            <p:style>
              <a:lnRef idx="0">
                <a:scrgbClr r="0" g="0" b="0"/>
              </a:lnRef>
              <a:fillRef idx="1002">
                <a:schemeClr val="lt2"/>
              </a:fillRef>
              <a:effectRef idx="0">
                <a:scrgbClr r="0" g="0" b="0"/>
              </a:effectRef>
              <a:fontRef idx="major"/>
            </p:style>
            <p:txBody>
              <a:bodyPr rot="0" vert="horz" wrap="square" lIns="182880" tIns="457200" rIns="182880" bIns="73152" anchor="t" anchorCtr="0" upright="1">
                <a:noAutofit/>
              </a:bodyPr>
              <a:lstStyle/>
              <a:p>
                <a:pPr marL="0" marR="0" algn="ctr">
                  <a:lnSpc>
                    <a:spcPct val="115000"/>
                  </a:lnSpc>
                  <a:spcBef>
                    <a:spcPts val="0"/>
                  </a:spcBef>
                  <a:spcAft>
                    <a:spcPts val="1200"/>
                  </a:spcAft>
                </a:pPr>
                <a:r>
                  <a:rPr lang="en-US" sz="1200" b="1" u="sng" kern="0" dirty="0">
                    <a:solidFill>
                      <a:srgbClr val="948A54"/>
                    </a:solidFill>
                    <a:effectLst/>
                    <a:latin typeface="Eras Bold ITC"/>
                    <a:ea typeface="Times New Roman"/>
                    <a:cs typeface="Calibri"/>
                  </a:rPr>
                  <a:t/>
                </a:r>
                <a:br>
                  <a:rPr lang="en-US" sz="1200" b="1" u="sng" kern="0" dirty="0">
                    <a:solidFill>
                      <a:srgbClr val="948A54"/>
                    </a:solidFill>
                    <a:effectLst/>
                    <a:latin typeface="Eras Bold ITC"/>
                    <a:ea typeface="Times New Roman"/>
                    <a:cs typeface="Calibri"/>
                  </a:rPr>
                </a:br>
                <a:r>
                  <a:rPr lang="en-US" sz="1800" b="1" kern="0" dirty="0" smtClean="0">
                    <a:solidFill>
                      <a:srgbClr val="948A54"/>
                    </a:solidFill>
                    <a:effectLst/>
                    <a:latin typeface="Candara"/>
                    <a:ea typeface="Times New Roman"/>
                    <a:cs typeface="Calibri"/>
                  </a:rPr>
                  <a:t>Campus </a:t>
                </a:r>
                <a:r>
                  <a:rPr lang="en-US" sz="1800" b="1" kern="0" dirty="0">
                    <a:solidFill>
                      <a:srgbClr val="948A54"/>
                    </a:solidFill>
                    <a:effectLst/>
                    <a:latin typeface="Candara"/>
                    <a:ea typeface="Times New Roman"/>
                    <a:cs typeface="Calibri"/>
                  </a:rPr>
                  <a:t>Profile</a:t>
                </a:r>
                <a:endParaRPr lang="en-US" sz="1400" b="1" kern="0" dirty="0">
                  <a:solidFill>
                    <a:srgbClr val="365F91"/>
                  </a:solidFill>
                  <a:effectLst/>
                  <a:ea typeface="Times New Roman"/>
                  <a:cs typeface="Times New Roman"/>
                </a:endParaRPr>
              </a:p>
              <a:p>
                <a:pPr marL="0" marR="0">
                  <a:lnSpc>
                    <a:spcPct val="115000"/>
                  </a:lnSpc>
                  <a:spcBef>
                    <a:spcPts val="0"/>
                  </a:spcBef>
                  <a:spcAft>
                    <a:spcPts val="1000"/>
                  </a:spcAft>
                </a:pPr>
                <a:r>
                  <a:rPr lang="en-US" sz="1000" b="1" dirty="0">
                    <a:solidFill>
                      <a:srgbClr val="002060"/>
                    </a:solidFill>
                    <a:effectLst/>
                    <a:latin typeface="Candara"/>
                    <a:ea typeface="Calibri"/>
                    <a:cs typeface="Times New Roman"/>
                  </a:rPr>
                  <a:t>Buildings: </a:t>
                </a:r>
                <a:r>
                  <a:rPr lang="en-US" sz="1000" b="1" dirty="0" smtClean="0">
                    <a:solidFill>
                      <a:srgbClr val="002060"/>
                    </a:solidFill>
                    <a:effectLst/>
                    <a:latin typeface="Candara"/>
                    <a:ea typeface="Calibri"/>
                    <a:cs typeface="Times New Roman"/>
                  </a:rPr>
                  <a:t>	    </a:t>
                </a:r>
                <a:r>
                  <a:rPr lang="en-US" sz="1000" dirty="0" smtClean="0">
                    <a:solidFill>
                      <a:srgbClr val="002060"/>
                    </a:solidFill>
                    <a:effectLst/>
                    <a:latin typeface="Candara"/>
                    <a:ea typeface="Calibri"/>
                    <a:cs typeface="Times New Roman"/>
                  </a:rPr>
                  <a:t>131</a:t>
                </a:r>
                <a:endParaRPr lang="en-US" sz="1050" dirty="0">
                  <a:effectLst/>
                  <a:latin typeface="Candara"/>
                  <a:ea typeface="Calibri"/>
                  <a:cs typeface="Times New Roman"/>
                </a:endParaRPr>
              </a:p>
              <a:p>
                <a:pPr marL="0" marR="0">
                  <a:lnSpc>
                    <a:spcPct val="115000"/>
                  </a:lnSpc>
                  <a:spcBef>
                    <a:spcPts val="0"/>
                  </a:spcBef>
                  <a:spcAft>
                    <a:spcPts val="1000"/>
                  </a:spcAft>
                </a:pPr>
                <a:r>
                  <a:rPr lang="en-US" sz="1000" b="1" dirty="0">
                    <a:solidFill>
                      <a:srgbClr val="002060"/>
                    </a:solidFill>
                    <a:effectLst/>
                    <a:latin typeface="Candara"/>
                    <a:ea typeface="Calibri"/>
                    <a:cs typeface="Times New Roman"/>
                  </a:rPr>
                  <a:t>GSF </a:t>
                </a:r>
                <a:r>
                  <a:rPr lang="en-US" sz="1000" b="1" dirty="0" smtClean="0">
                    <a:solidFill>
                      <a:srgbClr val="002060"/>
                    </a:solidFill>
                    <a:effectLst/>
                    <a:latin typeface="Candara"/>
                    <a:ea typeface="Calibri"/>
                    <a:cs typeface="Times New Roman"/>
                  </a:rPr>
                  <a:t>Maintained:</a:t>
                </a:r>
                <a:r>
                  <a:rPr lang="en-US" sz="1000" dirty="0">
                    <a:solidFill>
                      <a:srgbClr val="002060"/>
                    </a:solidFill>
                    <a:latin typeface="Candara"/>
                    <a:ea typeface="Calibri"/>
                    <a:cs typeface="Times New Roman"/>
                  </a:rPr>
                  <a:t> </a:t>
                </a:r>
                <a:r>
                  <a:rPr lang="en-US" sz="1000" dirty="0" smtClean="0">
                    <a:solidFill>
                      <a:srgbClr val="002060"/>
                    </a:solidFill>
                    <a:latin typeface="Candara"/>
                    <a:ea typeface="Calibri"/>
                    <a:cs typeface="Times New Roman"/>
                  </a:rPr>
                  <a:t>    </a:t>
                </a:r>
                <a:r>
                  <a:rPr lang="en-US" sz="1000" dirty="0" smtClean="0">
                    <a:solidFill>
                      <a:srgbClr val="002060"/>
                    </a:solidFill>
                    <a:effectLst/>
                    <a:latin typeface="Candara"/>
                    <a:ea typeface="Calibri"/>
                    <a:cs typeface="Times New Roman"/>
                  </a:rPr>
                  <a:t>6,212,243</a:t>
                </a:r>
                <a:endParaRPr lang="en-US" sz="1050" dirty="0">
                  <a:effectLst/>
                  <a:latin typeface="Candara"/>
                  <a:ea typeface="Calibri"/>
                  <a:cs typeface="Times New Roman"/>
                </a:endParaRPr>
              </a:p>
              <a:p>
                <a:pPr marL="0" marR="0">
                  <a:lnSpc>
                    <a:spcPct val="115000"/>
                  </a:lnSpc>
                  <a:spcBef>
                    <a:spcPts val="0"/>
                  </a:spcBef>
                  <a:spcAft>
                    <a:spcPts val="1000"/>
                  </a:spcAft>
                </a:pPr>
                <a:r>
                  <a:rPr lang="en-US" sz="1000" b="1" dirty="0">
                    <a:solidFill>
                      <a:srgbClr val="002060"/>
                    </a:solidFill>
                    <a:effectLst/>
                    <a:latin typeface="Candara"/>
                    <a:ea typeface="Calibri"/>
                    <a:cs typeface="Times New Roman"/>
                  </a:rPr>
                  <a:t>Acres Maintained: </a:t>
                </a:r>
                <a:r>
                  <a:rPr lang="en-US" sz="1000" b="1" dirty="0" smtClean="0">
                    <a:solidFill>
                      <a:srgbClr val="002060"/>
                    </a:solidFill>
                    <a:effectLst/>
                    <a:latin typeface="Candara"/>
                    <a:ea typeface="Calibri"/>
                    <a:cs typeface="Times New Roman"/>
                  </a:rPr>
                  <a:t> </a:t>
                </a:r>
                <a:r>
                  <a:rPr lang="en-US" sz="1000" dirty="0" smtClean="0">
                    <a:solidFill>
                      <a:srgbClr val="002060"/>
                    </a:solidFill>
                    <a:effectLst/>
                    <a:latin typeface="Candara"/>
                    <a:ea typeface="Calibri"/>
                    <a:cs typeface="Times New Roman"/>
                  </a:rPr>
                  <a:t>275</a:t>
                </a:r>
                <a:endParaRPr lang="en-US" sz="1050" dirty="0">
                  <a:effectLst/>
                  <a:latin typeface="Candara"/>
                  <a:ea typeface="Calibri"/>
                  <a:cs typeface="Times New Roman"/>
                </a:endParaRPr>
              </a:p>
              <a:p>
                <a:pPr marL="0" marR="0">
                  <a:lnSpc>
                    <a:spcPct val="115000"/>
                  </a:lnSpc>
                  <a:spcBef>
                    <a:spcPts val="0"/>
                  </a:spcBef>
                  <a:spcAft>
                    <a:spcPts val="1000"/>
                  </a:spcAft>
                </a:pPr>
                <a:r>
                  <a:rPr lang="en-US" sz="1000" b="1" dirty="0">
                    <a:solidFill>
                      <a:srgbClr val="002060"/>
                    </a:solidFill>
                    <a:effectLst/>
                    <a:latin typeface="Candara"/>
                    <a:ea typeface="Calibri"/>
                    <a:cs typeface="Times New Roman"/>
                  </a:rPr>
                  <a:t>Total Staff:</a:t>
                </a:r>
                <a:r>
                  <a:rPr lang="en-US" sz="1000" dirty="0">
                    <a:solidFill>
                      <a:srgbClr val="002060"/>
                    </a:solidFill>
                    <a:effectLst/>
                    <a:latin typeface="Candara"/>
                    <a:ea typeface="Calibri"/>
                    <a:cs typeface="Times New Roman"/>
                  </a:rPr>
                  <a:t>	</a:t>
                </a:r>
                <a:r>
                  <a:rPr lang="en-US" sz="1000" dirty="0" smtClean="0">
                    <a:solidFill>
                      <a:srgbClr val="002060"/>
                    </a:solidFill>
                    <a:effectLst/>
                    <a:latin typeface="Candara"/>
                    <a:ea typeface="Calibri"/>
                    <a:cs typeface="Times New Roman"/>
                  </a:rPr>
                  <a:t>     351</a:t>
                </a:r>
                <a:endParaRPr lang="en-US" sz="1050" dirty="0">
                  <a:latin typeface="Candara"/>
                  <a:ea typeface="Calibri"/>
                  <a:cs typeface="Times New Roman"/>
                </a:endParaRPr>
              </a:p>
              <a:p>
                <a:pPr marL="0" marR="0">
                  <a:lnSpc>
                    <a:spcPct val="115000"/>
                  </a:lnSpc>
                  <a:spcBef>
                    <a:spcPts val="0"/>
                  </a:spcBef>
                  <a:spcAft>
                    <a:spcPts val="1000"/>
                  </a:spcAft>
                </a:pPr>
                <a:r>
                  <a:rPr lang="en-US" sz="1000" b="1" dirty="0" smtClean="0">
                    <a:solidFill>
                      <a:srgbClr val="002060"/>
                    </a:solidFill>
                    <a:effectLst/>
                    <a:latin typeface="Candara"/>
                    <a:ea typeface="Calibri"/>
                    <a:cs typeface="Times New Roman"/>
                  </a:rPr>
                  <a:t>Campus Locations:</a:t>
                </a:r>
                <a:r>
                  <a:rPr lang="en-US" sz="1000" dirty="0">
                    <a:solidFill>
                      <a:srgbClr val="002060"/>
                    </a:solidFill>
                    <a:latin typeface="Candara"/>
                    <a:ea typeface="Calibri"/>
                    <a:cs typeface="Times New Roman"/>
                  </a:rPr>
                  <a:t>  </a:t>
                </a:r>
                <a:r>
                  <a:rPr lang="en-US" sz="1000" dirty="0" smtClean="0">
                    <a:solidFill>
                      <a:srgbClr val="002060"/>
                    </a:solidFill>
                    <a:effectLst/>
                    <a:latin typeface="Candara"/>
                    <a:ea typeface="Calibri"/>
                    <a:cs typeface="Times New Roman"/>
                  </a:rPr>
                  <a:t>3</a:t>
                </a:r>
                <a:endParaRPr lang="en-US" sz="1050" dirty="0">
                  <a:effectLst/>
                  <a:latin typeface="Candara"/>
                  <a:ea typeface="Calibri"/>
                  <a:cs typeface="Times New Roman"/>
                </a:endParaRPr>
              </a:p>
              <a:p>
                <a:pPr marL="0" marR="0" algn="ctr">
                  <a:lnSpc>
                    <a:spcPct val="115000"/>
                  </a:lnSpc>
                  <a:spcBef>
                    <a:spcPts val="0"/>
                  </a:spcBef>
                  <a:spcAft>
                    <a:spcPts val="1200"/>
                  </a:spcAft>
                </a:pPr>
                <a:r>
                  <a:rPr lang="en-US" sz="1000" b="1" kern="0" dirty="0">
                    <a:solidFill>
                      <a:srgbClr val="365F91"/>
                    </a:solidFill>
                    <a:effectLst/>
                    <a:latin typeface="Eras Bold ITC"/>
                    <a:ea typeface="Times New Roman"/>
                    <a:cs typeface="Times New Roman"/>
                  </a:rPr>
                  <a:t> </a:t>
                </a:r>
                <a:endParaRPr lang="en-US" sz="1400" b="1" kern="0" dirty="0">
                  <a:solidFill>
                    <a:srgbClr val="365F91"/>
                  </a:solidFill>
                  <a:effectLst/>
                  <a:ea typeface="Times New Roman"/>
                  <a:cs typeface="Times New Roman"/>
                </a:endParaRPr>
              </a:p>
              <a:p>
                <a:pPr marL="0" marR="0" algn="ctr">
                  <a:lnSpc>
                    <a:spcPct val="115000"/>
                  </a:lnSpc>
                  <a:spcBef>
                    <a:spcPts val="0"/>
                  </a:spcBef>
                  <a:spcAft>
                    <a:spcPts val="1200"/>
                  </a:spcAft>
                </a:pPr>
                <a:endParaRPr lang="en-US" sz="1200" b="1" kern="0" dirty="0" smtClean="0">
                  <a:solidFill>
                    <a:srgbClr val="365F91"/>
                  </a:solidFill>
                  <a:effectLst/>
                  <a:latin typeface="Candara"/>
                  <a:ea typeface="Times New Roman"/>
                  <a:cs typeface="Times New Roman"/>
                </a:endParaRPr>
              </a:p>
              <a:p>
                <a:pPr marL="0" marR="0" algn="ctr">
                  <a:lnSpc>
                    <a:spcPct val="115000"/>
                  </a:lnSpc>
                  <a:spcBef>
                    <a:spcPts val="0"/>
                  </a:spcBef>
                  <a:spcAft>
                    <a:spcPts val="1200"/>
                  </a:spcAft>
                </a:pPr>
                <a:endParaRPr lang="en-US" sz="1200" b="1" kern="0" dirty="0">
                  <a:solidFill>
                    <a:srgbClr val="365F91"/>
                  </a:solidFill>
                  <a:latin typeface="Candara"/>
                  <a:ea typeface="Times New Roman"/>
                  <a:cs typeface="Times New Roman"/>
                </a:endParaRPr>
              </a:p>
              <a:p>
                <a:pPr marL="0" marR="0" algn="ctr">
                  <a:lnSpc>
                    <a:spcPct val="115000"/>
                  </a:lnSpc>
                  <a:spcBef>
                    <a:spcPts val="0"/>
                  </a:spcBef>
                  <a:spcAft>
                    <a:spcPts val="1200"/>
                  </a:spcAft>
                </a:pPr>
                <a:endParaRPr lang="en-US" sz="1200" b="1" kern="0" dirty="0" smtClean="0">
                  <a:solidFill>
                    <a:srgbClr val="365F91"/>
                  </a:solidFill>
                  <a:effectLst/>
                  <a:latin typeface="Candara"/>
                  <a:ea typeface="Times New Roman"/>
                  <a:cs typeface="Times New Roman"/>
                </a:endParaRPr>
              </a:p>
              <a:p>
                <a:pPr marL="0" marR="0" algn="ctr">
                  <a:lnSpc>
                    <a:spcPct val="115000"/>
                  </a:lnSpc>
                  <a:spcBef>
                    <a:spcPts val="0"/>
                  </a:spcBef>
                  <a:spcAft>
                    <a:spcPts val="1200"/>
                  </a:spcAft>
                </a:pPr>
                <a:endParaRPr lang="en-US" sz="1200" b="1" kern="0" dirty="0">
                  <a:solidFill>
                    <a:srgbClr val="365F91"/>
                  </a:solidFill>
                  <a:latin typeface="Candara"/>
                  <a:ea typeface="Times New Roman"/>
                  <a:cs typeface="Times New Roman"/>
                </a:endParaRPr>
              </a:p>
              <a:p>
                <a:pPr marL="0" marR="0" algn="ctr">
                  <a:lnSpc>
                    <a:spcPct val="115000"/>
                  </a:lnSpc>
                  <a:spcBef>
                    <a:spcPts val="0"/>
                  </a:spcBef>
                  <a:spcAft>
                    <a:spcPts val="1200"/>
                  </a:spcAft>
                </a:pPr>
                <a:endParaRPr lang="en-US" sz="1200" b="1" kern="0" dirty="0" smtClean="0">
                  <a:solidFill>
                    <a:srgbClr val="365F91"/>
                  </a:solidFill>
                  <a:effectLst/>
                  <a:latin typeface="Candara"/>
                  <a:ea typeface="Times New Roman"/>
                  <a:cs typeface="Times New Roman"/>
                </a:endParaRPr>
              </a:p>
              <a:p>
                <a:pPr marL="0" marR="0" algn="ctr">
                  <a:lnSpc>
                    <a:spcPct val="115000"/>
                  </a:lnSpc>
                  <a:spcBef>
                    <a:spcPts val="0"/>
                  </a:spcBef>
                  <a:spcAft>
                    <a:spcPts val="1200"/>
                  </a:spcAft>
                </a:pPr>
                <a:endParaRPr lang="en-US" sz="1200" b="1" kern="0" dirty="0" smtClean="0">
                  <a:solidFill>
                    <a:srgbClr val="365F91"/>
                  </a:solidFill>
                  <a:effectLst/>
                  <a:latin typeface="Candara"/>
                  <a:ea typeface="Times New Roman"/>
                  <a:cs typeface="Times New Roman"/>
                </a:endParaRPr>
              </a:p>
              <a:p>
                <a:pPr marL="0" marR="0" algn="ctr">
                  <a:lnSpc>
                    <a:spcPct val="115000"/>
                  </a:lnSpc>
                  <a:spcBef>
                    <a:spcPts val="0"/>
                  </a:spcBef>
                  <a:spcAft>
                    <a:spcPts val="1200"/>
                  </a:spcAft>
                </a:pPr>
                <a:r>
                  <a:rPr lang="en-US" sz="1200" b="1" kern="0" dirty="0" smtClean="0">
                    <a:solidFill>
                      <a:srgbClr val="365F91"/>
                    </a:solidFill>
                    <a:effectLst/>
                    <a:latin typeface="Candara"/>
                    <a:ea typeface="Times New Roman"/>
                    <a:cs typeface="Times New Roman"/>
                  </a:rPr>
                  <a:t>Key Links</a:t>
                </a:r>
                <a:endParaRPr lang="en-US" sz="1400" b="1" kern="0" dirty="0" smtClean="0">
                  <a:solidFill>
                    <a:srgbClr val="365F91"/>
                  </a:solidFill>
                  <a:effectLst/>
                  <a:ea typeface="Times New Roman"/>
                  <a:cs typeface="Times New Roman"/>
                </a:endParaRPr>
              </a:p>
              <a:p>
                <a:pPr marL="0" marR="0" algn="ctr">
                  <a:lnSpc>
                    <a:spcPct val="115000"/>
                  </a:lnSpc>
                  <a:spcBef>
                    <a:spcPts val="0"/>
                  </a:spcBef>
                  <a:spcAft>
                    <a:spcPts val="1000"/>
                  </a:spcAft>
                </a:pPr>
                <a:r>
                  <a:rPr lang="en-US" sz="1000" u="sng" dirty="0" smtClean="0">
                    <a:solidFill>
                      <a:srgbClr val="0000FF"/>
                    </a:solidFill>
                    <a:effectLst/>
                    <a:latin typeface="Eras Light ITC"/>
                    <a:ea typeface="Times New Roman"/>
                    <a:cs typeface="Times New Roman"/>
                    <a:hlinkClick r:id="rId2"/>
                  </a:rPr>
                  <a:t>Facilities Services website</a:t>
                </a:r>
                <a:endParaRPr lang="en-US" sz="1000" dirty="0" smtClean="0">
                  <a:effectLst/>
                  <a:latin typeface="Candara"/>
                  <a:ea typeface="Calibri"/>
                  <a:cs typeface="Times New Roman"/>
                </a:endParaRPr>
              </a:p>
              <a:p>
                <a:pPr marL="0" marR="0" algn="ctr">
                  <a:lnSpc>
                    <a:spcPct val="115000"/>
                  </a:lnSpc>
                  <a:spcBef>
                    <a:spcPts val="0"/>
                  </a:spcBef>
                  <a:spcAft>
                    <a:spcPts val="1000"/>
                  </a:spcAft>
                </a:pPr>
                <a:r>
                  <a:rPr lang="en-US" sz="1000" u="sng" dirty="0" smtClean="0">
                    <a:solidFill>
                      <a:srgbClr val="0000FF"/>
                    </a:solidFill>
                    <a:effectLst/>
                    <a:latin typeface="Eras Light ITC"/>
                    <a:ea typeface="Times New Roman"/>
                    <a:cs typeface="Times New Roman"/>
                    <a:hlinkClick r:id="rId3"/>
                  </a:rPr>
                  <a:t>Facilities Strategic Planning</a:t>
                </a:r>
                <a:endParaRPr lang="en-US" sz="1000" dirty="0" smtClean="0">
                  <a:effectLst/>
                  <a:latin typeface="Candara"/>
                  <a:ea typeface="Calibri"/>
                  <a:cs typeface="Times New Roman"/>
                </a:endParaRPr>
              </a:p>
              <a:p>
                <a:pPr marL="0" marR="0" algn="ctr">
                  <a:lnSpc>
                    <a:spcPct val="115000"/>
                  </a:lnSpc>
                  <a:spcBef>
                    <a:spcPts val="0"/>
                  </a:spcBef>
                  <a:spcAft>
                    <a:spcPts val="1000"/>
                  </a:spcAft>
                </a:pPr>
                <a:r>
                  <a:rPr lang="en-US" sz="1000" u="sng" dirty="0" smtClean="0">
                    <a:solidFill>
                      <a:srgbClr val="0000FF"/>
                    </a:solidFill>
                    <a:effectLst/>
                    <a:latin typeface="Eras Light ITC"/>
                    <a:ea typeface="Times New Roman"/>
                    <a:cs typeface="Times New Roman"/>
                    <a:hlinkClick r:id="rId4"/>
                  </a:rPr>
                  <a:t>Campus Sustainability Report</a:t>
                </a:r>
                <a:endParaRPr lang="en-US" sz="1000" dirty="0" smtClean="0">
                  <a:effectLst/>
                  <a:latin typeface="Candara"/>
                  <a:ea typeface="Calibri"/>
                  <a:cs typeface="Times New Roman"/>
                </a:endParaRPr>
              </a:p>
              <a:p>
                <a:pPr marL="0" marR="0" algn="ctr">
                  <a:lnSpc>
                    <a:spcPct val="115000"/>
                  </a:lnSpc>
                  <a:spcBef>
                    <a:spcPts val="0"/>
                  </a:spcBef>
                  <a:spcAft>
                    <a:spcPts val="1000"/>
                  </a:spcAft>
                </a:pPr>
                <a:r>
                  <a:rPr lang="en-US" sz="900" dirty="0">
                    <a:solidFill>
                      <a:srgbClr val="1F497D"/>
                    </a:solidFill>
                    <a:effectLst/>
                    <a:latin typeface="Eras Light ITC"/>
                    <a:ea typeface="Times New Roman"/>
                    <a:cs typeface="Times New Roman"/>
                  </a:rPr>
                  <a:t> </a:t>
                </a:r>
                <a:endParaRPr lang="en-US" sz="1000" dirty="0">
                  <a:effectLst/>
                  <a:latin typeface="Candara"/>
                  <a:ea typeface="Calibri"/>
                  <a:cs typeface="Times New Roman"/>
                </a:endParaRPr>
              </a:p>
              <a:p>
                <a:pPr marL="0" marR="0">
                  <a:lnSpc>
                    <a:spcPct val="115000"/>
                  </a:lnSpc>
                  <a:spcBef>
                    <a:spcPts val="0"/>
                  </a:spcBef>
                  <a:spcAft>
                    <a:spcPts val="1000"/>
                  </a:spcAft>
                </a:pPr>
                <a:r>
                  <a:rPr lang="en-US" sz="700" dirty="0">
                    <a:effectLst/>
                    <a:latin typeface="Candara"/>
                    <a:ea typeface="Calibri"/>
                    <a:cs typeface="Times New Roman"/>
                  </a:rPr>
                  <a:t> </a:t>
                </a:r>
                <a:endParaRPr lang="en-US" sz="1000" dirty="0">
                  <a:effectLst/>
                  <a:latin typeface="Candara"/>
                  <a:ea typeface="Calibri"/>
                  <a:cs typeface="Times New Roman"/>
                </a:endParaRPr>
              </a:p>
            </p:txBody>
          </p:sp>
          <p:sp>
            <p:nvSpPr>
              <p:cNvPr id="10" name="Rectangle 9"/>
              <p:cNvSpPr/>
              <p:nvPr/>
            </p:nvSpPr>
            <p:spPr>
              <a:xfrm>
                <a:off x="71919" y="696356"/>
                <a:ext cx="2331720" cy="494653"/>
              </a:xfrm>
              <a:prstGeom prst="rect">
                <a:avLst/>
              </a:prstGeom>
              <a:ln/>
            </p:spPr>
            <p:style>
              <a:lnRef idx="1">
                <a:schemeClr val="accent3"/>
              </a:lnRef>
              <a:fillRef idx="3">
                <a:schemeClr val="accent3"/>
              </a:fillRef>
              <a:effectRef idx="2">
                <a:schemeClr val="accent3"/>
              </a:effectRef>
              <a:fontRef idx="minor">
                <a:schemeClr val="lt1"/>
              </a:fontRef>
            </p:style>
            <p:txBody>
              <a:bodyPr rot="0" spcFirstLastPara="0" vert="horz" wrap="square" lIns="182880" tIns="182880" rIns="182880" bIns="365760" numCol="1" spcCol="0" rtlCol="0" fromWordArt="0" anchor="b" anchorCtr="0" forceAA="0" compatLnSpc="1">
                <a:prstTxWarp prst="textNoShape">
                  <a:avLst/>
                </a:prstTxWarp>
                <a:noAutofit/>
              </a:bodyPr>
              <a:lstStyle/>
              <a:p>
                <a:pPr marL="0" marR="0">
                  <a:lnSpc>
                    <a:spcPct val="115000"/>
                  </a:lnSpc>
                  <a:spcBef>
                    <a:spcPts val="1200"/>
                  </a:spcBef>
                  <a:spcAft>
                    <a:spcPts val="1000"/>
                  </a:spcAft>
                </a:pPr>
                <a:r>
                  <a:rPr lang="en-US" sz="1000">
                    <a:solidFill>
                      <a:srgbClr val="FFFFFF"/>
                    </a:solidFill>
                    <a:effectLst/>
                    <a:latin typeface="Candara"/>
                    <a:ea typeface="Calibri"/>
                    <a:cs typeface="Times New Roman"/>
                  </a:rPr>
                  <a:t> </a:t>
                </a:r>
                <a:endParaRPr lang="en-US" sz="1000">
                  <a:effectLst/>
                  <a:latin typeface="Candara"/>
                  <a:ea typeface="Calibri"/>
                  <a:cs typeface="Times New Roman"/>
                </a:endParaRPr>
              </a:p>
            </p:txBody>
          </p:sp>
          <p:sp>
            <p:nvSpPr>
              <p:cNvPr id="11" name="Rectangle 10"/>
              <p:cNvSpPr/>
              <p:nvPr/>
            </p:nvSpPr>
            <p:spPr>
              <a:xfrm>
                <a:off x="71919" y="9964657"/>
                <a:ext cx="2331720" cy="11874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2880" tIns="182880" rIns="182880" bIns="365760" numCol="1" spcCol="0" rtlCol="0" fromWordArt="0" anchor="b" anchorCtr="0" forceAA="0" compatLnSpc="1">
                <a:prstTxWarp prst="textNoShape">
                  <a:avLst/>
                </a:prstTxWarp>
                <a:noAutofit/>
              </a:bodyPr>
              <a:lstStyle/>
              <a:p>
                <a:pPr marL="0" marR="0">
                  <a:lnSpc>
                    <a:spcPct val="115000"/>
                  </a:lnSpc>
                  <a:spcBef>
                    <a:spcPts val="1200"/>
                  </a:spcBef>
                  <a:spcAft>
                    <a:spcPts val="1000"/>
                  </a:spcAft>
                </a:pPr>
                <a:r>
                  <a:rPr lang="en-US" sz="1000">
                    <a:solidFill>
                      <a:srgbClr val="FFFFFF"/>
                    </a:solidFill>
                    <a:effectLst/>
                    <a:latin typeface="Candara"/>
                    <a:ea typeface="Calibri"/>
                    <a:cs typeface="Times New Roman"/>
                  </a:rPr>
                  <a:t> </a:t>
                </a:r>
                <a:endParaRPr lang="en-US" sz="1000">
                  <a:effectLst/>
                  <a:latin typeface="Candara"/>
                  <a:ea typeface="Calibri"/>
                  <a:cs typeface="Times New Roman"/>
                </a:endParaRPr>
              </a:p>
            </p:txBody>
          </p:sp>
        </p:grpSp>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bwMode="auto">
            <a:xfrm>
              <a:off x="113348" y="2425084"/>
              <a:ext cx="1752600" cy="1152525"/>
            </a:xfrm>
            <a:prstGeom prst="rect">
              <a:avLst/>
            </a:prstGeom>
            <a:ln>
              <a:noFill/>
            </a:ln>
            <a:effectLst>
              <a:outerShdw blurRad="292100" dist="139700" dir="2700000" algn="tl" rotWithShape="0">
                <a:srgbClr val="333333">
                  <a:alpha val="65000"/>
                </a:srgbClr>
              </a:outerShdw>
            </a:effectLst>
          </p:spPr>
        </p:pic>
      </p:grpSp>
      <p:sp>
        <p:nvSpPr>
          <p:cNvPr id="12" name="TextBox 11"/>
          <p:cNvSpPr txBox="1"/>
          <p:nvPr/>
        </p:nvSpPr>
        <p:spPr>
          <a:xfrm>
            <a:off x="2667000" y="1752600"/>
            <a:ext cx="4724400" cy="1762021"/>
          </a:xfrm>
          <a:prstGeom prst="rect">
            <a:avLst/>
          </a:prstGeom>
          <a:noFill/>
          <a:ln w="28575">
            <a:solidFill>
              <a:srgbClr val="0070C0"/>
            </a:solidFill>
          </a:ln>
        </p:spPr>
        <p:txBody>
          <a:bodyPr wrap="square" rtlCol="0">
            <a:spAutoFit/>
          </a:bodyPr>
          <a:lstStyle/>
          <a:p>
            <a:r>
              <a:rPr lang="en-US" sz="1400" b="1" dirty="0">
                <a:latin typeface="Candara" panose="020E0502030303020204" pitchFamily="34" charset="0"/>
              </a:rPr>
              <a:t>Our </a:t>
            </a:r>
            <a:r>
              <a:rPr lang="en-US" sz="1400" b="1" dirty="0" smtClean="0">
                <a:latin typeface="Candara" panose="020E0502030303020204" pitchFamily="34" charset="0"/>
              </a:rPr>
              <a:t>Mission    </a:t>
            </a:r>
            <a:r>
              <a:rPr lang="en-US" sz="1050" dirty="0" smtClean="0">
                <a:latin typeface="Candara" panose="020E0502030303020204" pitchFamily="34" charset="0"/>
              </a:rPr>
              <a:t>The </a:t>
            </a:r>
            <a:r>
              <a:rPr lang="en-US" sz="1050" dirty="0">
                <a:latin typeface="Candara" panose="020E0502030303020204" pitchFamily="34" charset="0"/>
              </a:rPr>
              <a:t>mission of the Facilities Services division is to proactively support Saint Louis University's mission of teaching, research, health care and service by anticipating customer needs and working innovatively and collaboratively with stakeholders in order to enhance and sustain the campus environment</a:t>
            </a:r>
            <a:r>
              <a:rPr lang="en-US" sz="1050" dirty="0" smtClean="0">
                <a:latin typeface="Candara" panose="020E0502030303020204" pitchFamily="34" charset="0"/>
              </a:rPr>
              <a:t>.</a:t>
            </a:r>
          </a:p>
          <a:p>
            <a:endParaRPr lang="en-US" sz="1050" dirty="0">
              <a:latin typeface="Candara" panose="020E0502030303020204" pitchFamily="34" charset="0"/>
            </a:endParaRPr>
          </a:p>
          <a:p>
            <a:r>
              <a:rPr lang="en-US" sz="1050" dirty="0">
                <a:latin typeface="Candara" panose="020E0502030303020204" pitchFamily="34" charset="0"/>
              </a:rPr>
              <a:t>The Facilities Services division constantly demonstrates a commitment to excellence in the planning and provision of services through teamwork, ongoing development of employees and identification and integration of best practices to improve efficiency and effectiveness</a:t>
            </a:r>
            <a:r>
              <a:rPr lang="en-US" sz="1050" dirty="0" smtClean="0">
                <a:latin typeface="Candara" panose="020E0502030303020204" pitchFamily="34" charset="0"/>
              </a:rPr>
              <a:t>.</a:t>
            </a:r>
            <a:endParaRPr lang="en-US" sz="1050" dirty="0">
              <a:latin typeface="Candara" panose="020E0502030303020204" pitchFamily="34" charset="0"/>
            </a:endParaRPr>
          </a:p>
        </p:txBody>
      </p:sp>
      <p:sp>
        <p:nvSpPr>
          <p:cNvPr id="13" name="TextBox 12"/>
          <p:cNvSpPr txBox="1"/>
          <p:nvPr/>
        </p:nvSpPr>
        <p:spPr>
          <a:xfrm>
            <a:off x="2667000" y="3883491"/>
            <a:ext cx="4724400" cy="3431709"/>
          </a:xfrm>
          <a:prstGeom prst="rect">
            <a:avLst/>
          </a:prstGeom>
          <a:noFill/>
          <a:ln w="28575">
            <a:solidFill>
              <a:srgbClr val="0070C0"/>
            </a:solidFill>
          </a:ln>
        </p:spPr>
        <p:txBody>
          <a:bodyPr wrap="square" rtlCol="0">
            <a:spAutoFit/>
          </a:bodyPr>
          <a:lstStyle/>
          <a:p>
            <a:r>
              <a:rPr lang="en-US" sz="1400" b="1" dirty="0" smtClean="0">
                <a:latin typeface="Candara" panose="020E0502030303020204" pitchFamily="34" charset="0"/>
              </a:rPr>
              <a:t>Strategic Planning    </a:t>
            </a:r>
            <a:r>
              <a:rPr lang="en-US" sz="1050" dirty="0" smtClean="0">
                <a:latin typeface="Candara" panose="020E0502030303020204" pitchFamily="34" charset="0"/>
              </a:rPr>
              <a:t>Following the success of the previous five-year strategic plan, in FY16, Facilities Services released a new three year strategic plan effective for Fy17-Fy19, which includes three initiatives.</a:t>
            </a:r>
          </a:p>
          <a:p>
            <a:endParaRPr lang="en-US" sz="1050" dirty="0">
              <a:latin typeface="Candara" panose="020E0502030303020204" pitchFamily="34" charset="0"/>
            </a:endParaRPr>
          </a:p>
          <a:p>
            <a:r>
              <a:rPr lang="en-US" sz="1400" dirty="0" smtClean="0">
                <a:latin typeface="Candara" panose="020E0502030303020204" pitchFamily="34" charset="0"/>
              </a:rPr>
              <a:t>Initiative 1.  </a:t>
            </a:r>
            <a:r>
              <a:rPr lang="en-US" sz="1050" dirty="0" smtClean="0">
                <a:latin typeface="Candara" panose="020E0502030303020204" pitchFamily="34" charset="0"/>
              </a:rPr>
              <a:t>Strategic and Operational Excellence</a:t>
            </a:r>
          </a:p>
          <a:p>
            <a:pPr lvl="1"/>
            <a:r>
              <a:rPr lang="en-US" sz="1050" dirty="0" smtClean="0">
                <a:latin typeface="Candara" panose="020E0502030303020204" pitchFamily="34" charset="0"/>
              </a:rPr>
              <a:t>Goal 1.   Campus Master Plan</a:t>
            </a:r>
          </a:p>
          <a:p>
            <a:pPr lvl="1"/>
            <a:r>
              <a:rPr lang="en-US" sz="1050" dirty="0" smtClean="0">
                <a:latin typeface="Candara" panose="020E0502030303020204" pitchFamily="34" charset="0"/>
              </a:rPr>
              <a:t>Goal 2.   Stakeholder Experience</a:t>
            </a:r>
          </a:p>
          <a:p>
            <a:pPr lvl="1"/>
            <a:endParaRPr lang="en-US" sz="1050" dirty="0" smtClean="0">
              <a:latin typeface="Candara" panose="020E0502030303020204" pitchFamily="34" charset="0"/>
            </a:endParaRPr>
          </a:p>
          <a:p>
            <a:r>
              <a:rPr lang="en-US" sz="1400" dirty="0" smtClean="0">
                <a:latin typeface="Candara" panose="020E0502030303020204" pitchFamily="34" charset="0"/>
              </a:rPr>
              <a:t>Initiative 2.  </a:t>
            </a:r>
            <a:r>
              <a:rPr lang="en-US" sz="1050" dirty="0" smtClean="0">
                <a:latin typeface="Candara" panose="020E0502030303020204" pitchFamily="34" charset="0"/>
              </a:rPr>
              <a:t>Excellence in People</a:t>
            </a:r>
          </a:p>
          <a:p>
            <a:pPr lvl="1"/>
            <a:r>
              <a:rPr lang="en-US" sz="1050" dirty="0" smtClean="0">
                <a:latin typeface="Candara" panose="020E0502030303020204" pitchFamily="34" charset="0"/>
              </a:rPr>
              <a:t>Goal 1.   Employee Engagement</a:t>
            </a:r>
          </a:p>
          <a:p>
            <a:pPr lvl="1"/>
            <a:r>
              <a:rPr lang="en-US" sz="1050" dirty="0" smtClean="0">
                <a:latin typeface="Candara" panose="020E0502030303020204" pitchFamily="34" charset="0"/>
              </a:rPr>
              <a:t>Goal 2.   Employee Connections</a:t>
            </a:r>
          </a:p>
          <a:p>
            <a:pPr lvl="1"/>
            <a:r>
              <a:rPr lang="en-US" sz="1050" dirty="0" smtClean="0">
                <a:latin typeface="Candara" panose="020E0502030303020204" pitchFamily="34" charset="0"/>
              </a:rPr>
              <a:t>Goal 3.   Employee Recognition</a:t>
            </a:r>
          </a:p>
          <a:p>
            <a:pPr lvl="1"/>
            <a:endParaRPr lang="en-US" sz="1050" dirty="0">
              <a:latin typeface="Candara" panose="020E0502030303020204" pitchFamily="34" charset="0"/>
            </a:endParaRPr>
          </a:p>
          <a:p>
            <a:r>
              <a:rPr lang="en-US" sz="1400" dirty="0" smtClean="0">
                <a:latin typeface="Candara" panose="020E0502030303020204" pitchFamily="34" charset="0"/>
              </a:rPr>
              <a:t>Initiative 3.  </a:t>
            </a:r>
            <a:r>
              <a:rPr lang="en-US" sz="1050" dirty="0" smtClean="0">
                <a:latin typeface="Candara" panose="020E0502030303020204" pitchFamily="34" charset="0"/>
              </a:rPr>
              <a:t>Environmental Stewardship</a:t>
            </a:r>
          </a:p>
          <a:p>
            <a:pPr lvl="1"/>
            <a:r>
              <a:rPr lang="en-US" sz="1050" dirty="0" smtClean="0">
                <a:latin typeface="Candara" panose="020E0502030303020204" pitchFamily="34" charset="0"/>
              </a:rPr>
              <a:t>Goal 1.   Energy and Utility Strategies</a:t>
            </a:r>
          </a:p>
          <a:p>
            <a:pPr lvl="1"/>
            <a:r>
              <a:rPr lang="en-US" sz="1050" dirty="0" smtClean="0">
                <a:latin typeface="Candara" panose="020E0502030303020204" pitchFamily="34" charset="0"/>
              </a:rPr>
              <a:t>Goal 2.   Climate Action Plan</a:t>
            </a:r>
          </a:p>
          <a:p>
            <a:pPr lvl="1"/>
            <a:r>
              <a:rPr lang="en-US" sz="1050" dirty="0" smtClean="0">
                <a:latin typeface="Candara" panose="020E0502030303020204" pitchFamily="34" charset="0"/>
              </a:rPr>
              <a:t>Goal 3.   Campus Sustainability Engagement</a:t>
            </a:r>
          </a:p>
          <a:p>
            <a:endParaRPr lang="en-US" sz="700" dirty="0">
              <a:latin typeface="Candara" panose="020E0502030303020204" pitchFamily="34" charset="0"/>
            </a:endParaRPr>
          </a:p>
          <a:p>
            <a:r>
              <a:rPr lang="en-US" sz="700" dirty="0">
                <a:latin typeface="Candara" panose="020E0502030303020204" pitchFamily="34" charset="0"/>
              </a:rPr>
              <a:t/>
            </a:r>
            <a:br>
              <a:rPr lang="en-US" sz="700" dirty="0">
                <a:latin typeface="Candara" panose="020E0502030303020204" pitchFamily="34" charset="0"/>
              </a:rPr>
            </a:br>
            <a:r>
              <a:rPr lang="en-US" sz="1050" dirty="0">
                <a:latin typeface="Candara" panose="020E0502030303020204" pitchFamily="34" charset="0"/>
              </a:rPr>
              <a:t>L</a:t>
            </a:r>
            <a:r>
              <a:rPr lang="en-US" sz="1050" dirty="0" smtClean="0">
                <a:latin typeface="Candara" panose="020E0502030303020204" pitchFamily="34" charset="0"/>
              </a:rPr>
              <a:t>eaders for each goal were selected and action teams were formed.</a:t>
            </a:r>
          </a:p>
        </p:txBody>
      </p:sp>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7920011"/>
            <a:ext cx="3139194" cy="192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184650" y="7912595"/>
            <a:ext cx="3136392" cy="1920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36593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971800" y="0"/>
            <a:ext cx="4800600" cy="10058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7" name="Group 6"/>
          <p:cNvGrpSpPr>
            <a:grpSpLocks/>
          </p:cNvGrpSpPr>
          <p:nvPr/>
        </p:nvGrpSpPr>
        <p:grpSpPr>
          <a:xfrm>
            <a:off x="3124200" y="152400"/>
            <a:ext cx="4495800" cy="9753600"/>
            <a:chOff x="0" y="451063"/>
            <a:chExt cx="2475865" cy="9936420"/>
          </a:xfrm>
        </p:grpSpPr>
        <p:sp>
          <p:nvSpPr>
            <p:cNvPr id="9" name="AutoShape 14"/>
            <p:cNvSpPr>
              <a:spLocks noChangeArrowheads="1"/>
            </p:cNvSpPr>
            <p:nvPr/>
          </p:nvSpPr>
          <p:spPr bwMode="auto">
            <a:xfrm>
              <a:off x="0" y="451063"/>
              <a:ext cx="2475865" cy="9936420"/>
            </a:xfrm>
            <a:prstGeom prst="rect">
              <a:avLst/>
            </a:prstGeom>
            <a:solidFill>
              <a:schemeClr val="bg1"/>
            </a:solidFill>
            <a:ln w="15875">
              <a:solidFill>
                <a:schemeClr val="bg2">
                  <a:lumMod val="50000"/>
                </a:schemeClr>
              </a:solidFill>
            </a:ln>
            <a:extLst/>
          </p:spPr>
          <p:style>
            <a:lnRef idx="0">
              <a:scrgbClr r="0" g="0" b="0"/>
            </a:lnRef>
            <a:fillRef idx="1002">
              <a:schemeClr val="lt2"/>
            </a:fillRef>
            <a:effectRef idx="0">
              <a:scrgbClr r="0" g="0" b="0"/>
            </a:effectRef>
            <a:fontRef idx="major"/>
          </p:style>
          <p:txBody>
            <a:bodyPr rot="0" vert="horz" wrap="square" lIns="182880" tIns="457200" rIns="182880" bIns="73152" anchor="t" anchorCtr="0" upright="1">
              <a:noAutofit/>
            </a:bodyPr>
            <a:lstStyle/>
            <a:p>
              <a:pPr marL="0" marR="0" algn="ctr">
                <a:lnSpc>
                  <a:spcPct val="115000"/>
                </a:lnSpc>
                <a:spcBef>
                  <a:spcPts val="0"/>
                </a:spcBef>
                <a:spcAft>
                  <a:spcPts val="1200"/>
                </a:spcAft>
              </a:pPr>
              <a:endParaRPr lang="en-US" sz="1400" b="1" u="sng" kern="0" dirty="0" smtClean="0">
                <a:solidFill>
                  <a:srgbClr val="948A54"/>
                </a:solidFill>
                <a:effectLst/>
                <a:latin typeface="Candara" panose="020E0502030303020204" pitchFamily="34" charset="0"/>
                <a:ea typeface="Times New Roman"/>
                <a:cs typeface="Calibri"/>
              </a:endParaRPr>
            </a:p>
            <a:p>
              <a:pPr marL="0" marR="0" algn="ctr">
                <a:lnSpc>
                  <a:spcPct val="115000"/>
                </a:lnSpc>
                <a:spcBef>
                  <a:spcPts val="0"/>
                </a:spcBef>
                <a:spcAft>
                  <a:spcPts val="1200"/>
                </a:spcAft>
              </a:pPr>
              <a:r>
                <a:rPr lang="en-US" sz="2000" b="1" kern="0" dirty="0" smtClean="0">
                  <a:solidFill>
                    <a:srgbClr val="948A54"/>
                  </a:solidFill>
                  <a:latin typeface="Candara" panose="020E0502030303020204" pitchFamily="34" charset="0"/>
                  <a:ea typeface="Times New Roman"/>
                  <a:cs typeface="Calibri"/>
                </a:rPr>
                <a:t>Facilities Services - By</a:t>
              </a:r>
              <a:r>
                <a:rPr lang="en-US" sz="2000" b="1" kern="0" dirty="0" smtClean="0">
                  <a:solidFill>
                    <a:srgbClr val="948A54"/>
                  </a:solidFill>
                  <a:effectLst/>
                  <a:latin typeface="Candara" panose="020E0502030303020204" pitchFamily="34" charset="0"/>
                  <a:ea typeface="Times New Roman"/>
                  <a:cs typeface="Calibri"/>
                </a:rPr>
                <a:t> the Numbers</a:t>
              </a:r>
              <a:endParaRPr lang="en-US" sz="1600" b="1" kern="0" dirty="0">
                <a:solidFill>
                  <a:srgbClr val="365F91"/>
                </a:solidFill>
                <a:effectLst/>
                <a:latin typeface="Candara" panose="020E0502030303020204" pitchFamily="34" charset="0"/>
                <a:ea typeface="Times New Roman"/>
                <a:cs typeface="Times New Roman"/>
              </a:endParaRPr>
            </a:p>
            <a:p>
              <a:pPr marL="0" marR="0">
                <a:lnSpc>
                  <a:spcPct val="115000"/>
                </a:lnSpc>
                <a:spcBef>
                  <a:spcPts val="0"/>
                </a:spcBef>
                <a:spcAft>
                  <a:spcPts val="1000"/>
                </a:spcAft>
              </a:pPr>
              <a:r>
                <a:rPr lang="en-US" sz="1050" b="1" dirty="0" smtClean="0">
                  <a:solidFill>
                    <a:srgbClr val="002060"/>
                  </a:solidFill>
                  <a:effectLst/>
                  <a:latin typeface="Candara" panose="020E0502030303020204" pitchFamily="34" charset="0"/>
                  <a:ea typeface="Calibri"/>
                  <a:cs typeface="Times New Roman"/>
                </a:rPr>
                <a:t>Construction Services: </a:t>
              </a:r>
              <a:r>
                <a:rPr lang="en-US" sz="1050" dirty="0" smtClean="0">
                  <a:solidFill>
                    <a:srgbClr val="002060"/>
                  </a:solidFill>
                  <a:effectLst/>
                  <a:latin typeface="Candara" panose="020E0502030303020204" pitchFamily="34" charset="0"/>
                  <a:ea typeface="Calibri"/>
                  <a:cs typeface="Times New Roman"/>
                </a:rPr>
                <a:t>FY16 saw the highest labor savings from the BCC since it’s establishment in FY11.</a:t>
              </a:r>
              <a:endParaRPr lang="en-US" sz="1050" b="1" dirty="0" smtClean="0">
                <a:solidFill>
                  <a:srgbClr val="002060"/>
                </a:solidFill>
                <a:effectLst/>
                <a:latin typeface="Candara" panose="020E0502030303020204" pitchFamily="34" charset="0"/>
                <a:ea typeface="Calibri"/>
                <a:cs typeface="Times New Roman"/>
              </a:endParaRPr>
            </a:p>
            <a:p>
              <a:pPr marL="0" marR="0">
                <a:lnSpc>
                  <a:spcPct val="115000"/>
                </a:lnSpc>
                <a:spcBef>
                  <a:spcPts val="0"/>
                </a:spcBef>
                <a:spcAft>
                  <a:spcPts val="1000"/>
                </a:spcAft>
              </a:pPr>
              <a:r>
                <a:rPr lang="en-US" sz="1050" b="1" dirty="0" smtClean="0">
                  <a:solidFill>
                    <a:srgbClr val="002060"/>
                  </a:solidFill>
                  <a:effectLst/>
                  <a:latin typeface="Candara" panose="020E0502030303020204" pitchFamily="34" charset="0"/>
                  <a:ea typeface="Calibri"/>
                  <a:cs typeface="Times New Roman"/>
                </a:rPr>
                <a:t>Custodial Services: </a:t>
              </a:r>
              <a:r>
                <a:rPr lang="en-US" sz="1050" dirty="0" smtClean="0">
                  <a:solidFill>
                    <a:srgbClr val="002060"/>
                  </a:solidFill>
                  <a:effectLst/>
                  <a:latin typeface="Candara" panose="020E0502030303020204" pitchFamily="34" charset="0"/>
                  <a:ea typeface="Calibri"/>
                  <a:cs typeface="Times New Roman"/>
                </a:rPr>
                <a:t>Ther</a:t>
              </a:r>
              <a:r>
                <a:rPr lang="en-US" sz="1050" dirty="0" smtClean="0">
                  <a:solidFill>
                    <a:srgbClr val="002060"/>
                  </a:solidFill>
                  <a:latin typeface="Candara" panose="020E0502030303020204" pitchFamily="34" charset="0"/>
                  <a:ea typeface="Calibri"/>
                  <a:cs typeface="Times New Roman"/>
                </a:rPr>
                <a:t>e </a:t>
              </a:r>
              <a:r>
                <a:rPr lang="en-US" sz="1050" dirty="0" smtClean="0">
                  <a:solidFill>
                    <a:srgbClr val="002060"/>
                  </a:solidFill>
                  <a:latin typeface="Candara" panose="020E0502030303020204" pitchFamily="34" charset="0"/>
                  <a:ea typeface="Calibri"/>
                  <a:cs typeface="Times New Roman"/>
                </a:rPr>
                <a:t>are </a:t>
              </a:r>
              <a:r>
                <a:rPr lang="en-US" sz="1050" dirty="0" smtClean="0">
                  <a:solidFill>
                    <a:srgbClr val="002060"/>
                  </a:solidFill>
                  <a:latin typeface="Candara" panose="020E0502030303020204" pitchFamily="34" charset="0"/>
                  <a:ea typeface="Calibri"/>
                  <a:cs typeface="Times New Roman"/>
                </a:rPr>
                <a:t>over 3.7 million gross square feet of cleanable space on campus. Nearly 75% of the cleaning product expenditures are green, a 6% increase over last year.</a:t>
              </a:r>
              <a:endParaRPr lang="en-US" sz="1050" b="1" dirty="0" smtClean="0">
                <a:solidFill>
                  <a:srgbClr val="002060"/>
                </a:solidFill>
                <a:effectLst/>
                <a:latin typeface="Candara" panose="020E0502030303020204" pitchFamily="34" charset="0"/>
                <a:ea typeface="Calibri"/>
                <a:cs typeface="Times New Roman"/>
              </a:endParaRPr>
            </a:p>
            <a:p>
              <a:pPr marL="0" marR="0">
                <a:lnSpc>
                  <a:spcPct val="115000"/>
                </a:lnSpc>
                <a:spcBef>
                  <a:spcPts val="0"/>
                </a:spcBef>
                <a:spcAft>
                  <a:spcPts val="1000"/>
                </a:spcAft>
              </a:pPr>
              <a:r>
                <a:rPr lang="en-US" sz="1050" b="1" dirty="0" smtClean="0">
                  <a:solidFill>
                    <a:srgbClr val="002060"/>
                  </a:solidFill>
                  <a:latin typeface="Candara" panose="020E0502030303020204" pitchFamily="34" charset="0"/>
                  <a:ea typeface="Calibri"/>
                  <a:cs typeface="Times New Roman"/>
                </a:rPr>
                <a:t>Data Management: </a:t>
              </a:r>
              <a:r>
                <a:rPr lang="en-US" sz="1050" dirty="0" smtClean="0">
                  <a:solidFill>
                    <a:srgbClr val="002060"/>
                  </a:solidFill>
                  <a:latin typeface="Candara" panose="020E0502030303020204" pitchFamily="34" charset="0"/>
                  <a:ea typeface="Calibri"/>
                  <a:cs typeface="Times New Roman"/>
                </a:rPr>
                <a:t>The department tracks space inventory across campus, maintains 627 AutoCAD drawings, and verifies new and existing space.</a:t>
              </a:r>
            </a:p>
            <a:p>
              <a:pPr marL="0" marR="0">
                <a:lnSpc>
                  <a:spcPct val="115000"/>
                </a:lnSpc>
                <a:spcBef>
                  <a:spcPts val="0"/>
                </a:spcBef>
                <a:spcAft>
                  <a:spcPts val="1000"/>
                </a:spcAft>
              </a:pPr>
              <a:r>
                <a:rPr lang="en-US" sz="1050" b="1" dirty="0" smtClean="0">
                  <a:solidFill>
                    <a:srgbClr val="002060"/>
                  </a:solidFill>
                  <a:latin typeface="Candara" panose="020E0502030303020204" pitchFamily="34" charset="0"/>
                  <a:ea typeface="Calibri"/>
                  <a:cs typeface="Times New Roman"/>
                </a:rPr>
                <a:t>Design &amp; Construction: </a:t>
              </a:r>
              <a:r>
                <a:rPr lang="en-US" sz="1050" dirty="0" smtClean="0">
                  <a:solidFill>
                    <a:srgbClr val="002060"/>
                  </a:solidFill>
                  <a:latin typeface="Candara" panose="020E0502030303020204" pitchFamily="34" charset="0"/>
                  <a:ea typeface="Calibri"/>
                  <a:cs typeface="Times New Roman"/>
                </a:rPr>
                <a:t>There were a total of 503 active construction projects in FY16, thirteen more than FY15.</a:t>
              </a:r>
              <a:endParaRPr lang="en-US" sz="1050" b="1" dirty="0" smtClean="0">
                <a:solidFill>
                  <a:srgbClr val="002060"/>
                </a:solidFill>
                <a:latin typeface="Candara" panose="020E0502030303020204" pitchFamily="34" charset="0"/>
                <a:ea typeface="Calibri"/>
                <a:cs typeface="Times New Roman"/>
              </a:endParaRPr>
            </a:p>
            <a:p>
              <a:pPr marL="0" marR="0">
                <a:lnSpc>
                  <a:spcPct val="115000"/>
                </a:lnSpc>
                <a:spcBef>
                  <a:spcPts val="0"/>
                </a:spcBef>
                <a:spcAft>
                  <a:spcPts val="1000"/>
                </a:spcAft>
              </a:pPr>
              <a:r>
                <a:rPr lang="en-US" sz="1050" b="1" dirty="0" smtClean="0">
                  <a:solidFill>
                    <a:srgbClr val="002060"/>
                  </a:solidFill>
                  <a:effectLst/>
                  <a:latin typeface="Candara" panose="020E0502030303020204" pitchFamily="34" charset="0"/>
                  <a:ea typeface="Calibri"/>
                  <a:cs typeface="Times New Roman"/>
                </a:rPr>
                <a:t>Distribution Services</a:t>
              </a:r>
              <a:r>
                <a:rPr lang="en-US" sz="1050" b="1" dirty="0" smtClean="0">
                  <a:solidFill>
                    <a:srgbClr val="002060"/>
                  </a:solidFill>
                  <a:latin typeface="Candara" panose="020E0502030303020204" pitchFamily="34" charset="0"/>
                  <a:ea typeface="Calibri"/>
                  <a:cs typeface="Times New Roman"/>
                </a:rPr>
                <a:t>: </a:t>
              </a:r>
              <a:r>
                <a:rPr lang="en-US" sz="1050" dirty="0" smtClean="0">
                  <a:solidFill>
                    <a:srgbClr val="002060"/>
                  </a:solidFill>
                  <a:latin typeface="Candara" panose="020E0502030303020204" pitchFamily="34" charset="0"/>
                  <a:ea typeface="Calibri"/>
                  <a:cs typeface="Times New Roman"/>
                </a:rPr>
                <a:t>There were 911 moves in FY16, a 64% increase over </a:t>
              </a:r>
              <a:r>
                <a:rPr lang="en-US" sz="1050" dirty="0" smtClean="0">
                  <a:solidFill>
                    <a:srgbClr val="002060"/>
                  </a:solidFill>
                  <a:latin typeface="Candara" panose="020E0502030303020204" pitchFamily="34" charset="0"/>
                  <a:ea typeface="Calibri"/>
                  <a:cs typeface="Times New Roman"/>
                </a:rPr>
                <a:t>FY15</a:t>
              </a:r>
              <a:r>
                <a:rPr lang="en-US" sz="1050" dirty="0" smtClean="0">
                  <a:solidFill>
                    <a:srgbClr val="002060"/>
                  </a:solidFill>
                  <a:latin typeface="Candara" panose="020E0502030303020204" pitchFamily="34" charset="0"/>
                  <a:ea typeface="Calibri"/>
                  <a:cs typeface="Times New Roman"/>
                </a:rPr>
                <a:t>. Tent set-ups for events also </a:t>
              </a:r>
              <a:r>
                <a:rPr lang="en-US" sz="1050" dirty="0" smtClean="0">
                  <a:solidFill>
                    <a:srgbClr val="002060"/>
                  </a:solidFill>
                  <a:latin typeface="Candara" panose="020E0502030303020204" pitchFamily="34" charset="0"/>
                  <a:ea typeface="Calibri"/>
                  <a:cs typeface="Times New Roman"/>
                </a:rPr>
                <a:t>increased, </a:t>
              </a:r>
              <a:r>
                <a:rPr lang="en-US" sz="1050" dirty="0" smtClean="0">
                  <a:solidFill>
                    <a:srgbClr val="002060"/>
                  </a:solidFill>
                  <a:latin typeface="Candara" panose="020E0502030303020204" pitchFamily="34" charset="0"/>
                  <a:ea typeface="Calibri"/>
                  <a:cs typeface="Times New Roman"/>
                </a:rPr>
                <a:t>while package delivery saw a slight decrease.</a:t>
              </a:r>
              <a:endParaRPr lang="en-US" sz="1050" b="1" dirty="0" smtClean="0">
                <a:solidFill>
                  <a:srgbClr val="002060"/>
                </a:solidFill>
                <a:latin typeface="Candara" panose="020E0502030303020204" pitchFamily="34" charset="0"/>
                <a:ea typeface="Calibri"/>
                <a:cs typeface="Times New Roman"/>
              </a:endParaRPr>
            </a:p>
            <a:p>
              <a:pPr marL="0" marR="0">
                <a:lnSpc>
                  <a:spcPct val="115000"/>
                </a:lnSpc>
                <a:spcBef>
                  <a:spcPts val="0"/>
                </a:spcBef>
                <a:spcAft>
                  <a:spcPts val="1000"/>
                </a:spcAft>
              </a:pPr>
              <a:r>
                <a:rPr lang="en-US" sz="1050" b="1" dirty="0" smtClean="0">
                  <a:solidFill>
                    <a:srgbClr val="002060"/>
                  </a:solidFill>
                  <a:effectLst/>
                  <a:latin typeface="Candara" panose="020E0502030303020204" pitchFamily="34" charset="0"/>
                  <a:ea typeface="Calibri"/>
                  <a:cs typeface="Times New Roman"/>
                </a:rPr>
                <a:t>Facilities Administration: </a:t>
              </a:r>
              <a:r>
                <a:rPr lang="en-US" sz="1050" dirty="0" smtClean="0">
                  <a:solidFill>
                    <a:srgbClr val="002060"/>
                  </a:solidFill>
                  <a:effectLst/>
                  <a:latin typeface="Candara" panose="020E0502030303020204" pitchFamily="34" charset="0"/>
                  <a:ea typeface="Calibri"/>
                  <a:cs typeface="Times New Roman"/>
                </a:rPr>
                <a:t>The number of utility invoices </a:t>
              </a:r>
              <a:r>
                <a:rPr lang="en-US" sz="1050" dirty="0" smtClean="0">
                  <a:solidFill>
                    <a:srgbClr val="002060"/>
                  </a:solidFill>
                  <a:latin typeface="Candara" panose="020E0502030303020204" pitchFamily="34" charset="0"/>
                  <a:ea typeface="Calibri"/>
                  <a:cs typeface="Times New Roman"/>
                </a:rPr>
                <a:t>increased from 7,136 in FY15 to 7,890 in FY16.</a:t>
              </a:r>
              <a:endParaRPr lang="en-US" sz="1050" b="1" dirty="0" smtClean="0">
                <a:solidFill>
                  <a:srgbClr val="002060"/>
                </a:solidFill>
                <a:effectLst/>
                <a:latin typeface="Candara" panose="020E0502030303020204" pitchFamily="34" charset="0"/>
                <a:ea typeface="Calibri"/>
                <a:cs typeface="Times New Roman"/>
              </a:endParaRPr>
            </a:p>
            <a:p>
              <a:pPr marL="0" marR="0">
                <a:lnSpc>
                  <a:spcPct val="115000"/>
                </a:lnSpc>
                <a:spcBef>
                  <a:spcPts val="0"/>
                </a:spcBef>
                <a:spcAft>
                  <a:spcPts val="1000"/>
                </a:spcAft>
              </a:pPr>
              <a:r>
                <a:rPr lang="en-US" sz="1050" b="1" dirty="0" smtClean="0">
                  <a:solidFill>
                    <a:srgbClr val="002060"/>
                  </a:solidFill>
                  <a:latin typeface="Candara" panose="020E0502030303020204" pitchFamily="34" charset="0"/>
                  <a:ea typeface="Calibri"/>
                  <a:cs typeface="Times New Roman"/>
                </a:rPr>
                <a:t>Facilities Management: </a:t>
              </a:r>
              <a:r>
                <a:rPr lang="en-US" sz="1050" dirty="0" smtClean="0">
                  <a:solidFill>
                    <a:srgbClr val="002060"/>
                  </a:solidFill>
                  <a:latin typeface="Candara" panose="020E0502030303020204" pitchFamily="34" charset="0"/>
                  <a:ea typeface="Calibri"/>
                  <a:cs typeface="Times New Roman"/>
                </a:rPr>
                <a:t>Of the 36,601 work orders for Facilities Management, </a:t>
              </a:r>
              <a:r>
                <a:rPr lang="en-US" sz="1050" dirty="0" smtClean="0">
                  <a:solidFill>
                    <a:srgbClr val="002060"/>
                  </a:solidFill>
                  <a:latin typeface="Candara" panose="020E0502030303020204" pitchFamily="34" charset="0"/>
                  <a:ea typeface="Calibri"/>
                  <a:cs typeface="Times New Roman"/>
                </a:rPr>
                <a:t>96</a:t>
              </a:r>
              <a:r>
                <a:rPr lang="en-US" sz="1050" dirty="0" smtClean="0">
                  <a:solidFill>
                    <a:srgbClr val="002060"/>
                  </a:solidFill>
                  <a:latin typeface="Candara" panose="020E0502030303020204" pitchFamily="34" charset="0"/>
                  <a:ea typeface="Calibri"/>
                  <a:cs typeface="Times New Roman"/>
                </a:rPr>
                <a:t>% of </a:t>
              </a:r>
              <a:r>
                <a:rPr lang="en-US" sz="1050" dirty="0" smtClean="0">
                  <a:solidFill>
                    <a:srgbClr val="002060"/>
                  </a:solidFill>
                  <a:latin typeface="Candara" panose="020E0502030303020204" pitchFamily="34" charset="0"/>
                  <a:ea typeface="Calibri"/>
                  <a:cs typeface="Times New Roman"/>
                </a:rPr>
                <a:t>the work </a:t>
              </a:r>
              <a:r>
                <a:rPr lang="en-US" sz="1050" dirty="0" smtClean="0">
                  <a:solidFill>
                    <a:srgbClr val="002060"/>
                  </a:solidFill>
                  <a:latin typeface="Candara" panose="020E0502030303020204" pitchFamily="34" charset="0"/>
                  <a:ea typeface="Calibri"/>
                  <a:cs typeface="Times New Roman"/>
                </a:rPr>
                <a:t>order activity </a:t>
              </a:r>
              <a:r>
                <a:rPr lang="en-US" sz="1050" dirty="0" smtClean="0">
                  <a:solidFill>
                    <a:srgbClr val="002060"/>
                  </a:solidFill>
                  <a:latin typeface="Candara" panose="020E0502030303020204" pitchFamily="34" charset="0"/>
                  <a:ea typeface="Calibri"/>
                  <a:cs typeface="Times New Roman"/>
                </a:rPr>
                <a:t>was planned</a:t>
              </a:r>
              <a:r>
                <a:rPr lang="en-US" sz="1050" dirty="0" smtClean="0">
                  <a:solidFill>
                    <a:srgbClr val="002060"/>
                  </a:solidFill>
                  <a:latin typeface="Candara" panose="020E0502030303020204" pitchFamily="34" charset="0"/>
                  <a:ea typeface="Calibri"/>
                  <a:cs typeface="Times New Roman"/>
                </a:rPr>
                <a:t>. </a:t>
              </a:r>
              <a:endParaRPr lang="en-US" sz="1050" b="1" dirty="0" smtClean="0">
                <a:solidFill>
                  <a:srgbClr val="002060"/>
                </a:solidFill>
                <a:latin typeface="Candara" panose="020E0502030303020204" pitchFamily="34" charset="0"/>
                <a:ea typeface="Calibri"/>
                <a:cs typeface="Times New Roman"/>
              </a:endParaRPr>
            </a:p>
            <a:p>
              <a:pPr marL="0" marR="0">
                <a:lnSpc>
                  <a:spcPct val="115000"/>
                </a:lnSpc>
                <a:spcBef>
                  <a:spcPts val="0"/>
                </a:spcBef>
                <a:spcAft>
                  <a:spcPts val="1000"/>
                </a:spcAft>
              </a:pPr>
              <a:r>
                <a:rPr lang="en-US" sz="1050" b="1" dirty="0" smtClean="0">
                  <a:solidFill>
                    <a:srgbClr val="002060"/>
                  </a:solidFill>
                  <a:effectLst/>
                  <a:latin typeface="Candara" panose="020E0502030303020204" pitchFamily="34" charset="0"/>
                  <a:ea typeface="Calibri"/>
                  <a:cs typeface="Times New Roman"/>
                </a:rPr>
                <a:t>Grounds Services: </a:t>
              </a:r>
              <a:r>
                <a:rPr lang="en-US" sz="1050" dirty="0" smtClean="0">
                  <a:solidFill>
                    <a:srgbClr val="002060"/>
                  </a:solidFill>
                  <a:effectLst/>
                  <a:latin typeface="Candara" panose="020E0502030303020204" pitchFamily="34" charset="0"/>
                  <a:ea typeface="Calibri"/>
                  <a:cs typeface="Times New Roman"/>
                </a:rPr>
                <a:t>Campus grounds received a high inspection </a:t>
              </a:r>
              <a:r>
                <a:rPr lang="en-US" sz="1050" dirty="0" smtClean="0">
                  <a:solidFill>
                    <a:srgbClr val="002060"/>
                  </a:solidFill>
                  <a:effectLst/>
                  <a:latin typeface="Candara" panose="020E0502030303020204" pitchFamily="34" charset="0"/>
                  <a:ea typeface="Calibri"/>
                  <a:cs typeface="Times New Roman"/>
                </a:rPr>
                <a:t>score </a:t>
              </a:r>
              <a:r>
                <a:rPr lang="en-US" sz="1050" dirty="0" smtClean="0">
                  <a:solidFill>
                    <a:srgbClr val="002060"/>
                  </a:solidFill>
                  <a:effectLst/>
                  <a:latin typeface="Candara" panose="020E0502030303020204" pitchFamily="34" charset="0"/>
                  <a:ea typeface="Calibri"/>
                  <a:cs typeface="Times New Roman"/>
                </a:rPr>
                <a:t>once again by </a:t>
              </a:r>
              <a:r>
                <a:rPr lang="en-US" sz="1050" dirty="0" smtClean="0">
                  <a:solidFill>
                    <a:srgbClr val="002060"/>
                  </a:solidFill>
                  <a:effectLst/>
                  <a:latin typeface="Candara" panose="020E0502030303020204" pitchFamily="34" charset="0"/>
                  <a:ea typeface="Calibri"/>
                  <a:cs typeface="Times New Roman"/>
                </a:rPr>
                <a:t>Sightlines</a:t>
              </a:r>
              <a:r>
                <a:rPr lang="en-US" sz="1050" dirty="0" smtClean="0">
                  <a:solidFill>
                    <a:srgbClr val="002060"/>
                  </a:solidFill>
                  <a:effectLst/>
                  <a:latin typeface="Candara" panose="020E0502030303020204" pitchFamily="34" charset="0"/>
                  <a:ea typeface="Calibri"/>
                  <a:cs typeface="Times New Roman"/>
                </a:rPr>
                <a:t>, a third party consultant, scoring 4.57 out of </a:t>
              </a:r>
              <a:r>
                <a:rPr lang="en-US" sz="1050" dirty="0" smtClean="0">
                  <a:solidFill>
                    <a:srgbClr val="002060"/>
                  </a:solidFill>
                  <a:effectLst/>
                  <a:latin typeface="Candara" panose="020E0502030303020204" pitchFamily="34" charset="0"/>
                  <a:ea typeface="Calibri"/>
                  <a:cs typeface="Times New Roman"/>
                </a:rPr>
                <a:t>5.</a:t>
              </a:r>
              <a:endParaRPr lang="en-US" sz="1050" dirty="0" smtClean="0">
                <a:solidFill>
                  <a:srgbClr val="002060"/>
                </a:solidFill>
                <a:effectLst/>
                <a:latin typeface="Candara" panose="020E0502030303020204" pitchFamily="34" charset="0"/>
                <a:ea typeface="Calibri"/>
                <a:cs typeface="Times New Roman"/>
              </a:endParaRPr>
            </a:p>
            <a:p>
              <a:pPr marL="0" marR="0">
                <a:lnSpc>
                  <a:spcPct val="115000"/>
                </a:lnSpc>
                <a:spcBef>
                  <a:spcPts val="0"/>
                </a:spcBef>
                <a:spcAft>
                  <a:spcPts val="1000"/>
                </a:spcAft>
              </a:pPr>
              <a:r>
                <a:rPr lang="en-US" sz="1050" b="1" dirty="0" smtClean="0">
                  <a:solidFill>
                    <a:srgbClr val="002060"/>
                  </a:solidFill>
                  <a:latin typeface="Candara" panose="020E0502030303020204" pitchFamily="34" charset="0"/>
                  <a:ea typeface="Calibri"/>
                  <a:cs typeface="Times New Roman"/>
                </a:rPr>
                <a:t>Mail </a:t>
              </a:r>
              <a:r>
                <a:rPr lang="en-US" sz="1050" b="1" dirty="0" smtClean="0">
                  <a:solidFill>
                    <a:srgbClr val="002060"/>
                  </a:solidFill>
                  <a:latin typeface="Candara" panose="020E0502030303020204" pitchFamily="34" charset="0"/>
                  <a:ea typeface="Calibri"/>
                  <a:cs typeface="Times New Roman"/>
                </a:rPr>
                <a:t>Services: </a:t>
              </a:r>
              <a:r>
                <a:rPr lang="en-US" sz="1050" dirty="0" smtClean="0">
                  <a:solidFill>
                    <a:srgbClr val="002060"/>
                  </a:solidFill>
                  <a:latin typeface="Candara" panose="020E0502030303020204" pitchFamily="34" charset="0"/>
                  <a:ea typeface="Calibri"/>
                  <a:cs typeface="Times New Roman"/>
                </a:rPr>
                <a:t>A total of 559,122 pieces </a:t>
              </a:r>
              <a:r>
                <a:rPr lang="en-US" sz="1050" dirty="0" smtClean="0">
                  <a:solidFill>
                    <a:srgbClr val="002060"/>
                  </a:solidFill>
                  <a:latin typeface="Candara" panose="020E0502030303020204" pitchFamily="34" charset="0"/>
                  <a:ea typeface="Calibri"/>
                  <a:cs typeface="Times New Roman"/>
                </a:rPr>
                <a:t>of mail </a:t>
              </a:r>
              <a:r>
                <a:rPr lang="en-US" sz="1050" dirty="0" smtClean="0">
                  <a:solidFill>
                    <a:srgbClr val="002060"/>
                  </a:solidFill>
                  <a:latin typeface="Candara" panose="020E0502030303020204" pitchFamily="34" charset="0"/>
                  <a:ea typeface="Calibri"/>
                  <a:cs typeface="Times New Roman"/>
                </a:rPr>
                <a:t>were metered in FY16, a decrease of </a:t>
              </a:r>
              <a:r>
                <a:rPr lang="en-US" sz="1050" dirty="0" smtClean="0">
                  <a:solidFill>
                    <a:srgbClr val="002060"/>
                  </a:solidFill>
                  <a:latin typeface="Candara" panose="020E0502030303020204" pitchFamily="34" charset="0"/>
                  <a:ea typeface="Calibri"/>
                  <a:cs typeface="Times New Roman"/>
                </a:rPr>
                <a:t>nearly 8% </a:t>
              </a:r>
              <a:r>
                <a:rPr lang="en-US" sz="1050" dirty="0" smtClean="0">
                  <a:solidFill>
                    <a:srgbClr val="002060"/>
                  </a:solidFill>
                  <a:latin typeface="Candara" panose="020E0502030303020204" pitchFamily="34" charset="0"/>
                  <a:ea typeface="Calibri"/>
                  <a:cs typeface="Times New Roman"/>
                </a:rPr>
                <a:t>over</a:t>
              </a:r>
              <a:r>
                <a:rPr lang="en-US" sz="1050" dirty="0" smtClean="0">
                  <a:solidFill>
                    <a:srgbClr val="002060"/>
                  </a:solidFill>
                  <a:latin typeface="Candara" panose="020E0502030303020204" pitchFamily="34" charset="0"/>
                  <a:ea typeface="Calibri"/>
                  <a:cs typeface="Times New Roman"/>
                </a:rPr>
                <a:t> </a:t>
              </a:r>
              <a:r>
                <a:rPr lang="en-US" sz="1050" dirty="0" smtClean="0">
                  <a:solidFill>
                    <a:srgbClr val="002060"/>
                  </a:solidFill>
                  <a:latin typeface="Candara" panose="020E0502030303020204" pitchFamily="34" charset="0"/>
                  <a:ea typeface="Calibri"/>
                  <a:cs typeface="Times New Roman"/>
                </a:rPr>
                <a:t>FY15.</a:t>
              </a:r>
            </a:p>
            <a:p>
              <a:pPr marL="0" marR="0">
                <a:lnSpc>
                  <a:spcPct val="115000"/>
                </a:lnSpc>
                <a:spcBef>
                  <a:spcPts val="0"/>
                </a:spcBef>
                <a:spcAft>
                  <a:spcPts val="1000"/>
                </a:spcAft>
              </a:pPr>
              <a:r>
                <a:rPr lang="en-US" sz="1050" b="1" dirty="0" smtClean="0">
                  <a:solidFill>
                    <a:srgbClr val="002060"/>
                  </a:solidFill>
                  <a:latin typeface="Candara" panose="020E0502030303020204" pitchFamily="34" charset="0"/>
                  <a:ea typeface="Calibri"/>
                  <a:cs typeface="Times New Roman"/>
                </a:rPr>
                <a:t>Parking &amp; Card Services: </a:t>
              </a:r>
              <a:r>
                <a:rPr lang="en-US" sz="1050" dirty="0" smtClean="0">
                  <a:solidFill>
                    <a:srgbClr val="002060"/>
                  </a:solidFill>
                  <a:latin typeface="Candara" panose="020E0502030303020204" pitchFamily="34" charset="0"/>
                  <a:ea typeface="Calibri"/>
                  <a:cs typeface="Times New Roman"/>
                </a:rPr>
                <a:t>There are nearly 10,000 parking spaces on campus.</a:t>
              </a:r>
              <a:endParaRPr lang="en-US" sz="1050" b="1" dirty="0" smtClean="0">
                <a:solidFill>
                  <a:srgbClr val="002060"/>
                </a:solidFill>
                <a:latin typeface="Candara" panose="020E0502030303020204" pitchFamily="34" charset="0"/>
                <a:ea typeface="Calibri"/>
                <a:cs typeface="Times New Roman"/>
              </a:endParaRPr>
            </a:p>
            <a:p>
              <a:pPr marL="0" marR="0">
                <a:lnSpc>
                  <a:spcPct val="115000"/>
                </a:lnSpc>
                <a:spcBef>
                  <a:spcPts val="0"/>
                </a:spcBef>
                <a:spcAft>
                  <a:spcPts val="1000"/>
                </a:spcAft>
              </a:pPr>
              <a:r>
                <a:rPr lang="en-US" sz="1050" b="1" dirty="0" smtClean="0">
                  <a:solidFill>
                    <a:srgbClr val="002060"/>
                  </a:solidFill>
                  <a:latin typeface="Candara" panose="020E0502030303020204" pitchFamily="34" charset="0"/>
                  <a:ea typeface="Calibri"/>
                  <a:cs typeface="Times New Roman"/>
                </a:rPr>
                <a:t>Real Estate Operations:</a:t>
              </a:r>
              <a:r>
                <a:rPr lang="en-US" sz="1050" dirty="0" smtClean="0">
                  <a:solidFill>
                    <a:srgbClr val="002060"/>
                  </a:solidFill>
                  <a:latin typeface="Candara" panose="020E0502030303020204" pitchFamily="34" charset="0"/>
                  <a:ea typeface="Calibri"/>
                  <a:cs typeface="Times New Roman"/>
                </a:rPr>
                <a:t> There were four property acquisitions and four property dispositions in FY16. SLU also increased its leased spaces by four in FY16.</a:t>
              </a:r>
              <a:endParaRPr lang="en-US" sz="1050" b="1" dirty="0" smtClean="0">
                <a:solidFill>
                  <a:srgbClr val="002060"/>
                </a:solidFill>
                <a:latin typeface="Candara" panose="020E0502030303020204" pitchFamily="34" charset="0"/>
                <a:ea typeface="Calibri"/>
                <a:cs typeface="Times New Roman"/>
              </a:endParaRPr>
            </a:p>
            <a:p>
              <a:pPr marL="0" marR="0">
                <a:lnSpc>
                  <a:spcPct val="115000"/>
                </a:lnSpc>
                <a:spcBef>
                  <a:spcPts val="0"/>
                </a:spcBef>
                <a:spcAft>
                  <a:spcPts val="1000"/>
                </a:spcAft>
              </a:pPr>
              <a:r>
                <a:rPr lang="en-US" sz="1050" b="1" dirty="0" smtClean="0">
                  <a:solidFill>
                    <a:srgbClr val="002060"/>
                  </a:solidFill>
                  <a:latin typeface="Candara" panose="020E0502030303020204" pitchFamily="34" charset="0"/>
                  <a:ea typeface="Calibri"/>
                  <a:cs typeface="Times New Roman"/>
                </a:rPr>
                <a:t>Risk Management:</a:t>
              </a:r>
              <a:r>
                <a:rPr lang="en-US" sz="1050" dirty="0" smtClean="0">
                  <a:solidFill>
                    <a:srgbClr val="002060"/>
                  </a:solidFill>
                  <a:latin typeface="Candara" panose="020E0502030303020204" pitchFamily="34" charset="0"/>
                  <a:ea typeface="Calibri"/>
                  <a:cs typeface="Times New Roman"/>
                </a:rPr>
                <a:t> The number of reportable workplace injuries and occupational disease cases decreased by 14% over FY15.</a:t>
              </a:r>
              <a:endParaRPr lang="en-US" sz="1050" b="1" dirty="0" smtClean="0">
                <a:solidFill>
                  <a:srgbClr val="002060"/>
                </a:solidFill>
                <a:latin typeface="Candara" panose="020E0502030303020204" pitchFamily="34" charset="0"/>
                <a:ea typeface="Calibri"/>
                <a:cs typeface="Times New Roman"/>
              </a:endParaRPr>
            </a:p>
            <a:p>
              <a:pPr marL="0" marR="0">
                <a:lnSpc>
                  <a:spcPct val="115000"/>
                </a:lnSpc>
                <a:spcBef>
                  <a:spcPts val="0"/>
                </a:spcBef>
                <a:spcAft>
                  <a:spcPts val="1000"/>
                </a:spcAft>
              </a:pPr>
              <a:r>
                <a:rPr lang="en-US" sz="1050" b="1" dirty="0" smtClean="0">
                  <a:solidFill>
                    <a:srgbClr val="002060"/>
                  </a:solidFill>
                  <a:latin typeface="Candara" panose="020E0502030303020204" pitchFamily="34" charset="0"/>
                  <a:ea typeface="Calibri"/>
                  <a:cs typeface="Times New Roman"/>
                </a:rPr>
                <a:t>Sustainability &amp; Benchmarking:</a:t>
              </a:r>
              <a:r>
                <a:rPr lang="en-US" sz="1050" dirty="0" smtClean="0">
                  <a:solidFill>
                    <a:srgbClr val="002060"/>
                  </a:solidFill>
                  <a:latin typeface="Candara" panose="020E0502030303020204" pitchFamily="34" charset="0"/>
                  <a:ea typeface="Calibri"/>
                  <a:cs typeface="Times New Roman"/>
                </a:rPr>
                <a:t> SLU was named in the top 100 Cool Schools by the Sierra Club.  Additionally, 771 people were reached through sustainability trainings and presentations in FY16.</a:t>
              </a:r>
              <a:endParaRPr lang="en-US" sz="1050" b="1" dirty="0" smtClean="0">
                <a:solidFill>
                  <a:srgbClr val="002060"/>
                </a:solidFill>
                <a:latin typeface="Candara" panose="020E0502030303020204" pitchFamily="34" charset="0"/>
                <a:ea typeface="Calibri"/>
                <a:cs typeface="Times New Roman"/>
              </a:endParaRPr>
            </a:p>
            <a:p>
              <a:pPr marL="0" marR="0">
                <a:lnSpc>
                  <a:spcPct val="115000"/>
                </a:lnSpc>
                <a:spcBef>
                  <a:spcPts val="0"/>
                </a:spcBef>
                <a:spcAft>
                  <a:spcPts val="1000"/>
                </a:spcAft>
              </a:pPr>
              <a:r>
                <a:rPr lang="en-US" sz="1050" b="1" dirty="0" smtClean="0">
                  <a:solidFill>
                    <a:srgbClr val="002060"/>
                  </a:solidFill>
                  <a:latin typeface="Candara" panose="020E0502030303020204" pitchFamily="34" charset="0"/>
                  <a:ea typeface="Calibri"/>
                  <a:cs typeface="Times New Roman"/>
                </a:rPr>
                <a:t>Transportation Services:</a:t>
              </a:r>
              <a:r>
                <a:rPr lang="en-US" sz="1050" dirty="0" smtClean="0">
                  <a:solidFill>
                    <a:srgbClr val="002060"/>
                  </a:solidFill>
                  <a:latin typeface="Candara" panose="020E0502030303020204" pitchFamily="34" charset="0"/>
                  <a:ea typeface="Calibri"/>
                  <a:cs typeface="Times New Roman"/>
                </a:rPr>
                <a:t> Shuttle ridership </a:t>
              </a:r>
              <a:r>
                <a:rPr lang="en-US" sz="1050" dirty="0" smtClean="0">
                  <a:solidFill>
                    <a:srgbClr val="002060"/>
                  </a:solidFill>
                  <a:latin typeface="Candara" panose="020E0502030303020204" pitchFamily="34" charset="0"/>
                  <a:ea typeface="Calibri"/>
                  <a:cs typeface="Times New Roman"/>
                </a:rPr>
                <a:t>decreased </a:t>
              </a:r>
              <a:r>
                <a:rPr lang="en-US" sz="1050" dirty="0" smtClean="0">
                  <a:solidFill>
                    <a:srgbClr val="002060"/>
                  </a:solidFill>
                  <a:latin typeface="Candara" panose="020E0502030303020204" pitchFamily="34" charset="0"/>
                  <a:ea typeface="Calibri"/>
                  <a:cs typeface="Times New Roman"/>
                </a:rPr>
                <a:t>by 8% </a:t>
              </a:r>
              <a:r>
                <a:rPr lang="en-US" sz="1050" dirty="0" smtClean="0">
                  <a:solidFill>
                    <a:srgbClr val="002060"/>
                  </a:solidFill>
                  <a:latin typeface="Candara" panose="020E0502030303020204" pitchFamily="34" charset="0"/>
                  <a:ea typeface="Calibri"/>
                  <a:cs typeface="Times New Roman"/>
                </a:rPr>
                <a:t>from </a:t>
              </a:r>
              <a:r>
                <a:rPr lang="en-US" sz="1050" dirty="0" smtClean="0">
                  <a:solidFill>
                    <a:srgbClr val="002060"/>
                  </a:solidFill>
                  <a:latin typeface="Candara" panose="020E0502030303020204" pitchFamily="34" charset="0"/>
                  <a:ea typeface="Calibri"/>
                  <a:cs typeface="Times New Roman"/>
                </a:rPr>
                <a:t>FY15 to </a:t>
              </a:r>
              <a:r>
                <a:rPr lang="en-US" sz="1050" dirty="0" smtClean="0">
                  <a:solidFill>
                    <a:srgbClr val="002060"/>
                  </a:solidFill>
                  <a:latin typeface="Candara" panose="020E0502030303020204" pitchFamily="34" charset="0"/>
                  <a:ea typeface="Calibri"/>
                  <a:cs typeface="Times New Roman"/>
                </a:rPr>
                <a:t>FY16, resulting in an evaluation of shuttles and restructuring of routes to improve efficiency.  </a:t>
              </a:r>
              <a:endParaRPr lang="en-US" sz="1050" b="1" dirty="0" smtClean="0">
                <a:solidFill>
                  <a:srgbClr val="002060"/>
                </a:solidFill>
                <a:latin typeface="Candara" panose="020E0502030303020204" pitchFamily="34" charset="0"/>
                <a:ea typeface="Calibri"/>
                <a:cs typeface="Times New Roman"/>
              </a:endParaRPr>
            </a:p>
            <a:p>
              <a:pPr marL="0" marR="0">
                <a:lnSpc>
                  <a:spcPct val="115000"/>
                </a:lnSpc>
                <a:spcBef>
                  <a:spcPts val="0"/>
                </a:spcBef>
                <a:spcAft>
                  <a:spcPts val="1000"/>
                </a:spcAft>
              </a:pPr>
              <a:endParaRPr lang="en-US" sz="1000" b="1" dirty="0" smtClean="0">
                <a:solidFill>
                  <a:srgbClr val="002060"/>
                </a:solidFill>
                <a:latin typeface="Candara" panose="020E0502030303020204" pitchFamily="34" charset="0"/>
                <a:ea typeface="Calibri"/>
                <a:cs typeface="Times New Roman"/>
              </a:endParaRPr>
            </a:p>
          </p:txBody>
        </p:sp>
        <p:sp>
          <p:nvSpPr>
            <p:cNvPr id="10" name="Rectangle 9"/>
            <p:cNvSpPr/>
            <p:nvPr/>
          </p:nvSpPr>
          <p:spPr>
            <a:xfrm>
              <a:off x="71919" y="688710"/>
              <a:ext cx="2331720" cy="494653"/>
            </a:xfrm>
            <a:prstGeom prst="rect">
              <a:avLst/>
            </a:prstGeom>
            <a:ln/>
          </p:spPr>
          <p:style>
            <a:lnRef idx="1">
              <a:schemeClr val="accent3"/>
            </a:lnRef>
            <a:fillRef idx="3">
              <a:schemeClr val="accent3"/>
            </a:fillRef>
            <a:effectRef idx="2">
              <a:schemeClr val="accent3"/>
            </a:effectRef>
            <a:fontRef idx="minor">
              <a:schemeClr val="lt1"/>
            </a:fontRef>
          </p:style>
          <p:txBody>
            <a:bodyPr rot="0" spcFirstLastPara="0" vert="horz" wrap="square" lIns="182880" tIns="182880" rIns="182880" bIns="365760" numCol="1" spcCol="0" rtlCol="0" fromWordArt="0" anchor="b" anchorCtr="0" forceAA="0" compatLnSpc="1">
              <a:prstTxWarp prst="textNoShape">
                <a:avLst/>
              </a:prstTxWarp>
              <a:noAutofit/>
            </a:bodyPr>
            <a:lstStyle/>
            <a:p>
              <a:pPr marL="0" marR="0">
                <a:lnSpc>
                  <a:spcPct val="115000"/>
                </a:lnSpc>
                <a:spcBef>
                  <a:spcPts val="1200"/>
                </a:spcBef>
                <a:spcAft>
                  <a:spcPts val="1000"/>
                </a:spcAft>
              </a:pPr>
              <a:r>
                <a:rPr lang="en-US" sz="1050">
                  <a:solidFill>
                    <a:srgbClr val="FFFFFF"/>
                  </a:solidFill>
                  <a:effectLst/>
                  <a:latin typeface="Candara"/>
                  <a:ea typeface="Calibri"/>
                  <a:cs typeface="Times New Roman"/>
                </a:rPr>
                <a:t> </a:t>
              </a:r>
              <a:endParaRPr lang="en-US" sz="1050">
                <a:effectLst/>
                <a:latin typeface="Candara"/>
                <a:ea typeface="Calibri"/>
                <a:cs typeface="Times New Roman"/>
              </a:endParaRPr>
            </a:p>
          </p:txBody>
        </p:sp>
        <p:sp>
          <p:nvSpPr>
            <p:cNvPr id="11" name="Rectangle 10"/>
            <p:cNvSpPr/>
            <p:nvPr/>
          </p:nvSpPr>
          <p:spPr>
            <a:xfrm>
              <a:off x="71919" y="9964657"/>
              <a:ext cx="2331720" cy="11874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2880" tIns="182880" rIns="182880" bIns="365760" numCol="1" spcCol="0" rtlCol="0" fromWordArt="0" anchor="b" anchorCtr="0" forceAA="0" compatLnSpc="1">
              <a:prstTxWarp prst="textNoShape">
                <a:avLst/>
              </a:prstTxWarp>
              <a:noAutofit/>
            </a:bodyPr>
            <a:lstStyle/>
            <a:p>
              <a:pPr marL="0" marR="0">
                <a:lnSpc>
                  <a:spcPct val="115000"/>
                </a:lnSpc>
                <a:spcBef>
                  <a:spcPts val="1200"/>
                </a:spcBef>
                <a:spcAft>
                  <a:spcPts val="1000"/>
                </a:spcAft>
              </a:pPr>
              <a:r>
                <a:rPr lang="en-US" sz="1050">
                  <a:solidFill>
                    <a:srgbClr val="FFFFFF"/>
                  </a:solidFill>
                  <a:effectLst/>
                  <a:latin typeface="Candara"/>
                  <a:ea typeface="Calibri"/>
                  <a:cs typeface="Times New Roman"/>
                </a:rPr>
                <a:t> </a:t>
              </a:r>
              <a:endParaRPr lang="en-US" sz="1050">
                <a:effectLst/>
                <a:latin typeface="Candara"/>
                <a:ea typeface="Calibri"/>
                <a:cs typeface="Times New Roman"/>
              </a:endParaRPr>
            </a:p>
          </p:txBody>
        </p:sp>
      </p:grpSp>
      <p:pic>
        <p:nvPicPr>
          <p:cNvPr id="2051" name="Picture 3" descr="T:\Facilities_Services\common\Pictures\Buildings-St Louis North\Cupples House\2192272211_baf42c9e6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25" y="5650299"/>
            <a:ext cx="2927667" cy="2194514"/>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pic>
        <p:nvPicPr>
          <p:cNvPr id="2052" name="Picture 4" descr="T:\Facilities_Services\common\Pictures\Buildings-St Louis North\Cook\2193060176_9e1fee5a9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26" y="7877556"/>
            <a:ext cx="2927666" cy="2180844"/>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pic>
        <p:nvPicPr>
          <p:cNvPr id="2055" name="Picture 7" descr="T:\Facilities_Services\common\Pictures\SLU Images\drc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1" y="1427713"/>
            <a:ext cx="2907792" cy="2326233"/>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pic>
        <p:nvPicPr>
          <p:cNvPr id="2054" name="Picture 6" descr="T:\Facilities_Services\common\Pictures\SLU Images\gateway_close_450.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 y="0"/>
            <a:ext cx="2907792" cy="1408663"/>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pic>
        <p:nvPicPr>
          <p:cNvPr id="2056" name="Picture 8" descr="T:\Facilities_Services\common\Pictures\SLU Images\Pius Library.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226" y="3715023"/>
            <a:ext cx="2930714" cy="1944884"/>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51797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2510</TotalTime>
  <Words>533</Words>
  <Application>Microsoft Office PowerPoint</Application>
  <PresentationFormat>Custom</PresentationFormat>
  <Paragraphs>60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Saint Louis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hargisa</dc:creator>
  <cp:lastModifiedBy>hargisa</cp:lastModifiedBy>
  <cp:revision>55</cp:revision>
  <dcterms:created xsi:type="dcterms:W3CDTF">2016-08-22T18:14:10Z</dcterms:created>
  <dcterms:modified xsi:type="dcterms:W3CDTF">2016-12-05T17:43:02Z</dcterms:modified>
</cp:coreProperties>
</file>