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64" r:id="rId2"/>
    <p:sldId id="266" r:id="rId3"/>
    <p:sldId id="272" r:id="rId4"/>
    <p:sldId id="315" r:id="rId5"/>
    <p:sldId id="285" r:id="rId6"/>
    <p:sldId id="312" r:id="rId7"/>
    <p:sldId id="313" r:id="rId8"/>
    <p:sldId id="302" r:id="rId9"/>
    <p:sldId id="300" r:id="rId10"/>
    <p:sldId id="286" r:id="rId11"/>
    <p:sldId id="287" r:id="rId12"/>
    <p:sldId id="269" r:id="rId13"/>
    <p:sldId id="270" r:id="rId14"/>
    <p:sldId id="297" r:id="rId15"/>
    <p:sldId id="289" r:id="rId16"/>
    <p:sldId id="271" r:id="rId17"/>
    <p:sldId id="282" r:id="rId18"/>
    <p:sldId id="291" r:id="rId19"/>
    <p:sldId id="273" r:id="rId20"/>
    <p:sldId id="275" r:id="rId21"/>
    <p:sldId id="309" r:id="rId22"/>
    <p:sldId id="277" r:id="rId23"/>
    <p:sldId id="279" r:id="rId24"/>
    <p:sldId id="306" r:id="rId25"/>
    <p:sldId id="307" r:id="rId26"/>
    <p:sldId id="290" r:id="rId27"/>
    <p:sldId id="276" r:id="rId28"/>
    <p:sldId id="316" r:id="rId29"/>
    <p:sldId id="317" r:id="rId30"/>
    <p:sldId id="281" r:id="rId31"/>
    <p:sldId id="280" r:id="rId32"/>
    <p:sldId id="295" r:id="rId33"/>
    <p:sldId id="294" r:id="rId34"/>
    <p:sldId id="31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AA4D41-048F-A94C-A321-8E33C40A0504}">
          <p14:sldIdLst>
            <p14:sldId id="264"/>
            <p14:sldId id="266"/>
            <p14:sldId id="272"/>
            <p14:sldId id="315"/>
            <p14:sldId id="285"/>
            <p14:sldId id="312"/>
            <p14:sldId id="313"/>
            <p14:sldId id="302"/>
            <p14:sldId id="300"/>
            <p14:sldId id="286"/>
            <p14:sldId id="287"/>
            <p14:sldId id="269"/>
            <p14:sldId id="270"/>
            <p14:sldId id="297"/>
            <p14:sldId id="289"/>
            <p14:sldId id="271"/>
            <p14:sldId id="282"/>
            <p14:sldId id="291"/>
            <p14:sldId id="273"/>
            <p14:sldId id="275"/>
            <p14:sldId id="309"/>
            <p14:sldId id="277"/>
            <p14:sldId id="279"/>
            <p14:sldId id="306"/>
            <p14:sldId id="307"/>
            <p14:sldId id="290"/>
            <p14:sldId id="276"/>
            <p14:sldId id="316"/>
            <p14:sldId id="317"/>
            <p14:sldId id="281"/>
            <p14:sldId id="280"/>
            <p14:sldId id="295"/>
            <p14:sldId id="294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2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1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6B420-2589-5648-9F39-B4B57ADB4D1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tudentaid.gov/help-center/answers/topic/completing_the_fafsa/article/how-do-i-unlock-fsa-id-username-or-password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Financial Aid 101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SAINT LOUIS UNIVERSITY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5880" y="4697730"/>
            <a:ext cx="6446520" cy="941070"/>
          </a:xfrm>
        </p:spPr>
        <p:txBody>
          <a:bodyPr/>
          <a:lstStyle/>
          <a:p>
            <a:r>
              <a:rPr lang="en-US" dirty="0"/>
              <a:t>Office of Student 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42138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When Should I Apply?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The 2022-2023 FAFSA can be completed as early as </a:t>
            </a:r>
            <a:r>
              <a:rPr lang="en-US" sz="6000" b="1" u="sng" dirty="0">
                <a:solidFill>
                  <a:srgbClr val="FFC000"/>
                </a:solidFill>
              </a:rPr>
              <a:t>October 1</a:t>
            </a:r>
            <a:r>
              <a:rPr lang="en-US" sz="6000" dirty="0">
                <a:solidFill>
                  <a:srgbClr val="FFC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of student’s senior year of high school.</a:t>
            </a:r>
          </a:p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Most need-based aid awarded on </a:t>
            </a:r>
            <a:r>
              <a:rPr lang="en-US" dirty="0">
                <a:solidFill>
                  <a:srgbClr val="FFFF00"/>
                </a:solidFill>
              </a:rPr>
              <a:t>“first-come, first-served” </a:t>
            </a:r>
            <a:r>
              <a:rPr lang="en-US" dirty="0">
                <a:solidFill>
                  <a:schemeClr val="bg1"/>
                </a:solidFill>
              </a:rPr>
              <a:t>basis</a:t>
            </a:r>
          </a:p>
          <a:p>
            <a:endParaRPr lang="en-US" sz="1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Schools determine  timelines for priority deadlines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FAFSA must be </a:t>
            </a:r>
            <a:r>
              <a:rPr lang="en-US" dirty="0">
                <a:solidFill>
                  <a:srgbClr val="00FF00"/>
                </a:solidFill>
              </a:rPr>
              <a:t>completed each year </a:t>
            </a:r>
            <a:r>
              <a:rPr lang="en-US" dirty="0">
                <a:solidFill>
                  <a:schemeClr val="bg1"/>
                </a:solidFill>
              </a:rPr>
              <a:t>the student is enrolled in college</a:t>
            </a:r>
          </a:p>
        </p:txBody>
      </p:sp>
    </p:spTree>
    <p:extLst>
      <p:ext uri="{BB962C8B-B14F-4D97-AF65-F5344CB8AC3E}">
        <p14:creationId xmlns:p14="http://schemas.microsoft.com/office/powerpoint/2010/main" val="42624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Federal Student Aid and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IRS Data Retrieval Tool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IRS Data Retrieval Tool (DRT) allows students and parents to access and transfer needed data directly from IRS tax returns to the FAFSA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If you are eligible to use the IRS Data Retrieval Tool, we highly recommend using it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DRT can be used with the initial filing of the FAFSA 		(Prior-Prior Year Taxes used)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Unless specifically requested, you will not need to provide a copy of student or parent tax returns or tax transcripts</a:t>
            </a:r>
          </a:p>
          <a:p>
            <a:pPr marL="0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0971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Can I Do Now?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Create FSA IDs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Use FAFSA Practice Tools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FF00"/>
                </a:solidFill>
              </a:rPr>
              <a:t>Utilize net price calculators</a:t>
            </a:r>
          </a:p>
        </p:txBody>
      </p:sp>
    </p:spTree>
    <p:extLst>
      <p:ext uri="{BB962C8B-B14F-4D97-AF65-F5344CB8AC3E}">
        <p14:creationId xmlns:p14="http://schemas.microsoft.com/office/powerpoint/2010/main" val="2198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Federal Student Aid 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https://studentaid.gov/fsa-id/create-account/launch</a:t>
            </a:r>
          </a:p>
          <a:p>
            <a:endParaRPr lang="en-US" sz="2000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ill Sans MT" pitchFamily="34" charset="0"/>
              </a:rPr>
              <a:t>You can get your FSA ID before you file the FAFSA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latin typeface="Gill Sans MT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itchFamily="34" charset="0"/>
              </a:rPr>
              <a:t>Student and parent will each need an FSA ID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ill Sans MT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itchFamily="34" charset="0"/>
              </a:rPr>
              <a:t>Will be used by student and parents throughout aid process, including subsequent school years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473388" y="1299883"/>
            <a:ext cx="4213412" cy="46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RESETING FSA ID or PASSORD</a:t>
            </a:r>
            <a:br>
              <a:rPr lang="en-US" sz="1600" u="sng" dirty="0"/>
            </a:br>
            <a:r>
              <a:rPr lang="en-US" sz="1200" u="sng" dirty="0">
                <a:hlinkClick r:id="rId2"/>
              </a:rPr>
              <a:t>https://studentaid.gov/help-center/answers/topic/completing_the_fafsa/article/how-do-i-unlock-fsa-id-username-or-password</a:t>
            </a:r>
            <a:r>
              <a:rPr lang="en-US" sz="1200" u="sng" dirty="0"/>
              <a:t>  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is the EFC calculated?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itchFamily="34" charset="0"/>
              </a:rPr>
              <a:t>Federal methodology is the formula created by Congress to determine the EFC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latin typeface="Gill Sans MT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itchFamily="34" charset="0"/>
              </a:rPr>
              <a:t>Determined by the Dept. of Education, not the individual schools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ill Sans MT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itchFamily="34" charset="0"/>
              </a:rPr>
              <a:t>Uses student and parent income and assets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latin typeface="Gill Sans MT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itchFamily="34" charset="0"/>
              </a:rPr>
              <a:t>Includes provisions and exceptions for your family and cost-of-living</a:t>
            </a:r>
          </a:p>
        </p:txBody>
      </p:sp>
      <p:pic>
        <p:nvPicPr>
          <p:cNvPr id="6" name="Picture 4" descr="j01448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9199" y="1204137"/>
            <a:ext cx="3191435" cy="494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0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COA and Direct Costs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Cost of Attendance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Tuition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Room and 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Books and Supplies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Transportation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Loan Fees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Miscellaneous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Direct Costs</a:t>
            </a:r>
          </a:p>
          <a:p>
            <a:r>
              <a:rPr lang="en-US" dirty="0">
                <a:solidFill>
                  <a:schemeClr val="bg1"/>
                </a:solidFill>
              </a:rPr>
              <a:t>Tuition</a:t>
            </a:r>
          </a:p>
          <a:p>
            <a:r>
              <a:rPr lang="en-US" dirty="0">
                <a:solidFill>
                  <a:schemeClr val="bg1"/>
                </a:solidFill>
              </a:rPr>
              <a:t>Fees</a:t>
            </a:r>
          </a:p>
          <a:p>
            <a:r>
              <a:rPr lang="en-US" dirty="0">
                <a:solidFill>
                  <a:schemeClr val="bg1"/>
                </a:solidFill>
              </a:rPr>
              <a:t>Room and Board 	  	</a:t>
            </a:r>
            <a:r>
              <a:rPr lang="en-US" sz="2000" dirty="0">
                <a:solidFill>
                  <a:schemeClr val="bg1"/>
                </a:solidFill>
              </a:rPr>
              <a:t>(for on campus students)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Need Varies Based on Cost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883984" y="1835150"/>
            <a:ext cx="687341" cy="2660650"/>
          </a:xfrm>
          <a:prstGeom prst="rect">
            <a:avLst/>
          </a:prstGeom>
          <a:solidFill>
            <a:srgbClr val="CD004E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1559133" y="2476500"/>
            <a:ext cx="687341" cy="2019300"/>
          </a:xfrm>
          <a:prstGeom prst="rect">
            <a:avLst/>
          </a:prstGeom>
          <a:solidFill>
            <a:srgbClr val="FFE1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2246475" y="3178175"/>
            <a:ext cx="685817" cy="1317625"/>
          </a:xfrm>
          <a:prstGeom prst="rect">
            <a:avLst/>
          </a:prstGeom>
          <a:solidFill>
            <a:srgbClr val="13017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Rectangle 55"/>
          <p:cNvSpPr>
            <a:spLocks noChangeArrowheads="1"/>
          </p:cNvSpPr>
          <p:nvPr/>
        </p:nvSpPr>
        <p:spPr bwMode="auto">
          <a:xfrm>
            <a:off x="3442845" y="3830638"/>
            <a:ext cx="2013255" cy="665163"/>
          </a:xfrm>
          <a:prstGeom prst="rect">
            <a:avLst/>
          </a:prstGeom>
          <a:solidFill>
            <a:srgbClr val="00883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6001706" y="1835150"/>
            <a:ext cx="675149" cy="2660650"/>
          </a:xfrm>
          <a:prstGeom prst="rect">
            <a:avLst/>
          </a:prstGeom>
          <a:solidFill>
            <a:srgbClr val="CD004E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6670757" y="2465775"/>
            <a:ext cx="685817" cy="2019300"/>
          </a:xfrm>
          <a:prstGeom prst="rect">
            <a:avLst/>
          </a:prstGeom>
          <a:solidFill>
            <a:srgbClr val="FFE1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Garamond" pitchFamily="18" charset="0"/>
            </a:endParaRP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7364196" y="3178175"/>
            <a:ext cx="685817" cy="1317625"/>
          </a:xfrm>
          <a:prstGeom prst="rect">
            <a:avLst/>
          </a:prstGeom>
          <a:solidFill>
            <a:srgbClr val="13017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Rectangle 67"/>
          <p:cNvSpPr>
            <a:spLocks noChangeArrowheads="1"/>
          </p:cNvSpPr>
          <p:nvPr/>
        </p:nvSpPr>
        <p:spPr bwMode="auto">
          <a:xfrm>
            <a:off x="1072965" y="2057400"/>
            <a:ext cx="260611" cy="3190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Helvetica"/>
              </a:rPr>
              <a:t>1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760306" y="2660650"/>
            <a:ext cx="272803" cy="3317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Helvetica"/>
              </a:rPr>
              <a:t>2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1" name="Rectangle 73"/>
          <p:cNvSpPr>
            <a:spLocks noChangeArrowheads="1"/>
          </p:cNvSpPr>
          <p:nvPr/>
        </p:nvSpPr>
        <p:spPr bwMode="auto">
          <a:xfrm>
            <a:off x="2459840" y="3351213"/>
            <a:ext cx="271279" cy="3317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Helvetica"/>
              </a:rPr>
              <a:t>3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26306" y="397855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Helvetica"/>
              </a:rPr>
              <a:t>EFC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6190686" y="2057400"/>
            <a:ext cx="260611" cy="3190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Helvetica"/>
              </a:rPr>
              <a:t>X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6878028" y="2660650"/>
            <a:ext cx="271279" cy="3317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Helvetica"/>
              </a:rPr>
              <a:t>Y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7576037" y="3351213"/>
            <a:ext cx="272803" cy="3317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Helvetica"/>
              </a:rPr>
              <a:t>Z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3984" y="4724399"/>
            <a:ext cx="204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Cost of Attendance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(Variable)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</a:rPr>
              <a:t>                          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42845" y="4724399"/>
            <a:ext cx="201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Expected Family Contribution (Constant)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90686" y="4724399"/>
            <a:ext cx="1658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(Variable)</a:t>
            </a:r>
          </a:p>
        </p:txBody>
      </p:sp>
      <p:sp>
        <p:nvSpPr>
          <p:cNvPr id="30" name="Minus 29"/>
          <p:cNvSpPr/>
          <p:nvPr/>
        </p:nvSpPr>
        <p:spPr>
          <a:xfrm>
            <a:off x="2932292" y="5047564"/>
            <a:ext cx="370978" cy="1385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Equal 30"/>
          <p:cNvSpPr/>
          <p:nvPr/>
        </p:nvSpPr>
        <p:spPr>
          <a:xfrm>
            <a:off x="5446665" y="5029870"/>
            <a:ext cx="430350" cy="156194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55"/>
          <p:cNvSpPr>
            <a:spLocks noChangeArrowheads="1"/>
          </p:cNvSpPr>
          <p:nvPr/>
        </p:nvSpPr>
        <p:spPr bwMode="auto">
          <a:xfrm>
            <a:off x="6013135" y="3836987"/>
            <a:ext cx="2013255" cy="665163"/>
          </a:xfrm>
          <a:prstGeom prst="rect">
            <a:avLst/>
          </a:prstGeom>
          <a:solidFill>
            <a:srgbClr val="00883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705928" y="397855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Helvetica"/>
              </a:rPr>
              <a:t>EFC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Saint Louis University Merit-Based Scholarship Opportunities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6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FF00"/>
                </a:solidFill>
                <a:latin typeface="Gill Sans MT" pitchFamily="34" charset="0"/>
              </a:rPr>
              <a:t>Merit-based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itchFamily="34" charset="0"/>
              </a:rPr>
              <a:t>$10,000 to $25,000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itchFamily="34" charset="0"/>
              </a:rPr>
              <a:t>Based upon GPA and ACT/SAT scores – Test Optional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Gill Sans MT" pitchFamily="34" charset="0"/>
              </a:rPr>
              <a:t>Presidential Scholarship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itchFamily="34" charset="0"/>
              </a:rPr>
              <a:t>Full Tuition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itchFamily="34" charset="0"/>
              </a:rPr>
              <a:t>December 1</a:t>
            </a:r>
            <a:r>
              <a:rPr lang="en-US" sz="2400" baseline="30000" dirty="0">
                <a:solidFill>
                  <a:schemeClr val="bg1"/>
                </a:solidFill>
                <a:latin typeface="Gill Sans MT" pitchFamily="34" charset="0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Gill Sans MT" pitchFamily="34" charset="0"/>
              </a:rPr>
              <a:t> Deadline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Gill Sans MT" pitchFamily="34" charset="0"/>
              </a:rPr>
              <a:t>Martin Luther King Scholarship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itchFamily="34" charset="0"/>
              </a:rPr>
              <a:t>Stackable award for 2021-2022 academic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itchFamily="34" charset="0"/>
              </a:rPr>
              <a:t>February 1</a:t>
            </a:r>
            <a:r>
              <a:rPr lang="en-US" sz="2400" baseline="30000" dirty="0">
                <a:solidFill>
                  <a:schemeClr val="bg1"/>
                </a:solidFill>
                <a:latin typeface="Gill Sans MT" pitchFamily="34" charset="0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Gill Sans MT" pitchFamily="34" charset="0"/>
              </a:rPr>
              <a:t> Deadline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Different Types of Federal Aid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Eligibility is determined by FAFSA results: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Pell Grant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Supplemental Educational Opportunity Grant </a:t>
            </a:r>
            <a:r>
              <a:rPr lang="en-US" sz="2800" dirty="0">
                <a:solidFill>
                  <a:schemeClr val="bg1"/>
                </a:solidFill>
              </a:rPr>
              <a:t>(FSEOG)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Federal Work-Study (FWS)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happening tonight?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is financial aid and what are the goals?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When and how do I apply?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What is an Expected Family Contribution?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What is an Award Letter?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What is the financial aid timeline?</a:t>
            </a:r>
          </a:p>
        </p:txBody>
      </p:sp>
    </p:spTree>
    <p:extLst>
      <p:ext uri="{BB962C8B-B14F-4D97-AF65-F5344CB8AC3E}">
        <p14:creationId xmlns:p14="http://schemas.microsoft.com/office/powerpoint/2010/main" val="21938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Federal Direct Loans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69423"/>
              </p:ext>
            </p:extLst>
          </p:nvPr>
        </p:nvGraphicFramePr>
        <p:xfrm>
          <a:off x="365760" y="1211898"/>
          <a:ext cx="8229600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Direct Subsidized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Direct Unsubsidized</a:t>
                      </a:r>
                      <a:r>
                        <a:rPr lang="en-US" baseline="0" dirty="0"/>
                        <a:t> Loan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much can I borrow?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$5,500*</a:t>
                      </a:r>
                    </a:p>
                    <a:p>
                      <a:pPr algn="ctr"/>
                      <a:r>
                        <a:rPr lang="en-US" sz="1400" dirty="0"/>
                        <a:t>*Less any borrowing</a:t>
                      </a:r>
                      <a:r>
                        <a:rPr lang="en-US" sz="1400" baseline="0" dirty="0"/>
                        <a:t> of the Direct Subsidized Loan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 it based</a:t>
                      </a:r>
                      <a:r>
                        <a:rPr lang="en-US" baseline="0" dirty="0"/>
                        <a:t> on need?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is the interest rate?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Fixed</a:t>
                      </a:r>
                      <a:r>
                        <a:rPr lang="en-US" baseline="0" dirty="0"/>
                        <a:t> 3.73% </a:t>
                      </a:r>
                      <a:r>
                        <a:rPr lang="en-US" sz="1400" baseline="0" dirty="0"/>
                        <a:t>(for 2021-22)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Fixed</a:t>
                      </a:r>
                      <a:r>
                        <a:rPr lang="en-US" baseline="0" dirty="0"/>
                        <a:t> 3.73% </a:t>
                      </a:r>
                      <a:r>
                        <a:rPr lang="en-US" sz="1800" baseline="0" dirty="0"/>
                        <a:t>(for 2021-22)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When do I begin repayment?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months </a:t>
                      </a:r>
                    </a:p>
                    <a:p>
                      <a:pPr algn="ctr"/>
                      <a:r>
                        <a:rPr lang="en-US" sz="1200" dirty="0"/>
                        <a:t>after graduation or below ½ time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months </a:t>
                      </a:r>
                    </a:p>
                    <a:p>
                      <a:pPr algn="ctr"/>
                      <a:r>
                        <a:rPr lang="en-US" sz="1200" dirty="0"/>
                        <a:t>after graduation or below ½ time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Future Amounts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$4,500 for SO Year</a:t>
                      </a:r>
                    </a:p>
                    <a:p>
                      <a:pPr algn="ctr"/>
                      <a:r>
                        <a:rPr lang="en-US" dirty="0"/>
                        <a:t>$5,500 for JR Year</a:t>
                      </a:r>
                    </a:p>
                    <a:p>
                      <a:pPr algn="ctr"/>
                      <a:r>
                        <a:rPr lang="en-US" dirty="0"/>
                        <a:t>$5,500</a:t>
                      </a:r>
                      <a:r>
                        <a:rPr lang="en-US" baseline="0" dirty="0"/>
                        <a:t> for SR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$6,500 for SO year*</a:t>
                      </a:r>
                    </a:p>
                    <a:p>
                      <a:pPr algn="ctr"/>
                      <a:r>
                        <a:rPr lang="en-US" dirty="0"/>
                        <a:t>$7,500 for JR year*</a:t>
                      </a:r>
                    </a:p>
                    <a:p>
                      <a:pPr algn="ctr"/>
                      <a:r>
                        <a:rPr lang="en-US" dirty="0"/>
                        <a:t>$7,500</a:t>
                      </a:r>
                      <a:r>
                        <a:rPr lang="en-US" baseline="0" dirty="0"/>
                        <a:t> for SR year* </a:t>
                      </a:r>
                    </a:p>
                    <a:p>
                      <a:pPr algn="ctr"/>
                      <a:endParaRPr lang="en-US" baseline="0" dirty="0"/>
                    </a:p>
                    <a:p>
                      <a:pPr algn="ctr"/>
                      <a:r>
                        <a:rPr lang="en-US" sz="1400" baseline="0" dirty="0"/>
                        <a:t>*Less any borrowing of the Direct Subsidized Loan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7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Grade Level Loan Eligibility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solidFill>
                  <a:srgbClr val="FFC000"/>
                </a:solidFill>
              </a:rPr>
              <a:t>Grade Level	Credit Hours		Dependent	Independent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1			 	0 – 29				$ 5,500		$  9,500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2				30 – 59			$ 6,500		$10,500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3				60 – 89			$ 7,500		$12,500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4				    90+				$ 7,500		$12,500</a:t>
            </a:r>
          </a:p>
        </p:txBody>
      </p:sp>
    </p:spTree>
    <p:extLst>
      <p:ext uri="{BB962C8B-B14F-4D97-AF65-F5344CB8AC3E}">
        <p14:creationId xmlns:p14="http://schemas.microsoft.com/office/powerpoint/2010/main" val="40658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Parent PLUS/Private Student Loans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529754"/>
              </p:ext>
            </p:extLst>
          </p:nvPr>
        </p:nvGraphicFramePr>
        <p:xfrm>
          <a:off x="320041" y="1207770"/>
          <a:ext cx="8458199" cy="5499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 PLUS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Private/Alternative</a:t>
                      </a:r>
                      <a:r>
                        <a:rPr lang="en-US" baseline="0" dirty="0"/>
                        <a:t> Loan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Who is the borrower?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8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is the interest</a:t>
                      </a:r>
                      <a:r>
                        <a:rPr lang="en-US" baseline="0" dirty="0"/>
                        <a:t> rate?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Fixed 6.28%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1400" baseline="0" dirty="0"/>
                        <a:t>(for 2021-22)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</a:t>
                      </a:r>
                    </a:p>
                    <a:p>
                      <a:pPr algn="ctr"/>
                      <a:r>
                        <a:rPr lang="en-US" dirty="0"/>
                        <a:t>---------------------</a:t>
                      </a:r>
                    </a:p>
                    <a:p>
                      <a:pPr algn="ctr"/>
                      <a:r>
                        <a:rPr lang="en-US" dirty="0"/>
                        <a:t>Tied</a:t>
                      </a:r>
                      <a:r>
                        <a:rPr lang="en-US" baseline="0" dirty="0"/>
                        <a:t> into Prime or Libor Index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4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 there an origination fee?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 – 4.228% </a:t>
                      </a:r>
                      <a:r>
                        <a:rPr lang="en-US" sz="1400" dirty="0"/>
                        <a:t>(for 2021-22)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Varies by lender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6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When is the loan</a:t>
                      </a:r>
                      <a:r>
                        <a:rPr lang="en-US" baseline="0" dirty="0"/>
                        <a:t> repaid?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days </a:t>
                      </a:r>
                      <a:r>
                        <a:rPr lang="en-US" sz="1600" dirty="0"/>
                        <a:t>after full disbursement. </a:t>
                      </a:r>
                      <a:r>
                        <a:rPr lang="en-US" sz="1400" dirty="0"/>
                        <a:t>Forbearance options may be available</a:t>
                      </a:r>
                      <a:r>
                        <a:rPr lang="en-US" sz="1400" baseline="0" dirty="0"/>
                        <a:t> to defer payments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months </a:t>
                      </a:r>
                      <a:r>
                        <a:rPr lang="en-US" sz="1400" dirty="0"/>
                        <a:t>after </a:t>
                      </a:r>
                    </a:p>
                    <a:p>
                      <a:pPr algn="ctr"/>
                      <a:r>
                        <a:rPr lang="en-US" sz="1400" dirty="0"/>
                        <a:t>graduation or below ½ time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5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much can I</a:t>
                      </a:r>
                      <a:r>
                        <a:rPr lang="en-US" baseline="0" dirty="0"/>
                        <a:t> borrow?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the cost of attendance</a:t>
                      </a:r>
                      <a:r>
                        <a:rPr lang="en-US" baseline="0" dirty="0"/>
                        <a:t> minus any other aid received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the cost of attendance minus</a:t>
                      </a:r>
                      <a:r>
                        <a:rPr lang="en-US" baseline="0" dirty="0"/>
                        <a:t> any other aid received </a:t>
                      </a:r>
                    </a:p>
                    <a:p>
                      <a:pPr algn="ctr"/>
                      <a:r>
                        <a:rPr lang="en-US" sz="1200" i="1" baseline="0" dirty="0"/>
                        <a:t>Aggregate limits may apply</a:t>
                      </a:r>
                      <a:endParaRPr lang="en-US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 I need a co-signer?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Yes, in most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06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</a:t>
                      </a:r>
                      <a:r>
                        <a:rPr lang="en-US" baseline="0" dirty="0"/>
                        <a:t> the loan based on credit?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  <a:p>
                      <a:pPr algn="ctr"/>
                      <a:r>
                        <a:rPr lang="en-US" sz="1400" dirty="0"/>
                        <a:t>If denied,</a:t>
                      </a:r>
                      <a:r>
                        <a:rPr lang="en-US" sz="1400" baseline="0" dirty="0"/>
                        <a:t> the student is awarded </a:t>
                      </a:r>
                      <a:r>
                        <a:rPr lang="en-US" baseline="0" dirty="0"/>
                        <a:t>$4,000 Unsub loan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9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Loan Repayment Estimates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34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u="sng" dirty="0">
                <a:solidFill>
                  <a:schemeClr val="bg1"/>
                </a:solidFill>
              </a:rPr>
              <a:t>LOAN					RATE	TERM		MONTHLY PAYMENT	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Federal Student Loan	3.73%	10 Years	$ 100 per $10,000 Owed</a:t>
            </a:r>
            <a:r>
              <a:rPr lang="en-US" sz="1400" dirty="0">
                <a:solidFill>
                  <a:schemeClr val="bg1"/>
                </a:solidFill>
              </a:rPr>
              <a:t>		</a:t>
            </a:r>
            <a:r>
              <a:rPr lang="en-US" sz="1400" dirty="0">
                <a:solidFill>
                  <a:srgbClr val="FFFF00"/>
                </a:solidFill>
              </a:rPr>
              <a:t>Historic Rates		    6.8%	   10 Years		    $ 115</a:t>
            </a:r>
            <a:endParaRPr lang="en-US" sz="2200" dirty="0">
              <a:solidFill>
                <a:srgbClr val="FFFF00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sz="2200" dirty="0">
                <a:solidFill>
                  <a:schemeClr val="bg1"/>
                </a:solidFill>
              </a:rPr>
              <a:t>Federal Parent Loan		6.28%	10 Years	$112 per $10,000 Owed</a:t>
            </a:r>
            <a:r>
              <a:rPr lang="en-US" sz="1400" dirty="0">
                <a:solidFill>
                  <a:schemeClr val="bg1"/>
                </a:solidFill>
              </a:rPr>
              <a:t>		</a:t>
            </a:r>
            <a:r>
              <a:rPr lang="en-US" sz="1400" dirty="0">
                <a:solidFill>
                  <a:srgbClr val="FFFF00"/>
                </a:solidFill>
              </a:rPr>
              <a:t>Historic Rates			     7.9%	    10 Years		    $ 120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200" dirty="0">
                <a:solidFill>
                  <a:schemeClr val="bg1"/>
                </a:solidFill>
              </a:rPr>
              <a:t>Private Student Loan	  10 %	10 Years	$132 per $10,000 Owed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i="1" dirty="0">
                <a:solidFill>
                  <a:srgbClr val="FFC000"/>
                </a:solidFill>
              </a:rPr>
              <a:t>* Federal Interest rates are set each year</a:t>
            </a:r>
          </a:p>
          <a:p>
            <a:pPr marL="0" indent="0">
              <a:buNone/>
            </a:pPr>
            <a:r>
              <a:rPr lang="en-US" sz="2200" i="1" dirty="0">
                <a:solidFill>
                  <a:srgbClr val="FFC000"/>
                </a:solidFill>
              </a:rPr>
              <a:t>* Private student loans typically have variable rates and can be less than 10%</a:t>
            </a:r>
          </a:p>
        </p:txBody>
      </p:sp>
    </p:spTree>
    <p:extLst>
      <p:ext uri="{BB962C8B-B14F-4D97-AF65-F5344CB8AC3E}">
        <p14:creationId xmlns:p14="http://schemas.microsoft.com/office/powerpoint/2010/main" val="18552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Award Notice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Lists scholarships, grants, loans, and work opportunities based upon FAFSA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Sent out by schools after students are admitted and FAFSA is received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7372" t="14744" r="47115" b="8547"/>
          <a:stretch>
            <a:fillRect/>
          </a:stretch>
        </p:blipFill>
        <p:spPr bwMode="auto">
          <a:xfrm rot="793280">
            <a:off x="5103133" y="1696554"/>
            <a:ext cx="3168248" cy="413190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</p:pic>
      <p:sp>
        <p:nvSpPr>
          <p:cNvPr id="10" name="Rectangle 9"/>
          <p:cNvSpPr/>
          <p:nvPr/>
        </p:nvSpPr>
        <p:spPr>
          <a:xfrm rot="859741">
            <a:off x="5612129" y="2331719"/>
            <a:ext cx="2217420" cy="354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2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Scholarships and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College Savings Plans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3468"/>
            <a:ext cx="8229600" cy="45259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Outside Scholarships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Scholarships from sources other than colleges or universities can reduce direct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Be sure to send notification of these awards to the schools upon receipt</a:t>
            </a:r>
            <a:br>
              <a:rPr lang="en-US" sz="2200" dirty="0">
                <a:solidFill>
                  <a:schemeClr val="bg1"/>
                </a:solidFill>
              </a:rPr>
            </a:br>
            <a:endParaRPr lang="en-US" sz="2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College Savings Plans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SLU accepts 529 college savings plans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Each plan may operate differently.  Please contact your provider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4413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Private Scholarship 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4650"/>
            <a:ext cx="855363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Free Internet scholarship search engines:</a:t>
            </a:r>
          </a:p>
          <a:p>
            <a:r>
              <a:rPr lang="en-US" sz="2400" dirty="0" err="1">
                <a:solidFill>
                  <a:schemeClr val="bg1"/>
                </a:solidFill>
                <a:latin typeface="Gill Sans MT" pitchFamily="34" charset="0"/>
              </a:rPr>
              <a:t>FastWeb</a:t>
            </a:r>
            <a:r>
              <a:rPr lang="en-US" sz="2400" dirty="0">
                <a:solidFill>
                  <a:schemeClr val="bg1"/>
                </a:solidFill>
                <a:latin typeface="Gill Sans MT" pitchFamily="34" charset="0"/>
              </a:rPr>
              <a:t>						www.fastweb.com</a:t>
            </a:r>
          </a:p>
          <a:p>
            <a:r>
              <a:rPr lang="en-US" sz="2400" dirty="0" err="1">
                <a:solidFill>
                  <a:srgbClr val="FFFF00"/>
                </a:solidFill>
                <a:latin typeface="Gill Sans MT" pitchFamily="34" charset="0"/>
              </a:rPr>
              <a:t>FinAid</a:t>
            </a:r>
            <a:r>
              <a:rPr lang="en-US" sz="2400" dirty="0">
                <a:solidFill>
                  <a:srgbClr val="FFFF00"/>
                </a:solidFill>
                <a:latin typeface="Gill Sans MT" pitchFamily="34" charset="0"/>
              </a:rPr>
              <a:t> on the Web				www.finaid.org</a:t>
            </a:r>
          </a:p>
          <a:p>
            <a:r>
              <a:rPr lang="en-US" sz="2400" dirty="0">
                <a:solidFill>
                  <a:schemeClr val="bg1"/>
                </a:solidFill>
                <a:latin typeface="Gill Sans MT" pitchFamily="34" charset="0"/>
              </a:rPr>
              <a:t>College Board				   	www.collegeboard.com</a:t>
            </a:r>
          </a:p>
          <a:p>
            <a:r>
              <a:rPr lang="en-US" sz="2400" dirty="0">
                <a:solidFill>
                  <a:srgbClr val="FFFF00"/>
                </a:solidFill>
                <a:latin typeface="Gill Sans MT" pitchFamily="34" charset="0"/>
              </a:rPr>
              <a:t>Sallie Mae			                SallieMae.com/Scholarships</a:t>
            </a:r>
          </a:p>
          <a:p>
            <a:r>
              <a:rPr lang="en-US" sz="2400" dirty="0" err="1">
                <a:solidFill>
                  <a:schemeClr val="bg1"/>
                </a:solidFill>
                <a:latin typeface="Gill Sans MT" pitchFamily="34" charset="0"/>
              </a:rPr>
              <a:t>GoCollege</a:t>
            </a:r>
            <a:r>
              <a:rPr lang="en-US" sz="2400" dirty="0">
                <a:solidFill>
                  <a:schemeClr val="bg1"/>
                </a:solidFill>
                <a:latin typeface="Gill Sans MT" pitchFamily="34" charset="0"/>
              </a:rPr>
              <a:t>					   	www.gocollege.com</a:t>
            </a:r>
          </a:p>
          <a:p>
            <a:r>
              <a:rPr lang="en-US" sz="2400" dirty="0">
                <a:solidFill>
                  <a:srgbClr val="FFFF00"/>
                </a:solidFill>
                <a:latin typeface="Gill Sans MT" pitchFamily="34" charset="0"/>
              </a:rPr>
              <a:t>St. Louis Graduates		        	stlouisgraduates.org</a:t>
            </a:r>
          </a:p>
          <a:p>
            <a:r>
              <a:rPr lang="en-US" sz="2400" dirty="0">
                <a:solidFill>
                  <a:schemeClr val="bg1"/>
                </a:solidFill>
                <a:latin typeface="Gill Sans MT" pitchFamily="34" charset="0"/>
              </a:rPr>
              <a:t>My Scholarship Central        	myscholarshipcentral.org</a:t>
            </a:r>
          </a:p>
          <a:p>
            <a:r>
              <a:rPr lang="en-US" sz="2400" dirty="0">
                <a:solidFill>
                  <a:srgbClr val="FFFF00"/>
                </a:solidFill>
                <a:latin typeface="Gill Sans MT" pitchFamily="34" charset="0"/>
              </a:rPr>
              <a:t>Missouri Scholarship &amp; Loan 	moslf.org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ill Sans MT" pitchFamily="34" charset="0"/>
              </a:rPr>
              <a:t>    </a:t>
            </a:r>
            <a:r>
              <a:rPr lang="en-US" sz="2400" dirty="0">
                <a:solidFill>
                  <a:srgbClr val="FFFF00"/>
                </a:solidFill>
                <a:latin typeface="Gill Sans MT" pitchFamily="34" charset="0"/>
              </a:rPr>
              <a:t>Foundation	</a:t>
            </a:r>
            <a:endParaRPr lang="en-US" sz="28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Calculation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sz="7100" dirty="0">
                <a:solidFill>
                  <a:srgbClr val="FFC000"/>
                </a:solidFill>
              </a:rPr>
              <a:t>	COST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Tuition + Fees + On Campus Housing									(Parking, Health Insurance)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Minus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sz="7100" dirty="0">
                <a:solidFill>
                  <a:srgbClr val="FFC000"/>
                </a:solidFill>
              </a:rPr>
              <a:t>AID	</a:t>
            </a:r>
            <a:r>
              <a:rPr lang="en-US" sz="8000" dirty="0">
                <a:solidFill>
                  <a:srgbClr val="FFC000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School Merit + School Need + Federal &amp; 						State Need + Federal Student Loan + Outside aid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Equals</a:t>
            </a:r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sz="7100" dirty="0">
                <a:solidFill>
                  <a:srgbClr val="FFC000"/>
                </a:solidFill>
              </a:rPr>
              <a:t>Remaining Balance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do I cover my balance?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PAYMENT PLANS</a:t>
            </a:r>
          </a:p>
          <a:p>
            <a:pPr lvl="1"/>
            <a:r>
              <a:rPr lang="en-US" sz="2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Most schools offer at least one type of payment plan</a:t>
            </a:r>
          </a:p>
          <a:p>
            <a:pPr lvl="1"/>
            <a:r>
              <a:rPr lang="en-US" sz="2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School payment plans are usually 5 payments per semester</a:t>
            </a:r>
          </a:p>
          <a:p>
            <a:pPr lvl="1"/>
            <a:r>
              <a:rPr lang="en-US" sz="2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College Savings Plans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PARENT PLUS LOAN 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Federal – Credit Qualifying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6.28%  Estimated Monthly payment = $112 per $10,000 Borrowed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Federal Origination Fee = 4.228%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PRIVATE STUDENT LOAN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Private– Credit Qualifying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Variable est. 10%  Estimated Monthly payment = $132 per $10,000 Borrowed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Typically no origination fee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Have a PLAN for a Degree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Gill Sans MT" pitchFamily="34" charset="0"/>
              </a:rPr>
              <a:t>Best Financial Plan is a good Academic Plan</a:t>
            </a:r>
          </a:p>
          <a:p>
            <a:pPr lvl="1">
              <a:spcAft>
                <a:spcPts val="24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Gill Sans MT" pitchFamily="34" charset="0"/>
              </a:rPr>
              <a:t>Most degrees are 120 credit hours</a:t>
            </a:r>
          </a:p>
          <a:p>
            <a:pPr lvl="1">
              <a:spcAft>
                <a:spcPts val="24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Gill Sans MT" pitchFamily="34" charset="0"/>
              </a:rPr>
              <a:t>2 Semesters per year x 4 years = 8 Semesters</a:t>
            </a:r>
          </a:p>
          <a:p>
            <a:pPr lvl="1">
              <a:spcAft>
                <a:spcPts val="2400"/>
              </a:spcAft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Gill Sans MT" pitchFamily="34" charset="0"/>
              </a:rPr>
              <a:t>120 credit hours divided by 8 semesters = 15 hours per semester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Goal of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518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ct val="350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goal is to assist students in paying for college and is achieved by:</a:t>
            </a:r>
          </a:p>
          <a:p>
            <a:pPr marL="793750" lvl="1" indent="-336550">
              <a:lnSpc>
                <a:spcPct val="90000"/>
              </a:lnSpc>
              <a:spcBef>
                <a:spcPct val="50000"/>
              </a:spcBef>
            </a:pPr>
            <a:endParaRPr lang="en-US" sz="12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93750" lvl="1" indent="-33655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Rewarding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student achievements</a:t>
            </a:r>
          </a:p>
          <a:p>
            <a:pPr marL="793750" lvl="1" indent="-33655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Evaluating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family’s ability to pay educational costs</a:t>
            </a:r>
          </a:p>
          <a:p>
            <a:pPr marL="793750" lvl="1" indent="-33655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Distributing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limited resources in an equitable manner</a:t>
            </a:r>
          </a:p>
          <a:p>
            <a:pPr marL="793750" lvl="1" indent="-33655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balance 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gift aid and self-help aid (scholarships, grants, loans, work)</a:t>
            </a:r>
          </a:p>
        </p:txBody>
      </p:sp>
    </p:spTree>
    <p:extLst>
      <p:ext uri="{BB962C8B-B14F-4D97-AF65-F5344CB8AC3E}">
        <p14:creationId xmlns:p14="http://schemas.microsoft.com/office/powerpoint/2010/main" val="352659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Timeline for Senior Year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492343"/>
              </p:ext>
            </p:extLst>
          </p:nvPr>
        </p:nvGraphicFramePr>
        <p:xfrm>
          <a:off x="457200" y="1558010"/>
          <a:ext cx="8229600" cy="43278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4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August to 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Admission applications and college visits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4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October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Create</a:t>
                      </a:r>
                      <a:r>
                        <a:rPr lang="en-US" baseline="0" dirty="0"/>
                        <a:t> FSA IDs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4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Beginning October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Submit FAFSA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3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November through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Receive and</a:t>
                      </a:r>
                      <a:r>
                        <a:rPr lang="en-US" baseline="0" dirty="0"/>
                        <a:t> review award letters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4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Submit</a:t>
                      </a:r>
                      <a:r>
                        <a:rPr lang="en-US" baseline="0" dirty="0"/>
                        <a:t> deposits and accept financial aid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67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</a:t>
                      </a:r>
                      <a:r>
                        <a:rPr lang="en-US" baseline="0" dirty="0"/>
                        <a:t> through 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Register</a:t>
                      </a:r>
                      <a:r>
                        <a:rPr lang="en-US" baseline="0" dirty="0"/>
                        <a:t> for classes, finalize payment arrangements, move-in!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6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Contact us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1.800.758.3678 (Toll Free)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314.977.2350 (Main)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314.977.3437 (Fax)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sfs@slu.edu (Email)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http://finaid.slu.edu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http://slu.financialaidtv.com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Contact us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1.800.758.3678 (Toll Free)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314.977.2350 (Main)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314.977.3437 (Fax)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sfs@slu.edu (Email)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http://finaid.slu.edu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http://slu.financialaidtv.com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Types of Financial Aid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518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Scholarships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Grants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Loans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Employment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035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Do I Apply?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Admission Application</a:t>
            </a:r>
          </a:p>
          <a:p>
            <a:pPr lvl="1"/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School specific Merit Scholarship usually determined by </a:t>
            </a:r>
          </a:p>
          <a:p>
            <a:pPr lvl="1"/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GPA  &amp; ACT/SAT scores (some schools are Test Optional )</a:t>
            </a:r>
          </a:p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FFFF00"/>
                </a:solidFill>
              </a:rPr>
              <a:t>FAFSA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Determines Federal Aid Eligibility</a:t>
            </a:r>
          </a:p>
          <a:p>
            <a:pPr lvl="2"/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Federal Pell and SEOG </a:t>
            </a:r>
          </a:p>
          <a:p>
            <a:pPr lvl="2"/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Federal Student Loan  </a:t>
            </a:r>
          </a:p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FFFF00"/>
                </a:solidFill>
              </a:rPr>
              <a:t>CSS Profile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Required by some colleges and universities</a:t>
            </a:r>
          </a:p>
          <a:p>
            <a:pPr lvl="1"/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Requests additional information</a:t>
            </a:r>
          </a:p>
          <a:p>
            <a:pPr lvl="1"/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Involves a fee</a:t>
            </a:r>
          </a:p>
        </p:txBody>
      </p:sp>
    </p:spTree>
    <p:extLst>
      <p:ext uri="{BB962C8B-B14F-4D97-AF65-F5344CB8AC3E}">
        <p14:creationId xmlns:p14="http://schemas.microsoft.com/office/powerpoint/2010/main" val="26157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24"/>
            <a:ext cx="8229600" cy="56612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studentaid.gov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24"/>
            <a:ext cx="8229600" cy="56612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studentaid.gov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rrow: Up 3"/>
          <p:cNvSpPr/>
          <p:nvPr/>
        </p:nvSpPr>
        <p:spPr>
          <a:xfrm>
            <a:off x="3344263" y="379159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Arrow: Right 7"/>
          <p:cNvSpPr/>
          <p:nvPr/>
        </p:nvSpPr>
        <p:spPr>
          <a:xfrm>
            <a:off x="6281320" y="0"/>
            <a:ext cx="795755" cy="28961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78011" y="2390556"/>
            <a:ext cx="140820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2351</TotalTime>
  <Words>1595</Words>
  <Application>Microsoft Office PowerPoint</Application>
  <PresentationFormat>On-screen Show (4:3)</PresentationFormat>
  <Paragraphs>270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Garamond</vt:lpstr>
      <vt:lpstr>Gill Sans MT</vt:lpstr>
      <vt:lpstr>Helvetica</vt:lpstr>
      <vt:lpstr>Verdana</vt:lpstr>
      <vt:lpstr>Custom Design</vt:lpstr>
      <vt:lpstr>Financial Aid 101  SAINT LOUIS UNIVERSITY</vt:lpstr>
      <vt:lpstr>What is happening tonight?</vt:lpstr>
      <vt:lpstr>Goal of Financial Aid</vt:lpstr>
      <vt:lpstr>Types of Financial Aid</vt:lpstr>
      <vt:lpstr>How Do I Apply?</vt:lpstr>
      <vt:lpstr>studentaid.gov</vt:lpstr>
      <vt:lpstr>studentaid.gov</vt:lpstr>
      <vt:lpstr>PowerPoint Presentation</vt:lpstr>
      <vt:lpstr>PowerPoint Presentation</vt:lpstr>
      <vt:lpstr>When Should I Apply?</vt:lpstr>
      <vt:lpstr>Federal Student Aid and IRS Data Retrieval Tool</vt:lpstr>
      <vt:lpstr>What Can I Do Now?</vt:lpstr>
      <vt:lpstr>Federal Student Aid ID</vt:lpstr>
      <vt:lpstr>RESETING FSA ID or PASSORD https://studentaid.gov/help-center/answers/topic/completing_the_fafsa/article/how-do-i-unlock-fsa-id-username-or-password  </vt:lpstr>
      <vt:lpstr>How is the EFC calculated?</vt:lpstr>
      <vt:lpstr>COA and Direct Costs</vt:lpstr>
      <vt:lpstr>Need Varies Based on Cost</vt:lpstr>
      <vt:lpstr>Saint Louis University Merit-Based Scholarship Opportunities</vt:lpstr>
      <vt:lpstr>Different Types of Federal Aid</vt:lpstr>
      <vt:lpstr>Federal Direct Loans</vt:lpstr>
      <vt:lpstr>Grade Level Loan Eligibility</vt:lpstr>
      <vt:lpstr>Parent PLUS/Private Student Loans</vt:lpstr>
      <vt:lpstr>Loan Repayment Estimates</vt:lpstr>
      <vt:lpstr>Award Notice</vt:lpstr>
      <vt:lpstr>Scholarships and  College Savings Plans</vt:lpstr>
      <vt:lpstr>Private Scholarship Search</vt:lpstr>
      <vt:lpstr>The Calculation</vt:lpstr>
      <vt:lpstr>How do I cover my balance?</vt:lpstr>
      <vt:lpstr>Have a PLAN for a Degree</vt:lpstr>
      <vt:lpstr>Timeline for Senior Year</vt:lpstr>
      <vt:lpstr>Thank You!</vt:lpstr>
      <vt:lpstr>PowerPoint Presentation</vt:lpstr>
      <vt:lpstr>PowerPoint Presentation</vt:lpstr>
      <vt:lpstr>Thank You!</vt:lpstr>
    </vt:vector>
  </TitlesOfParts>
  <Company>Saint Louis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Klopmeyer</dc:creator>
  <cp:lastModifiedBy>David Rice</cp:lastModifiedBy>
  <cp:revision>92</cp:revision>
  <dcterms:created xsi:type="dcterms:W3CDTF">2015-11-11T21:38:46Z</dcterms:created>
  <dcterms:modified xsi:type="dcterms:W3CDTF">2021-08-11T13:07:52Z</dcterms:modified>
</cp:coreProperties>
</file>