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B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C4481-ED08-4CBC-B9C1-8432AA946531}" v="5" dt="2022-09-27T15:33:24.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49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Donahue" userId="d3a7ce81-4499-4d29-9066-5c3645f51992" providerId="ADAL" clId="{59EC4481-ED08-4CBC-B9C1-8432AA946531}"/>
    <pc:docChg chg="undo custSel modSld sldOrd">
      <pc:chgData name="Rachel Donahue" userId="d3a7ce81-4499-4d29-9066-5c3645f51992" providerId="ADAL" clId="{59EC4481-ED08-4CBC-B9C1-8432AA946531}" dt="2022-09-27T16:34:37.788" v="2136" actId="20577"/>
      <pc:docMkLst>
        <pc:docMk/>
      </pc:docMkLst>
      <pc:sldChg chg="modSp mod">
        <pc:chgData name="Rachel Donahue" userId="d3a7ce81-4499-4d29-9066-5c3645f51992" providerId="ADAL" clId="{59EC4481-ED08-4CBC-B9C1-8432AA946531}" dt="2022-09-27T16:34:37.788" v="2136" actId="20577"/>
        <pc:sldMkLst>
          <pc:docMk/>
          <pc:sldMk cId="2373134319" sldId="256"/>
        </pc:sldMkLst>
        <pc:spChg chg="mod">
          <ac:chgData name="Rachel Donahue" userId="d3a7ce81-4499-4d29-9066-5c3645f51992" providerId="ADAL" clId="{59EC4481-ED08-4CBC-B9C1-8432AA946531}" dt="2022-09-27T16:34:37.788" v="2136" actId="20577"/>
          <ac:spMkLst>
            <pc:docMk/>
            <pc:sldMk cId="2373134319" sldId="256"/>
            <ac:spMk id="2" creationId="{FB199C10-BFC0-632F-CF38-F7A62655F440}"/>
          </ac:spMkLst>
        </pc:spChg>
      </pc:sldChg>
      <pc:sldChg chg="modSp mod">
        <pc:chgData name="Rachel Donahue" userId="d3a7ce81-4499-4d29-9066-5c3645f51992" providerId="ADAL" clId="{59EC4481-ED08-4CBC-B9C1-8432AA946531}" dt="2022-09-27T14:48:11.719" v="1973" actId="27636"/>
        <pc:sldMkLst>
          <pc:docMk/>
          <pc:sldMk cId="2585066024" sldId="258"/>
        </pc:sldMkLst>
        <pc:spChg chg="mod">
          <ac:chgData name="Rachel Donahue" userId="d3a7ce81-4499-4d29-9066-5c3645f51992" providerId="ADAL" clId="{59EC4481-ED08-4CBC-B9C1-8432AA946531}" dt="2022-09-27T14:48:11.719" v="1973" actId="27636"/>
          <ac:spMkLst>
            <pc:docMk/>
            <pc:sldMk cId="2585066024" sldId="258"/>
            <ac:spMk id="3" creationId="{1BA919B6-D946-BCD2-5853-CA43AB5695B1}"/>
          </ac:spMkLst>
        </pc:spChg>
      </pc:sldChg>
      <pc:sldChg chg="modSp mod">
        <pc:chgData name="Rachel Donahue" userId="d3a7ce81-4499-4d29-9066-5c3645f51992" providerId="ADAL" clId="{59EC4481-ED08-4CBC-B9C1-8432AA946531}" dt="2022-09-23T18:24:20.672" v="160" actId="20577"/>
        <pc:sldMkLst>
          <pc:docMk/>
          <pc:sldMk cId="2382881690" sldId="260"/>
        </pc:sldMkLst>
        <pc:spChg chg="mod">
          <ac:chgData name="Rachel Donahue" userId="d3a7ce81-4499-4d29-9066-5c3645f51992" providerId="ADAL" clId="{59EC4481-ED08-4CBC-B9C1-8432AA946531}" dt="2022-09-23T18:24:20.672" v="160" actId="20577"/>
          <ac:spMkLst>
            <pc:docMk/>
            <pc:sldMk cId="2382881690" sldId="260"/>
            <ac:spMk id="3" creationId="{61D2C59A-862E-9000-8E08-015244241D3C}"/>
          </ac:spMkLst>
        </pc:spChg>
      </pc:sldChg>
      <pc:sldChg chg="modSp mod">
        <pc:chgData name="Rachel Donahue" userId="d3a7ce81-4499-4d29-9066-5c3645f51992" providerId="ADAL" clId="{59EC4481-ED08-4CBC-B9C1-8432AA946531}" dt="2022-09-23T18:27:10.315" v="182" actId="20577"/>
        <pc:sldMkLst>
          <pc:docMk/>
          <pc:sldMk cId="452478995" sldId="261"/>
        </pc:sldMkLst>
        <pc:spChg chg="mod">
          <ac:chgData name="Rachel Donahue" userId="d3a7ce81-4499-4d29-9066-5c3645f51992" providerId="ADAL" clId="{59EC4481-ED08-4CBC-B9C1-8432AA946531}" dt="2022-09-23T18:27:10.315" v="182" actId="20577"/>
          <ac:spMkLst>
            <pc:docMk/>
            <pc:sldMk cId="452478995" sldId="261"/>
            <ac:spMk id="3" creationId="{298D727E-85D0-086C-6A4E-0B60F42A74C3}"/>
          </ac:spMkLst>
        </pc:spChg>
      </pc:sldChg>
      <pc:sldChg chg="modSp mod">
        <pc:chgData name="Rachel Donahue" userId="d3a7ce81-4499-4d29-9066-5c3645f51992" providerId="ADAL" clId="{59EC4481-ED08-4CBC-B9C1-8432AA946531}" dt="2022-09-27T14:50:42.653" v="1976" actId="1076"/>
        <pc:sldMkLst>
          <pc:docMk/>
          <pc:sldMk cId="465386692" sldId="262"/>
        </pc:sldMkLst>
        <pc:spChg chg="mod">
          <ac:chgData name="Rachel Donahue" userId="d3a7ce81-4499-4d29-9066-5c3645f51992" providerId="ADAL" clId="{59EC4481-ED08-4CBC-B9C1-8432AA946531}" dt="2022-09-27T14:50:38.839" v="1975" actId="1076"/>
          <ac:spMkLst>
            <pc:docMk/>
            <pc:sldMk cId="465386692" sldId="262"/>
            <ac:spMk id="3" creationId="{2D4570F6-B574-F501-1413-C11E4E082557}"/>
          </ac:spMkLst>
        </pc:spChg>
        <pc:picChg chg="mod">
          <ac:chgData name="Rachel Donahue" userId="d3a7ce81-4499-4d29-9066-5c3645f51992" providerId="ADAL" clId="{59EC4481-ED08-4CBC-B9C1-8432AA946531}" dt="2022-09-27T14:50:42.653" v="1976" actId="1076"/>
          <ac:picMkLst>
            <pc:docMk/>
            <pc:sldMk cId="465386692" sldId="262"/>
            <ac:picMk id="4" creationId="{7A76543D-35FE-9DE4-56EA-999F302D9222}"/>
          </ac:picMkLst>
        </pc:picChg>
      </pc:sldChg>
      <pc:sldChg chg="modSp mod ord">
        <pc:chgData name="Rachel Donahue" userId="d3a7ce81-4499-4d29-9066-5c3645f51992" providerId="ADAL" clId="{59EC4481-ED08-4CBC-B9C1-8432AA946531}" dt="2022-09-27T15:23:22.821" v="1992"/>
        <pc:sldMkLst>
          <pc:docMk/>
          <pc:sldMk cId="1558326774" sldId="263"/>
        </pc:sldMkLst>
        <pc:spChg chg="mod">
          <ac:chgData name="Rachel Donahue" userId="d3a7ce81-4499-4d29-9066-5c3645f51992" providerId="ADAL" clId="{59EC4481-ED08-4CBC-B9C1-8432AA946531}" dt="2022-09-27T15:21:12.372" v="1985" actId="27636"/>
          <ac:spMkLst>
            <pc:docMk/>
            <pc:sldMk cId="1558326774" sldId="263"/>
            <ac:spMk id="3" creationId="{C1BA685B-B773-1CAA-19D5-F4E47E69A7A7}"/>
          </ac:spMkLst>
        </pc:spChg>
      </pc:sldChg>
      <pc:sldChg chg="modSp mod ord">
        <pc:chgData name="Rachel Donahue" userId="d3a7ce81-4499-4d29-9066-5c3645f51992" providerId="ADAL" clId="{59EC4481-ED08-4CBC-B9C1-8432AA946531}" dt="2022-09-27T15:23:07.048" v="1990"/>
        <pc:sldMkLst>
          <pc:docMk/>
          <pc:sldMk cId="2377402152" sldId="264"/>
        </pc:sldMkLst>
        <pc:spChg chg="mod">
          <ac:chgData name="Rachel Donahue" userId="d3a7ce81-4499-4d29-9066-5c3645f51992" providerId="ADAL" clId="{59EC4481-ED08-4CBC-B9C1-8432AA946531}" dt="2022-09-27T15:22:40.786" v="1988" actId="207"/>
          <ac:spMkLst>
            <pc:docMk/>
            <pc:sldMk cId="2377402152" sldId="264"/>
            <ac:spMk id="3" creationId="{BB0D7F6D-A01E-D646-9974-10F56FEB03B6}"/>
          </ac:spMkLst>
        </pc:spChg>
      </pc:sldChg>
      <pc:sldChg chg="modSp mod">
        <pc:chgData name="Rachel Donahue" userId="d3a7ce81-4499-4d29-9066-5c3645f51992" providerId="ADAL" clId="{59EC4481-ED08-4CBC-B9C1-8432AA946531}" dt="2022-09-23T18:36:56.319" v="402" actId="113"/>
        <pc:sldMkLst>
          <pc:docMk/>
          <pc:sldMk cId="1173807380" sldId="265"/>
        </pc:sldMkLst>
        <pc:spChg chg="mod">
          <ac:chgData name="Rachel Donahue" userId="d3a7ce81-4499-4d29-9066-5c3645f51992" providerId="ADAL" clId="{59EC4481-ED08-4CBC-B9C1-8432AA946531}" dt="2022-09-23T18:36:56.319" v="402" actId="113"/>
          <ac:spMkLst>
            <pc:docMk/>
            <pc:sldMk cId="1173807380" sldId="265"/>
            <ac:spMk id="3" creationId="{0CD909C0-EF74-0131-D024-2DD46E345D85}"/>
          </ac:spMkLst>
        </pc:spChg>
      </pc:sldChg>
      <pc:sldChg chg="modSp mod">
        <pc:chgData name="Rachel Donahue" userId="d3a7ce81-4499-4d29-9066-5c3645f51992" providerId="ADAL" clId="{59EC4481-ED08-4CBC-B9C1-8432AA946531}" dt="2022-09-23T18:39:22.570" v="421" actId="20577"/>
        <pc:sldMkLst>
          <pc:docMk/>
          <pc:sldMk cId="4086841744" sldId="267"/>
        </pc:sldMkLst>
        <pc:spChg chg="mod">
          <ac:chgData name="Rachel Donahue" userId="d3a7ce81-4499-4d29-9066-5c3645f51992" providerId="ADAL" clId="{59EC4481-ED08-4CBC-B9C1-8432AA946531}" dt="2022-09-23T18:39:22.570" v="421" actId="20577"/>
          <ac:spMkLst>
            <pc:docMk/>
            <pc:sldMk cId="4086841744" sldId="267"/>
            <ac:spMk id="3" creationId="{F8A689B1-281E-DC6D-6CAD-00D54BE2F04C}"/>
          </ac:spMkLst>
        </pc:spChg>
      </pc:sldChg>
      <pc:sldChg chg="modSp mod">
        <pc:chgData name="Rachel Donahue" userId="d3a7ce81-4499-4d29-9066-5c3645f51992" providerId="ADAL" clId="{59EC4481-ED08-4CBC-B9C1-8432AA946531}" dt="2022-09-23T18:41:21.246" v="533" actId="5793"/>
        <pc:sldMkLst>
          <pc:docMk/>
          <pc:sldMk cId="2514985692" sldId="268"/>
        </pc:sldMkLst>
        <pc:spChg chg="mod">
          <ac:chgData name="Rachel Donahue" userId="d3a7ce81-4499-4d29-9066-5c3645f51992" providerId="ADAL" clId="{59EC4481-ED08-4CBC-B9C1-8432AA946531}" dt="2022-09-23T18:41:21.246" v="533" actId="5793"/>
          <ac:spMkLst>
            <pc:docMk/>
            <pc:sldMk cId="2514985692" sldId="268"/>
            <ac:spMk id="3" creationId="{A436A73C-24C4-7B78-970A-806A637BC243}"/>
          </ac:spMkLst>
        </pc:spChg>
      </pc:sldChg>
      <pc:sldChg chg="modSp mod">
        <pc:chgData name="Rachel Donahue" userId="d3a7ce81-4499-4d29-9066-5c3645f51992" providerId="ADAL" clId="{59EC4481-ED08-4CBC-B9C1-8432AA946531}" dt="2022-09-23T18:50:50.972" v="1200" actId="27636"/>
        <pc:sldMkLst>
          <pc:docMk/>
          <pc:sldMk cId="3761893106" sldId="269"/>
        </pc:sldMkLst>
        <pc:spChg chg="mod">
          <ac:chgData name="Rachel Donahue" userId="d3a7ce81-4499-4d29-9066-5c3645f51992" providerId="ADAL" clId="{59EC4481-ED08-4CBC-B9C1-8432AA946531}" dt="2022-09-23T18:50:50.972" v="1200" actId="27636"/>
          <ac:spMkLst>
            <pc:docMk/>
            <pc:sldMk cId="3761893106" sldId="269"/>
            <ac:spMk id="3" creationId="{E19210DC-167A-72FA-AFD8-F4D3FCC11A1F}"/>
          </ac:spMkLst>
        </pc:spChg>
      </pc:sldChg>
      <pc:sldChg chg="modSp mod">
        <pc:chgData name="Rachel Donahue" userId="d3a7ce81-4499-4d29-9066-5c3645f51992" providerId="ADAL" clId="{59EC4481-ED08-4CBC-B9C1-8432AA946531}" dt="2022-09-27T15:26:45.205" v="1993" actId="33524"/>
        <pc:sldMkLst>
          <pc:docMk/>
          <pc:sldMk cId="2522590629" sldId="270"/>
        </pc:sldMkLst>
        <pc:spChg chg="mod">
          <ac:chgData name="Rachel Donahue" userId="d3a7ce81-4499-4d29-9066-5c3645f51992" providerId="ADAL" clId="{59EC4481-ED08-4CBC-B9C1-8432AA946531}" dt="2022-09-27T15:26:45.205" v="1993" actId="33524"/>
          <ac:spMkLst>
            <pc:docMk/>
            <pc:sldMk cId="2522590629" sldId="270"/>
            <ac:spMk id="3" creationId="{1C000CB3-9E97-D873-67C0-36538C1B3B89}"/>
          </ac:spMkLst>
        </pc:spChg>
      </pc:sldChg>
      <pc:sldChg chg="modSp mod">
        <pc:chgData name="Rachel Donahue" userId="d3a7ce81-4499-4d29-9066-5c3645f51992" providerId="ADAL" clId="{59EC4481-ED08-4CBC-B9C1-8432AA946531}" dt="2022-09-27T15:29:09.016" v="1995" actId="20577"/>
        <pc:sldMkLst>
          <pc:docMk/>
          <pc:sldMk cId="3627825892" sldId="272"/>
        </pc:sldMkLst>
        <pc:spChg chg="mod">
          <ac:chgData name="Rachel Donahue" userId="d3a7ce81-4499-4d29-9066-5c3645f51992" providerId="ADAL" clId="{59EC4481-ED08-4CBC-B9C1-8432AA946531}" dt="2022-09-27T15:29:09.016" v="1995" actId="20577"/>
          <ac:spMkLst>
            <pc:docMk/>
            <pc:sldMk cId="3627825892" sldId="272"/>
            <ac:spMk id="3" creationId="{2A5194BA-6DAD-7DD7-9607-9F1F1C0169A0}"/>
          </ac:spMkLst>
        </pc:spChg>
      </pc:sldChg>
      <pc:sldChg chg="modSp mod">
        <pc:chgData name="Rachel Donahue" userId="d3a7ce81-4499-4d29-9066-5c3645f51992" providerId="ADAL" clId="{59EC4481-ED08-4CBC-B9C1-8432AA946531}" dt="2022-09-26T19:29:58.391" v="1967" actId="33524"/>
        <pc:sldMkLst>
          <pc:docMk/>
          <pc:sldMk cId="1766257551" sldId="274"/>
        </pc:sldMkLst>
        <pc:spChg chg="mod">
          <ac:chgData name="Rachel Donahue" userId="d3a7ce81-4499-4d29-9066-5c3645f51992" providerId="ADAL" clId="{59EC4481-ED08-4CBC-B9C1-8432AA946531}" dt="2022-09-26T19:29:58.391" v="1967" actId="33524"/>
          <ac:spMkLst>
            <pc:docMk/>
            <pc:sldMk cId="1766257551" sldId="274"/>
            <ac:spMk id="3" creationId="{991146AC-D2BF-566E-C33F-2CEBE3EDA190}"/>
          </ac:spMkLst>
        </pc:spChg>
      </pc:sldChg>
      <pc:sldChg chg="modSp mod">
        <pc:chgData name="Rachel Donahue" userId="d3a7ce81-4499-4d29-9066-5c3645f51992" providerId="ADAL" clId="{59EC4481-ED08-4CBC-B9C1-8432AA946531}" dt="2022-09-27T15:34:09.933" v="2128" actId="20577"/>
        <pc:sldMkLst>
          <pc:docMk/>
          <pc:sldMk cId="3240040778" sldId="276"/>
        </pc:sldMkLst>
        <pc:spChg chg="mod">
          <ac:chgData name="Rachel Donahue" userId="d3a7ce81-4499-4d29-9066-5c3645f51992" providerId="ADAL" clId="{59EC4481-ED08-4CBC-B9C1-8432AA946531}" dt="2022-09-27T15:34:09.933" v="2128" actId="20577"/>
          <ac:spMkLst>
            <pc:docMk/>
            <pc:sldMk cId="3240040778" sldId="276"/>
            <ac:spMk id="3" creationId="{42CB56AA-2580-C075-814A-9D3CA11E455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26741-1B1C-433F-BDD3-0CA26A0612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FE6F10-BD76-E7B5-9376-E1933F0FF2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974C41-2D11-FA28-BE0B-5785B6E9DA38}"/>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5" name="Footer Placeholder 4">
            <a:extLst>
              <a:ext uri="{FF2B5EF4-FFF2-40B4-BE49-F238E27FC236}">
                <a16:creationId xmlns:a16="http://schemas.microsoft.com/office/drawing/2014/main" id="{746EBE22-14A4-0A5B-07D6-759EF623E8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46BA1B-3C19-304A-B552-C8B15CEB2791}"/>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3914654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413A8-CFC8-D661-D533-AB0E20164D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CDB6A3-7983-74B9-428C-693CA990B1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3C2B0-A82A-F3A3-8844-E46BB789A4F3}"/>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5" name="Footer Placeholder 4">
            <a:extLst>
              <a:ext uri="{FF2B5EF4-FFF2-40B4-BE49-F238E27FC236}">
                <a16:creationId xmlns:a16="http://schemas.microsoft.com/office/drawing/2014/main" id="{2D9FB208-0BA3-24B8-6FB7-B16AFD093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2F7C2-0041-7618-4A67-76C46056D71F}"/>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45660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79E879-9765-A6D3-66BD-507079ABC5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F046A3-7B87-A557-CA6D-9E44B303E5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8CA6A-827F-6A18-DD39-D68BD88EECE1}"/>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5" name="Footer Placeholder 4">
            <a:extLst>
              <a:ext uri="{FF2B5EF4-FFF2-40B4-BE49-F238E27FC236}">
                <a16:creationId xmlns:a16="http://schemas.microsoft.com/office/drawing/2014/main" id="{C63164FB-FA03-5588-FC80-B47F862EAC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7C17D-AB76-5622-83D5-EED96913D3BA}"/>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265446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89078-D9C4-228B-296F-8A068C46E5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56CA25-F387-C249-BF89-C3AE5451EF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DF3846-EFFC-B601-8136-78B50EEE8864}"/>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5" name="Footer Placeholder 4">
            <a:extLst>
              <a:ext uri="{FF2B5EF4-FFF2-40B4-BE49-F238E27FC236}">
                <a16:creationId xmlns:a16="http://schemas.microsoft.com/office/drawing/2014/main" id="{5FA6B228-74BE-B149-D15B-82D93F977C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34CB7F-6E72-379F-0A1A-B19C603B162D}"/>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3019637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3BA6-C46C-6134-1CAB-5C8D46572C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038170-B926-9205-B57A-B63D3DAA87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A3E168-EA1C-80E6-C8FF-1441D748D181}"/>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5" name="Footer Placeholder 4">
            <a:extLst>
              <a:ext uri="{FF2B5EF4-FFF2-40B4-BE49-F238E27FC236}">
                <a16:creationId xmlns:a16="http://schemas.microsoft.com/office/drawing/2014/main" id="{10460FEF-63DD-3DED-2F5F-0C3FC12714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38F67-33C6-187C-9EDB-B59AF3936DF4}"/>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2015416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3424B-5FCC-E963-E282-800BB5ADA1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5F949B-0100-CF1A-C60C-F500FF9FB7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6D2456-B716-0626-D87D-47A3B0FE38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8400ED-A8EB-1CF1-9EEE-5DB65EDDF79F}"/>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6" name="Footer Placeholder 5">
            <a:extLst>
              <a:ext uri="{FF2B5EF4-FFF2-40B4-BE49-F238E27FC236}">
                <a16:creationId xmlns:a16="http://schemas.microsoft.com/office/drawing/2014/main" id="{01A9A8BA-855A-5B04-FCB8-AFFCD05C2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50A085-E8A5-EEED-0EAD-281C741EF242}"/>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257445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4E64A-04DA-5293-7EA6-5F272A38CA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B81EAC-A3E6-3ACE-EC3E-FED876082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BCB122-737F-47BA-58EE-6CA5F47CC6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EBF26F-C79D-C1D4-78E2-C2D3CA2D59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162DAA-6A93-160E-14ED-56F213A934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7128D0-6007-3C24-144C-573A3A196B66}"/>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8" name="Footer Placeholder 7">
            <a:extLst>
              <a:ext uri="{FF2B5EF4-FFF2-40B4-BE49-F238E27FC236}">
                <a16:creationId xmlns:a16="http://schemas.microsoft.com/office/drawing/2014/main" id="{37616651-6221-6272-EBE3-865F36AFA9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8C8ED4-DFC4-551E-35BD-762C028CC675}"/>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386449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BD0F0-572A-7811-3D23-BA736E6272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420034-7793-175C-6CC8-6A55C8378621}"/>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4" name="Footer Placeholder 3">
            <a:extLst>
              <a:ext uri="{FF2B5EF4-FFF2-40B4-BE49-F238E27FC236}">
                <a16:creationId xmlns:a16="http://schemas.microsoft.com/office/drawing/2014/main" id="{ABD15E8F-758B-68C9-1DB9-92E22ABBF2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D13A8A-587C-A648-A71B-D3513FA2C4F2}"/>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58378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76F181-27AC-821F-0209-AFE5C6F1D8EB}"/>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3" name="Footer Placeholder 2">
            <a:extLst>
              <a:ext uri="{FF2B5EF4-FFF2-40B4-BE49-F238E27FC236}">
                <a16:creationId xmlns:a16="http://schemas.microsoft.com/office/drawing/2014/main" id="{221B195E-E7C1-AA2A-34FE-55A087BABF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B49131-F14D-DDFF-FBBC-B025C4F7DD0B}"/>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666407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370ED-E0FB-A926-6FC7-A2E5804962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04D78A-013D-E7B4-326C-8A851483CB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AB95F8-0BB1-5373-F62B-35858A6C7B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3EA7BE-F900-6328-4457-DB1CC7D05E6D}"/>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6" name="Footer Placeholder 5">
            <a:extLst>
              <a:ext uri="{FF2B5EF4-FFF2-40B4-BE49-F238E27FC236}">
                <a16:creationId xmlns:a16="http://schemas.microsoft.com/office/drawing/2014/main" id="{D03A5D15-B35E-2DE1-38F7-1DD1D9F85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3B943C-30C5-F97D-88F3-9B8B7B51FEEE}"/>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251002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12B2C-C809-FEBB-2299-0AFA8E5C37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215186-1514-E7B0-96AB-48D5563FF6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160E56-7DB1-A5E0-BE69-C5FA3B1FCD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715A0D-6EFB-8BC2-0DC0-27E99BB2CCEF}"/>
              </a:ext>
            </a:extLst>
          </p:cNvPr>
          <p:cNvSpPr>
            <a:spLocks noGrp="1"/>
          </p:cNvSpPr>
          <p:nvPr>
            <p:ph type="dt" sz="half" idx="10"/>
          </p:nvPr>
        </p:nvSpPr>
        <p:spPr/>
        <p:txBody>
          <a:bodyPr/>
          <a:lstStyle/>
          <a:p>
            <a:fld id="{9682255C-3EE7-4C7C-A1CD-83A94B45DD38}" type="datetimeFigureOut">
              <a:rPr lang="en-US" smtClean="0"/>
              <a:t>9/26/2022</a:t>
            </a:fld>
            <a:endParaRPr lang="en-US"/>
          </a:p>
        </p:txBody>
      </p:sp>
      <p:sp>
        <p:nvSpPr>
          <p:cNvPr id="6" name="Footer Placeholder 5">
            <a:extLst>
              <a:ext uri="{FF2B5EF4-FFF2-40B4-BE49-F238E27FC236}">
                <a16:creationId xmlns:a16="http://schemas.microsoft.com/office/drawing/2014/main" id="{94F572D7-76EF-1B97-BFF7-81D5C0CAB8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41F6F8-F16A-723E-8331-8FBC4B3D5E5D}"/>
              </a:ext>
            </a:extLst>
          </p:cNvPr>
          <p:cNvSpPr>
            <a:spLocks noGrp="1"/>
          </p:cNvSpPr>
          <p:nvPr>
            <p:ph type="sldNum" sz="quarter" idx="12"/>
          </p:nvPr>
        </p:nvSpPr>
        <p:spPr/>
        <p:txBody>
          <a:bodyPr/>
          <a:lstStyle/>
          <a:p>
            <a:fld id="{5A09C9F4-0708-4C44-96EC-BD45D0C4C98C}" type="slidenum">
              <a:rPr lang="en-US" smtClean="0"/>
              <a:t>‹#›</a:t>
            </a:fld>
            <a:endParaRPr lang="en-US"/>
          </a:p>
        </p:txBody>
      </p:sp>
    </p:spTree>
    <p:extLst>
      <p:ext uri="{BB962C8B-B14F-4D97-AF65-F5344CB8AC3E}">
        <p14:creationId xmlns:p14="http://schemas.microsoft.com/office/powerpoint/2010/main" val="966210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0A792F-C43F-E382-5694-A2AC05A277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C44EE0-7A74-09CE-B1C7-2B91A7CD34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406D2-5C94-43B1-37E3-A02643EA25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82255C-3EE7-4C7C-A1CD-83A94B45DD38}" type="datetimeFigureOut">
              <a:rPr lang="en-US" smtClean="0"/>
              <a:t>9/26/2022</a:t>
            </a:fld>
            <a:endParaRPr lang="en-US"/>
          </a:p>
        </p:txBody>
      </p:sp>
      <p:sp>
        <p:nvSpPr>
          <p:cNvPr id="5" name="Footer Placeholder 4">
            <a:extLst>
              <a:ext uri="{FF2B5EF4-FFF2-40B4-BE49-F238E27FC236}">
                <a16:creationId xmlns:a16="http://schemas.microsoft.com/office/drawing/2014/main" id="{AB2936D1-15DD-E7A4-F5CA-8F0AF13B7F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71F638-F4A9-934B-F20C-6A2DFDD0E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9C9F4-0708-4C44-96EC-BD45D0C4C98C}" type="slidenum">
              <a:rPr lang="en-US" smtClean="0"/>
              <a:t>‹#›</a:t>
            </a:fld>
            <a:endParaRPr lang="en-US"/>
          </a:p>
        </p:txBody>
      </p:sp>
    </p:spTree>
    <p:extLst>
      <p:ext uri="{BB962C8B-B14F-4D97-AF65-F5344CB8AC3E}">
        <p14:creationId xmlns:p14="http://schemas.microsoft.com/office/powerpoint/2010/main" val="799570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ckr.com/photos/pasa/23537204776"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reativecommons.org/licenses/by/3.0/"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cs.google.com/forms/d/1VaOmFuVGUZeauTryaZEwdOOw3us1jiQLlN9G-PT0iDE/viewform?ts=62deaf7f&amp;edit_requested=tru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cs.google.com/forms/d/1VaOmFuVGUZeauTryaZEwdOOw3us1jiQLlN9G-PT0iDE/viewform?ts=62deaf7f&amp;edit_requested=tru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tuitionexchange.org/" TargetMode="External"/><Relationship Id="rId2" Type="http://schemas.openxmlformats.org/officeDocument/2006/relationships/hyperlink" Target="https://www.ajcunet.edu/fachex/Tuition%20Exchange/"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slu.edu/human-resources/benefits/financial/tuition.ph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picpedia.org/chalkboard/q/questions.html"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text, sky, outdoor, road&#10;&#10;Description automatically generated">
            <a:extLst>
              <a:ext uri="{FF2B5EF4-FFF2-40B4-BE49-F238E27FC236}">
                <a16:creationId xmlns:a16="http://schemas.microsoft.com/office/drawing/2014/main" id="{7121639F-8BA8-80F6-1B91-6947A9FD975C}"/>
              </a:ext>
            </a:extLst>
          </p:cNvPr>
          <p:cNvPicPr>
            <a:picLocks noChangeAspect="1"/>
          </p:cNvPicPr>
          <p:nvPr/>
        </p:nvPicPr>
        <p:blipFill>
          <a:blip r:embed="rId2">
            <a:alphaModFix amt="43000"/>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03D422FB-43BE-D51A-A9F2-E05AE96EFEFE}"/>
              </a:ext>
            </a:extLst>
          </p:cNvPr>
          <p:cNvSpPr txBox="1"/>
          <p:nvPr/>
        </p:nvSpPr>
        <p:spPr>
          <a:xfrm>
            <a:off x="0" y="7339957"/>
            <a:ext cx="12192000" cy="230832"/>
          </a:xfrm>
          <a:prstGeom prst="rect">
            <a:avLst/>
          </a:prstGeom>
          <a:noFill/>
        </p:spPr>
        <p:txBody>
          <a:bodyPr wrap="square" rtlCol="0">
            <a:spAutoFit/>
          </a:bodyPr>
          <a:lstStyle/>
          <a:p>
            <a:r>
              <a:rPr lang="en-US" sz="900">
                <a:hlinkClick r:id="rId3" tooltip="https://www.flickr.com/photos/pasa/23537204776"/>
              </a:rPr>
              <a:t>This Photo</a:t>
            </a:r>
            <a:r>
              <a:rPr lang="en-US" sz="900"/>
              <a:t> by Unknown Author is licensed under </a:t>
            </a:r>
            <a:r>
              <a:rPr lang="en-US" sz="900">
                <a:hlinkClick r:id="rId4" tooltip="https://creativecommons.org/licenses/by/3.0/"/>
              </a:rPr>
              <a:t>CC BY</a:t>
            </a:r>
            <a:endParaRPr lang="en-US" sz="900"/>
          </a:p>
        </p:txBody>
      </p:sp>
      <p:sp>
        <p:nvSpPr>
          <p:cNvPr id="2" name="Title 1">
            <a:extLst>
              <a:ext uri="{FF2B5EF4-FFF2-40B4-BE49-F238E27FC236}">
                <a16:creationId xmlns:a16="http://schemas.microsoft.com/office/drawing/2014/main" id="{FB199C10-BFC0-632F-CF38-F7A62655F440}"/>
              </a:ext>
            </a:extLst>
          </p:cNvPr>
          <p:cNvSpPr>
            <a:spLocks noGrp="1"/>
          </p:cNvSpPr>
          <p:nvPr>
            <p:ph type="ctrTitle"/>
          </p:nvPr>
        </p:nvSpPr>
        <p:spPr/>
        <p:txBody>
          <a:bodyPr>
            <a:normAutofit fontScale="90000"/>
          </a:bodyPr>
          <a:lstStyle/>
          <a:p>
            <a:r>
              <a:rPr lang="en-US" b="1" dirty="0">
                <a:solidFill>
                  <a:srgbClr val="003B5C"/>
                </a:solidFill>
                <a:latin typeface="Crimson Pro"/>
              </a:rPr>
              <a:t>St. Louis University</a:t>
            </a:r>
            <a:br>
              <a:rPr lang="en-US" b="1" dirty="0">
                <a:solidFill>
                  <a:srgbClr val="003B5C"/>
                </a:solidFill>
                <a:latin typeface="Crimson Pro"/>
              </a:rPr>
            </a:br>
            <a:br>
              <a:rPr lang="en-US" b="1" dirty="0">
                <a:solidFill>
                  <a:srgbClr val="003B5C"/>
                </a:solidFill>
                <a:latin typeface="Crimson Pro"/>
              </a:rPr>
            </a:br>
            <a:r>
              <a:rPr lang="en-US" b="1" dirty="0">
                <a:solidFill>
                  <a:srgbClr val="003B5C"/>
                </a:solidFill>
                <a:latin typeface="Crimson Pro"/>
              </a:rPr>
              <a:t>Tuition Benefits</a:t>
            </a:r>
            <a:br>
              <a:rPr lang="en-US" b="1" dirty="0">
                <a:solidFill>
                  <a:srgbClr val="003B5C"/>
                </a:solidFill>
                <a:latin typeface="Crimson Pro"/>
              </a:rPr>
            </a:br>
            <a:r>
              <a:rPr lang="en-US" b="1" dirty="0">
                <a:solidFill>
                  <a:srgbClr val="003B5C"/>
                </a:solidFill>
                <a:latin typeface="Crimson Pro"/>
              </a:rPr>
              <a:t>Webinar</a:t>
            </a:r>
          </a:p>
        </p:txBody>
      </p:sp>
      <p:pic>
        <p:nvPicPr>
          <p:cNvPr id="7" name="Picture 6" descr="Logo, company name&#10;&#10;Description automatically generated">
            <a:extLst>
              <a:ext uri="{FF2B5EF4-FFF2-40B4-BE49-F238E27FC236}">
                <a16:creationId xmlns:a16="http://schemas.microsoft.com/office/drawing/2014/main" id="{3AECE85A-88F1-A886-38EF-9277906BE5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16598" y="4485369"/>
            <a:ext cx="1875402" cy="2500535"/>
          </a:xfrm>
          <a:prstGeom prst="rect">
            <a:avLst/>
          </a:prstGeom>
        </p:spPr>
      </p:pic>
    </p:spTree>
    <p:extLst>
      <p:ext uri="{BB962C8B-B14F-4D97-AF65-F5344CB8AC3E}">
        <p14:creationId xmlns:p14="http://schemas.microsoft.com/office/powerpoint/2010/main" val="2373134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39F8-939B-3646-4BC2-1ABA25FFF2BA}"/>
              </a:ext>
            </a:extLst>
          </p:cNvPr>
          <p:cNvSpPr>
            <a:spLocks noGrp="1"/>
          </p:cNvSpPr>
          <p:nvPr>
            <p:ph type="title"/>
          </p:nvPr>
        </p:nvSpPr>
        <p:spPr/>
        <p:txBody>
          <a:bodyPr/>
          <a:lstStyle/>
          <a:p>
            <a:r>
              <a:rPr lang="en-US" b="1" dirty="0">
                <a:solidFill>
                  <a:srgbClr val="003B5C"/>
                </a:solidFill>
                <a:latin typeface="Crimson Pro"/>
              </a:rPr>
              <a:t>Tuition Remission- Spouse &amp; Dependents</a:t>
            </a:r>
            <a:br>
              <a:rPr lang="en-US" b="1" dirty="0">
                <a:solidFill>
                  <a:srgbClr val="003B5C"/>
                </a:solidFill>
                <a:latin typeface="Crimson Pro"/>
              </a:rPr>
            </a:br>
            <a:r>
              <a:rPr lang="en-US" b="1" dirty="0">
                <a:solidFill>
                  <a:srgbClr val="003B5C"/>
                </a:solidFill>
                <a:latin typeface="Crimson Pro"/>
              </a:rPr>
              <a:t>What is NOT Covered</a:t>
            </a:r>
          </a:p>
        </p:txBody>
      </p:sp>
      <p:sp>
        <p:nvSpPr>
          <p:cNvPr id="3" name="Content Placeholder 2">
            <a:extLst>
              <a:ext uri="{FF2B5EF4-FFF2-40B4-BE49-F238E27FC236}">
                <a16:creationId xmlns:a16="http://schemas.microsoft.com/office/drawing/2014/main" id="{0CD909C0-EF74-0131-D024-2DD46E345D85}"/>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003B5C"/>
                </a:solidFill>
                <a:effectLst/>
                <a:latin typeface="Crimson Text"/>
              </a:rPr>
              <a:t>For undergraduate courses after receiving an undergraduate degree from any college or university</a:t>
            </a:r>
          </a:p>
          <a:p>
            <a:pPr algn="l">
              <a:buFont typeface="Arial" panose="020B0604020202020204" pitchFamily="34" charset="0"/>
              <a:buChar char="•"/>
            </a:pPr>
            <a:r>
              <a:rPr lang="en-US" b="0" i="0" dirty="0">
                <a:solidFill>
                  <a:srgbClr val="003B5C"/>
                </a:solidFill>
                <a:effectLst/>
                <a:latin typeface="Crimson Text"/>
              </a:rPr>
              <a:t>For undergraduate courses in excess of 18 credit hours </a:t>
            </a:r>
            <a:r>
              <a:rPr lang="en-US" b="1" i="0" dirty="0">
                <a:solidFill>
                  <a:srgbClr val="003B5C"/>
                </a:solidFill>
                <a:effectLst/>
                <a:latin typeface="Crimson Text"/>
              </a:rPr>
              <a:t>beyond the total required for the degree</a:t>
            </a:r>
            <a:r>
              <a:rPr lang="en-US" b="0" i="0" dirty="0">
                <a:solidFill>
                  <a:srgbClr val="003B5C"/>
                </a:solidFill>
                <a:effectLst/>
                <a:latin typeface="Crimson Text"/>
              </a:rPr>
              <a:t> as stated in the "Undergraduate Catalog"</a:t>
            </a:r>
          </a:p>
          <a:p>
            <a:pPr algn="l">
              <a:buFont typeface="Arial" panose="020B0604020202020204" pitchFamily="34" charset="0"/>
              <a:buChar char="•"/>
            </a:pPr>
            <a:r>
              <a:rPr lang="en-US" b="0" i="0" dirty="0">
                <a:solidFill>
                  <a:srgbClr val="003B5C"/>
                </a:solidFill>
                <a:effectLst/>
                <a:latin typeface="Crimson Text"/>
              </a:rPr>
              <a:t>For credit hours taken at the University at the graduate level</a:t>
            </a:r>
          </a:p>
          <a:p>
            <a:pPr algn="l">
              <a:buFont typeface="Arial" panose="020B0604020202020204" pitchFamily="34" charset="0"/>
              <a:buChar char="•"/>
            </a:pPr>
            <a:r>
              <a:rPr lang="en-US" b="0" i="0" dirty="0">
                <a:solidFill>
                  <a:srgbClr val="003B5C"/>
                </a:solidFill>
                <a:effectLst/>
                <a:latin typeface="Crimson Text"/>
              </a:rPr>
              <a:t>For courses offered by Saint Louis University as non-credit courses or continuing education</a:t>
            </a:r>
          </a:p>
        </p:txBody>
      </p:sp>
      <p:pic>
        <p:nvPicPr>
          <p:cNvPr id="4" name="Content Placeholder 3" descr="Logo, company name&#10;&#10;Description automatically generated">
            <a:extLst>
              <a:ext uri="{FF2B5EF4-FFF2-40B4-BE49-F238E27FC236}">
                <a16:creationId xmlns:a16="http://schemas.microsoft.com/office/drawing/2014/main" id="{B2BB539A-7A6F-A2A6-4216-5A3CE93AA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393579"/>
            <a:ext cx="1967599" cy="2623464"/>
          </a:xfrm>
          <a:prstGeom prst="rect">
            <a:avLst/>
          </a:prstGeom>
        </p:spPr>
      </p:pic>
    </p:spTree>
    <p:extLst>
      <p:ext uri="{BB962C8B-B14F-4D97-AF65-F5344CB8AC3E}">
        <p14:creationId xmlns:p14="http://schemas.microsoft.com/office/powerpoint/2010/main" val="1173807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5AC5-C3C1-2442-A46C-1D0302A4AB8C}"/>
              </a:ext>
            </a:extLst>
          </p:cNvPr>
          <p:cNvSpPr>
            <a:spLocks noGrp="1"/>
          </p:cNvSpPr>
          <p:nvPr>
            <p:ph type="title"/>
          </p:nvPr>
        </p:nvSpPr>
        <p:spPr/>
        <p:txBody>
          <a:bodyPr/>
          <a:lstStyle/>
          <a:p>
            <a:r>
              <a:rPr lang="en-US" b="1" dirty="0">
                <a:solidFill>
                  <a:srgbClr val="003B5C"/>
                </a:solidFill>
                <a:latin typeface="Crimson Pro"/>
              </a:rPr>
              <a:t>Tuition Remission-Spouse &amp; Dependents</a:t>
            </a:r>
            <a:br>
              <a:rPr lang="en-US" b="1" dirty="0">
                <a:solidFill>
                  <a:srgbClr val="003B5C"/>
                </a:solidFill>
                <a:latin typeface="Crimson Pro"/>
              </a:rPr>
            </a:br>
            <a:r>
              <a:rPr lang="en-US" b="1" dirty="0">
                <a:solidFill>
                  <a:srgbClr val="003B5C"/>
                </a:solidFill>
                <a:latin typeface="Crimson Pro"/>
              </a:rPr>
              <a:t>What is NOT Covered</a:t>
            </a:r>
          </a:p>
        </p:txBody>
      </p:sp>
      <p:sp>
        <p:nvSpPr>
          <p:cNvPr id="3" name="Content Placeholder 2">
            <a:extLst>
              <a:ext uri="{FF2B5EF4-FFF2-40B4-BE49-F238E27FC236}">
                <a16:creationId xmlns:a16="http://schemas.microsoft.com/office/drawing/2014/main" id="{111E5B5D-AAE9-C7BD-B819-A11935501F79}"/>
              </a:ext>
            </a:extLst>
          </p:cNvPr>
          <p:cNvSpPr>
            <a:spLocks noGrp="1"/>
          </p:cNvSpPr>
          <p:nvPr>
            <p:ph idx="1"/>
          </p:nvPr>
        </p:nvSpPr>
        <p:spPr/>
        <p:txBody>
          <a:bodyPr/>
          <a:lstStyle/>
          <a:p>
            <a:pPr algn="l">
              <a:buFont typeface="Arial" panose="020B0604020202020204" pitchFamily="34" charset="0"/>
              <a:buChar char="•"/>
            </a:pPr>
            <a:r>
              <a:rPr lang="en-US" b="0" i="0" dirty="0">
                <a:solidFill>
                  <a:srgbClr val="003B5C"/>
                </a:solidFill>
                <a:effectLst/>
                <a:latin typeface="Crimson Text"/>
              </a:rPr>
              <a:t>For University fees and course related fees</a:t>
            </a:r>
          </a:p>
          <a:p>
            <a:pPr algn="l">
              <a:buFont typeface="Arial" panose="020B0604020202020204" pitchFamily="34" charset="0"/>
              <a:buChar char="•"/>
            </a:pPr>
            <a:r>
              <a:rPr lang="en-US" b="0" i="0" dirty="0">
                <a:solidFill>
                  <a:srgbClr val="003B5C"/>
                </a:solidFill>
                <a:effectLst/>
                <a:latin typeface="Crimson Text"/>
              </a:rPr>
              <a:t>For courses exceeding registration limits</a:t>
            </a:r>
          </a:p>
          <a:p>
            <a:pPr algn="l">
              <a:buFont typeface="Arial" panose="020B0604020202020204" pitchFamily="34" charset="0"/>
              <a:buChar char="•"/>
            </a:pPr>
            <a:r>
              <a:rPr lang="en-US" b="0" i="0" dirty="0">
                <a:solidFill>
                  <a:srgbClr val="003B5C"/>
                </a:solidFill>
                <a:effectLst/>
                <a:latin typeface="Crimson Text"/>
              </a:rPr>
              <a:t>When any satisfactory academic progress or admission requirement is not met</a:t>
            </a:r>
          </a:p>
          <a:p>
            <a:pPr algn="l">
              <a:buFont typeface="Arial" panose="020B0604020202020204" pitchFamily="34" charset="0"/>
              <a:buChar char="•"/>
            </a:pPr>
            <a:r>
              <a:rPr lang="en-US" b="0" i="0" dirty="0">
                <a:solidFill>
                  <a:srgbClr val="003B5C"/>
                </a:solidFill>
                <a:effectLst/>
                <a:latin typeface="Crimson Text"/>
              </a:rPr>
              <a:t>For classes offered at any university, college, junior college or other educational institution other than Saint Louis University</a:t>
            </a:r>
          </a:p>
          <a:p>
            <a:endParaRPr lang="en-US" dirty="0"/>
          </a:p>
        </p:txBody>
      </p:sp>
      <p:pic>
        <p:nvPicPr>
          <p:cNvPr id="4" name="Content Placeholder 3" descr="Logo, company name&#10;&#10;Description automatically generated">
            <a:extLst>
              <a:ext uri="{FF2B5EF4-FFF2-40B4-BE49-F238E27FC236}">
                <a16:creationId xmlns:a16="http://schemas.microsoft.com/office/drawing/2014/main" id="{F3234DEE-6D4D-DC40-BCDE-8CF7C7BE1E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393579"/>
            <a:ext cx="1967599" cy="2623464"/>
          </a:xfrm>
          <a:prstGeom prst="rect">
            <a:avLst/>
          </a:prstGeom>
        </p:spPr>
      </p:pic>
    </p:spTree>
    <p:extLst>
      <p:ext uri="{BB962C8B-B14F-4D97-AF65-F5344CB8AC3E}">
        <p14:creationId xmlns:p14="http://schemas.microsoft.com/office/powerpoint/2010/main" val="736320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E446-3045-816F-DDC4-B33CB0505CDD}"/>
              </a:ext>
            </a:extLst>
          </p:cNvPr>
          <p:cNvSpPr>
            <a:spLocks noGrp="1"/>
          </p:cNvSpPr>
          <p:nvPr>
            <p:ph type="title"/>
          </p:nvPr>
        </p:nvSpPr>
        <p:spPr/>
        <p:txBody>
          <a:bodyPr/>
          <a:lstStyle/>
          <a:p>
            <a:r>
              <a:rPr lang="en-US" b="1" dirty="0">
                <a:solidFill>
                  <a:srgbClr val="003B5C"/>
                </a:solidFill>
                <a:latin typeface="Crimson Pro"/>
              </a:rPr>
              <a:t>Tuition Exchange</a:t>
            </a:r>
          </a:p>
        </p:txBody>
      </p:sp>
      <p:sp>
        <p:nvSpPr>
          <p:cNvPr id="3" name="Content Placeholder 2">
            <a:extLst>
              <a:ext uri="{FF2B5EF4-FFF2-40B4-BE49-F238E27FC236}">
                <a16:creationId xmlns:a16="http://schemas.microsoft.com/office/drawing/2014/main" id="{F8A689B1-281E-DC6D-6CAD-00D54BE2F04C}"/>
              </a:ext>
            </a:extLst>
          </p:cNvPr>
          <p:cNvSpPr>
            <a:spLocks noGrp="1"/>
          </p:cNvSpPr>
          <p:nvPr>
            <p:ph idx="1"/>
          </p:nvPr>
        </p:nvSpPr>
        <p:spPr/>
        <p:txBody>
          <a:bodyPr/>
          <a:lstStyle/>
          <a:p>
            <a:pPr algn="l"/>
            <a:r>
              <a:rPr lang="en-US" b="0" i="0" dirty="0">
                <a:solidFill>
                  <a:srgbClr val="003B5C"/>
                </a:solidFill>
                <a:effectLst/>
                <a:latin typeface="Crimson Text"/>
              </a:rPr>
              <a:t>The </a:t>
            </a:r>
            <a:r>
              <a:rPr lang="en-US" b="0" i="0" u="none" strike="noStrike" dirty="0">
                <a:solidFill>
                  <a:srgbClr val="003B5C"/>
                </a:solidFill>
                <a:effectLst/>
                <a:latin typeface="Crimson Text"/>
              </a:rPr>
              <a:t>Tuition Exchange program</a:t>
            </a:r>
            <a:r>
              <a:rPr lang="en-US" b="0" i="0" dirty="0">
                <a:solidFill>
                  <a:srgbClr val="003B5C"/>
                </a:solidFill>
                <a:effectLst/>
                <a:latin typeface="Crimson Text"/>
              </a:rPr>
              <a:t> is a reciprocal scholarship program for children and other family members of faculty and staff employed at more than </a:t>
            </a:r>
            <a:r>
              <a:rPr lang="en-US" dirty="0">
                <a:solidFill>
                  <a:srgbClr val="003B5C"/>
                </a:solidFill>
                <a:latin typeface="Crimson Text"/>
              </a:rPr>
              <a:t>677 plus</a:t>
            </a:r>
            <a:r>
              <a:rPr lang="en-US" b="0" i="0" dirty="0">
                <a:solidFill>
                  <a:srgbClr val="003B5C"/>
                </a:solidFill>
                <a:effectLst/>
                <a:latin typeface="Crimson Text"/>
              </a:rPr>
              <a:t> participating institutions. </a:t>
            </a:r>
          </a:p>
          <a:p>
            <a:pPr algn="l"/>
            <a:r>
              <a:rPr lang="en-US" b="0" i="0" dirty="0">
                <a:solidFill>
                  <a:srgbClr val="003B5C"/>
                </a:solidFill>
                <a:effectLst/>
                <a:latin typeface="Crimson Text"/>
              </a:rPr>
              <a:t>Each participating institution determines the number of tuition exchange scholarships it will grant to incoming students each year. As a result, they are highly competitive, and there are no guarantees to the children of any given faculty or staff member that they will be able to use the tuition exchange scholarship at the institution of their choice.</a:t>
            </a:r>
          </a:p>
          <a:p>
            <a:endParaRPr lang="en-US" dirty="0"/>
          </a:p>
        </p:txBody>
      </p:sp>
      <p:pic>
        <p:nvPicPr>
          <p:cNvPr id="4" name="Content Placeholder 3" descr="Logo, company name&#10;&#10;Description automatically generated">
            <a:extLst>
              <a:ext uri="{FF2B5EF4-FFF2-40B4-BE49-F238E27FC236}">
                <a16:creationId xmlns:a16="http://schemas.microsoft.com/office/drawing/2014/main" id="{D3DC3A99-4171-FAFF-8576-40EAD61291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0000" y="4564060"/>
            <a:ext cx="1967599" cy="2623464"/>
          </a:xfrm>
          <a:prstGeom prst="rect">
            <a:avLst/>
          </a:prstGeom>
        </p:spPr>
      </p:pic>
    </p:spTree>
    <p:extLst>
      <p:ext uri="{BB962C8B-B14F-4D97-AF65-F5344CB8AC3E}">
        <p14:creationId xmlns:p14="http://schemas.microsoft.com/office/powerpoint/2010/main" val="4086841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D4547-9E5B-E836-1C4C-4C4B28D2C291}"/>
              </a:ext>
            </a:extLst>
          </p:cNvPr>
          <p:cNvSpPr>
            <a:spLocks noGrp="1"/>
          </p:cNvSpPr>
          <p:nvPr>
            <p:ph type="title"/>
          </p:nvPr>
        </p:nvSpPr>
        <p:spPr>
          <a:xfrm>
            <a:off x="559230" y="198891"/>
            <a:ext cx="10515600" cy="1325563"/>
          </a:xfrm>
        </p:spPr>
        <p:txBody>
          <a:bodyPr/>
          <a:lstStyle/>
          <a:p>
            <a:r>
              <a:rPr lang="en-US" b="1" dirty="0">
                <a:solidFill>
                  <a:srgbClr val="003B5C"/>
                </a:solidFill>
                <a:latin typeface="Crimson Pro"/>
              </a:rPr>
              <a:t>Tuition Exchange</a:t>
            </a:r>
          </a:p>
        </p:txBody>
      </p:sp>
      <p:sp>
        <p:nvSpPr>
          <p:cNvPr id="3" name="Content Placeholder 2">
            <a:extLst>
              <a:ext uri="{FF2B5EF4-FFF2-40B4-BE49-F238E27FC236}">
                <a16:creationId xmlns:a16="http://schemas.microsoft.com/office/drawing/2014/main" id="{A436A73C-24C4-7B78-970A-806A637BC243}"/>
              </a:ext>
            </a:extLst>
          </p:cNvPr>
          <p:cNvSpPr>
            <a:spLocks noGrp="1"/>
          </p:cNvSpPr>
          <p:nvPr>
            <p:ph idx="1"/>
          </p:nvPr>
        </p:nvSpPr>
        <p:spPr>
          <a:xfrm>
            <a:off x="404247" y="1524454"/>
            <a:ext cx="10515600" cy="4351338"/>
          </a:xfrm>
        </p:spPr>
        <p:txBody>
          <a:bodyPr>
            <a:normAutofit/>
          </a:bodyPr>
          <a:lstStyle/>
          <a:p>
            <a:pPr algn="l"/>
            <a:r>
              <a:rPr lang="en-US" i="0" dirty="0">
                <a:solidFill>
                  <a:srgbClr val="003B5C"/>
                </a:solidFill>
                <a:effectLst/>
                <a:latin typeface="Crimson Text"/>
              </a:rPr>
              <a:t>Eligibility requirements are determined by the </a:t>
            </a:r>
            <a:r>
              <a:rPr lang="en-US" b="1" i="0" dirty="0">
                <a:solidFill>
                  <a:srgbClr val="003B5C"/>
                </a:solidFill>
                <a:effectLst/>
                <a:latin typeface="Crimson Text"/>
              </a:rPr>
              <a:t>home institution</a:t>
            </a:r>
            <a:r>
              <a:rPr lang="en-US" i="0" dirty="0">
                <a:solidFill>
                  <a:srgbClr val="003B5C"/>
                </a:solidFill>
                <a:effectLst/>
                <a:latin typeface="Crimson Text"/>
              </a:rPr>
              <a:t>. If the home institution grants a full-tuition-remission benefit to the child of a faculty or staff member, then the child is eligible to apply for a possible tuition exchange award at the participating institution(s) of their choice.</a:t>
            </a:r>
          </a:p>
          <a:p>
            <a:pPr algn="l"/>
            <a:r>
              <a:rPr lang="en-US" i="0" dirty="0">
                <a:solidFill>
                  <a:srgbClr val="003B5C"/>
                </a:solidFill>
                <a:effectLst/>
                <a:latin typeface="Crimson Text"/>
              </a:rPr>
              <a:t>It is important to realize that each institution sets their own rules about how students are selected for a tuition exchange scholarship.</a:t>
            </a:r>
          </a:p>
          <a:p>
            <a:pPr algn="l"/>
            <a:r>
              <a:rPr lang="en-US" i="0" dirty="0">
                <a:solidFill>
                  <a:srgbClr val="003B5C"/>
                </a:solidFill>
                <a:effectLst/>
                <a:latin typeface="Crimson Text"/>
              </a:rPr>
              <a:t> At Saint Louis University, an employee must have completed at least </a:t>
            </a:r>
            <a:r>
              <a:rPr lang="en-US" b="1" i="0" dirty="0">
                <a:solidFill>
                  <a:srgbClr val="003B5C"/>
                </a:solidFill>
                <a:effectLst/>
                <a:latin typeface="Crimson Text"/>
              </a:rPr>
              <a:t>three years of continuous full-time service to be considered eligible to apply </a:t>
            </a:r>
            <a:r>
              <a:rPr lang="en-US" i="0" dirty="0">
                <a:solidFill>
                  <a:srgbClr val="003B5C"/>
                </a:solidFill>
                <a:effectLst/>
                <a:latin typeface="Crimson Text"/>
              </a:rPr>
              <a:t>for tuition exchange at </a:t>
            </a:r>
            <a:r>
              <a:rPr lang="en-US" i="0" u="none" strike="noStrike" dirty="0">
                <a:solidFill>
                  <a:srgbClr val="003B5C"/>
                </a:solidFill>
                <a:effectLst/>
                <a:latin typeface="Crimson Text"/>
              </a:rPr>
              <a:t>participating institutions</a:t>
            </a:r>
            <a:r>
              <a:rPr lang="en-US" i="0" dirty="0">
                <a:solidFill>
                  <a:srgbClr val="003B5C"/>
                </a:solidFill>
                <a:effectLst/>
                <a:latin typeface="Crimson Text"/>
              </a:rPr>
              <a:t>. </a:t>
            </a:r>
          </a:p>
          <a:p>
            <a:pPr marL="0" indent="0" algn="l">
              <a:buNone/>
            </a:pPr>
            <a:endParaRPr lang="en-US" i="0" dirty="0">
              <a:solidFill>
                <a:srgbClr val="003B5C"/>
              </a:solidFill>
              <a:effectLst/>
              <a:latin typeface="Crimson Text"/>
            </a:endParaRPr>
          </a:p>
          <a:p>
            <a:endParaRPr lang="en-US" dirty="0"/>
          </a:p>
        </p:txBody>
      </p:sp>
      <p:pic>
        <p:nvPicPr>
          <p:cNvPr id="4" name="Content Placeholder 3" descr="Logo, company name&#10;&#10;Description automatically generated">
            <a:extLst>
              <a:ext uri="{FF2B5EF4-FFF2-40B4-BE49-F238E27FC236}">
                <a16:creationId xmlns:a16="http://schemas.microsoft.com/office/drawing/2014/main" id="{7DFB31A6-CA1E-0731-1A0D-048FB8899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0000" y="4564060"/>
            <a:ext cx="1967599" cy="2623464"/>
          </a:xfrm>
          <a:prstGeom prst="rect">
            <a:avLst/>
          </a:prstGeom>
        </p:spPr>
      </p:pic>
    </p:spTree>
    <p:extLst>
      <p:ext uri="{BB962C8B-B14F-4D97-AF65-F5344CB8AC3E}">
        <p14:creationId xmlns:p14="http://schemas.microsoft.com/office/powerpoint/2010/main" val="2514985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238B0-53D2-6148-8160-BF88F3C1FBC9}"/>
              </a:ext>
            </a:extLst>
          </p:cNvPr>
          <p:cNvSpPr>
            <a:spLocks noGrp="1"/>
          </p:cNvSpPr>
          <p:nvPr>
            <p:ph type="title"/>
          </p:nvPr>
        </p:nvSpPr>
        <p:spPr>
          <a:xfrm>
            <a:off x="481739" y="141933"/>
            <a:ext cx="10515600" cy="1325563"/>
          </a:xfrm>
        </p:spPr>
        <p:txBody>
          <a:bodyPr/>
          <a:lstStyle/>
          <a:p>
            <a:r>
              <a:rPr lang="en-US" b="1" dirty="0">
                <a:solidFill>
                  <a:srgbClr val="003B5C"/>
                </a:solidFill>
                <a:latin typeface="Crimson Pro"/>
              </a:rPr>
              <a:t>Tuition Exchange-Application Process</a:t>
            </a:r>
          </a:p>
        </p:txBody>
      </p:sp>
      <p:sp>
        <p:nvSpPr>
          <p:cNvPr id="3" name="Content Placeholder 2">
            <a:extLst>
              <a:ext uri="{FF2B5EF4-FFF2-40B4-BE49-F238E27FC236}">
                <a16:creationId xmlns:a16="http://schemas.microsoft.com/office/drawing/2014/main" id="{E19210DC-167A-72FA-AFD8-F4D3FCC11A1F}"/>
              </a:ext>
            </a:extLst>
          </p:cNvPr>
          <p:cNvSpPr>
            <a:spLocks noGrp="1"/>
          </p:cNvSpPr>
          <p:nvPr>
            <p:ph idx="1"/>
          </p:nvPr>
        </p:nvSpPr>
        <p:spPr>
          <a:xfrm>
            <a:off x="326756" y="1453665"/>
            <a:ext cx="10515600" cy="4351338"/>
          </a:xfrm>
        </p:spPr>
        <p:txBody>
          <a:bodyPr>
            <a:normAutofit lnSpcReduction="10000"/>
          </a:bodyPr>
          <a:lstStyle/>
          <a:p>
            <a:r>
              <a:rPr lang="en-US" b="0" i="0" dirty="0">
                <a:solidFill>
                  <a:srgbClr val="003B5C"/>
                </a:solidFill>
                <a:effectLst/>
                <a:latin typeface="Crimson Pro"/>
              </a:rPr>
              <a:t>By Oct. 1, </a:t>
            </a:r>
            <a:r>
              <a:rPr lang="en-US" dirty="0">
                <a:solidFill>
                  <a:srgbClr val="003B5C"/>
                </a:solidFill>
                <a:latin typeface="Crimson Pro"/>
              </a:rPr>
              <a:t>fill out the </a:t>
            </a:r>
            <a:r>
              <a:rPr lang="en-US" dirty="0">
                <a:solidFill>
                  <a:srgbClr val="003B5C"/>
                </a:solidFill>
                <a:latin typeface="Crimson Pro"/>
                <a:hlinkClick r:id="rId2"/>
              </a:rPr>
              <a:t>google form</a:t>
            </a:r>
            <a:r>
              <a:rPr lang="en-US" b="0" i="0" dirty="0">
                <a:solidFill>
                  <a:srgbClr val="003B5C"/>
                </a:solidFill>
                <a:effectLst/>
                <a:latin typeface="Crimson Pro"/>
              </a:rPr>
              <a:t>, that is located on the benefits website under tuition benefits as </a:t>
            </a:r>
            <a:r>
              <a:rPr lang="en-US" dirty="0">
                <a:solidFill>
                  <a:srgbClr val="003B5C"/>
                </a:solidFill>
                <a:latin typeface="Crimson Pro"/>
              </a:rPr>
              <a:t>well as </a:t>
            </a:r>
            <a:r>
              <a:rPr lang="en-US" dirty="0" err="1">
                <a:solidFill>
                  <a:srgbClr val="003B5C"/>
                </a:solidFill>
                <a:latin typeface="Crimson Pro"/>
              </a:rPr>
              <a:t>Newslink</a:t>
            </a:r>
            <a:r>
              <a:rPr lang="en-US" dirty="0">
                <a:solidFill>
                  <a:srgbClr val="003B5C"/>
                </a:solidFill>
                <a:latin typeface="Crimson Pro"/>
              </a:rPr>
              <a:t> after August 1</a:t>
            </a:r>
            <a:r>
              <a:rPr lang="en-US" baseline="30000" dirty="0">
                <a:solidFill>
                  <a:srgbClr val="003B5C"/>
                </a:solidFill>
                <a:latin typeface="Crimson Pro"/>
              </a:rPr>
              <a:t>st</a:t>
            </a:r>
            <a:r>
              <a:rPr lang="en-US" b="0" i="0" dirty="0">
                <a:solidFill>
                  <a:srgbClr val="003B5C"/>
                </a:solidFill>
                <a:effectLst/>
                <a:latin typeface="Crimson Pro"/>
              </a:rPr>
              <a:t>. </a:t>
            </a:r>
          </a:p>
          <a:p>
            <a:r>
              <a:rPr lang="en-US" b="0" i="0" dirty="0">
                <a:solidFill>
                  <a:srgbClr val="003B5C"/>
                </a:solidFill>
                <a:effectLst/>
                <a:latin typeface="Crimson Pro"/>
              </a:rPr>
              <a:t>The benefits specialist will confirm your eligibility and provide that information to the tuition exchange coordinator. If you are certified and accept the tuition exchange, the $45 processing fee will be deducted from your next available paycheck by human resources. </a:t>
            </a:r>
          </a:p>
          <a:p>
            <a:r>
              <a:rPr lang="en-US" b="0" i="0" dirty="0">
                <a:solidFill>
                  <a:srgbClr val="003B5C"/>
                </a:solidFill>
                <a:effectLst/>
                <a:latin typeface="Crimson Pro"/>
              </a:rPr>
              <a:t>Your student will apply to the participating institution(s). We also recommend you or your student contact the tuition exchange coordinator at their desired school(s) to inquire about special admissions dates — it’s not uncommon to require early applications, and it is your responsibility to follow those admission guidelines.</a:t>
            </a:r>
          </a:p>
          <a:p>
            <a:endParaRPr lang="en-US" dirty="0"/>
          </a:p>
        </p:txBody>
      </p:sp>
      <p:pic>
        <p:nvPicPr>
          <p:cNvPr id="4" name="Content Placeholder 3" descr="Logo, company name&#10;&#10;Description automatically generated">
            <a:extLst>
              <a:ext uri="{FF2B5EF4-FFF2-40B4-BE49-F238E27FC236}">
                <a16:creationId xmlns:a16="http://schemas.microsoft.com/office/drawing/2014/main" id="{F2E5ED7B-2714-EBB6-BAB7-B4EABD47EE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4401" y="4493271"/>
            <a:ext cx="1967599" cy="2623464"/>
          </a:xfrm>
          <a:prstGeom prst="rect">
            <a:avLst/>
          </a:prstGeom>
        </p:spPr>
      </p:pic>
    </p:spTree>
    <p:extLst>
      <p:ext uri="{BB962C8B-B14F-4D97-AF65-F5344CB8AC3E}">
        <p14:creationId xmlns:p14="http://schemas.microsoft.com/office/powerpoint/2010/main" val="3761893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9CAC3-98E0-0E1C-D338-4EF70A9C9BD6}"/>
              </a:ext>
            </a:extLst>
          </p:cNvPr>
          <p:cNvSpPr>
            <a:spLocks noGrp="1"/>
          </p:cNvSpPr>
          <p:nvPr>
            <p:ph type="title"/>
          </p:nvPr>
        </p:nvSpPr>
        <p:spPr>
          <a:xfrm>
            <a:off x="404248" y="81608"/>
            <a:ext cx="10515600" cy="1325563"/>
          </a:xfrm>
        </p:spPr>
        <p:txBody>
          <a:bodyPr/>
          <a:lstStyle/>
          <a:p>
            <a:r>
              <a:rPr lang="en-US" b="1" dirty="0">
                <a:solidFill>
                  <a:srgbClr val="003B5C"/>
                </a:solidFill>
                <a:latin typeface="Crimson Pro"/>
              </a:rPr>
              <a:t>Tuition Exchange Application Process</a:t>
            </a:r>
          </a:p>
        </p:txBody>
      </p:sp>
      <p:sp>
        <p:nvSpPr>
          <p:cNvPr id="3" name="Content Placeholder 2">
            <a:extLst>
              <a:ext uri="{FF2B5EF4-FFF2-40B4-BE49-F238E27FC236}">
                <a16:creationId xmlns:a16="http://schemas.microsoft.com/office/drawing/2014/main" id="{1C000CB3-9E97-D873-67C0-36538C1B3B89}"/>
              </a:ext>
            </a:extLst>
          </p:cNvPr>
          <p:cNvSpPr>
            <a:spLocks noGrp="1"/>
          </p:cNvSpPr>
          <p:nvPr>
            <p:ph idx="1"/>
          </p:nvPr>
        </p:nvSpPr>
        <p:spPr>
          <a:xfrm>
            <a:off x="404248" y="1407171"/>
            <a:ext cx="10515600" cy="4351338"/>
          </a:xfrm>
        </p:spPr>
        <p:txBody>
          <a:bodyPr>
            <a:normAutofit lnSpcReduction="10000"/>
          </a:bodyPr>
          <a:lstStyle/>
          <a:p>
            <a:r>
              <a:rPr lang="en-US" b="0" i="0" dirty="0">
                <a:solidFill>
                  <a:srgbClr val="003B5C"/>
                </a:solidFill>
                <a:effectLst/>
                <a:latin typeface="Crimson Text"/>
              </a:rPr>
              <a:t>The tuition exchange coordinator at each institution where your child applied will inform you whether he/she will receive a tuition exchange scholarship. Most schools make tuition exchange decisions </a:t>
            </a:r>
            <a:r>
              <a:rPr lang="en-US" dirty="0">
                <a:solidFill>
                  <a:srgbClr val="003B5C"/>
                </a:solidFill>
                <a:latin typeface="Crimson Text"/>
              </a:rPr>
              <a:t>in the spring.</a:t>
            </a:r>
            <a:endParaRPr lang="en-US" b="0" i="0" dirty="0">
              <a:solidFill>
                <a:srgbClr val="003B5C"/>
              </a:solidFill>
              <a:effectLst/>
              <a:latin typeface="Crimson Text"/>
            </a:endParaRPr>
          </a:p>
          <a:p>
            <a:r>
              <a:rPr lang="en-US" b="0" i="0" dirty="0">
                <a:solidFill>
                  <a:srgbClr val="003B5C"/>
                </a:solidFill>
                <a:effectLst/>
                <a:latin typeface="Crimson Text"/>
              </a:rPr>
              <a:t>If given a tuition exchange scholarship, you must be re-certified each year.</a:t>
            </a:r>
            <a:r>
              <a:rPr lang="en-US" dirty="0">
                <a:solidFill>
                  <a:srgbClr val="003B5C"/>
                </a:solidFill>
                <a:latin typeface="Crimson Text"/>
              </a:rPr>
              <a:t> </a:t>
            </a:r>
            <a:r>
              <a:rPr lang="en-US" b="0" i="0" dirty="0">
                <a:solidFill>
                  <a:srgbClr val="003B5C"/>
                </a:solidFill>
                <a:effectLst/>
                <a:latin typeface="-apple-system"/>
              </a:rPr>
              <a:t>SLU Benefits will automatically recertify you child(ren) each year on the TE website (if the student has remaining semester(s) of eligibility)</a:t>
            </a:r>
          </a:p>
          <a:p>
            <a:r>
              <a:rPr lang="en-US" dirty="0">
                <a:solidFill>
                  <a:srgbClr val="003B5C"/>
                </a:solidFill>
                <a:latin typeface="-apple-system"/>
              </a:rPr>
              <a:t>You will then receive an email from the TE website of the recertification. This will</a:t>
            </a:r>
            <a:r>
              <a:rPr lang="en-US" b="0" i="0" dirty="0">
                <a:solidFill>
                  <a:srgbClr val="003B5C"/>
                </a:solidFill>
                <a:effectLst/>
                <a:latin typeface="-apple-system"/>
              </a:rPr>
              <a:t> take place each spring semester. </a:t>
            </a:r>
          </a:p>
          <a:p>
            <a:r>
              <a:rPr lang="en-US" dirty="0">
                <a:solidFill>
                  <a:srgbClr val="003B5C"/>
                </a:solidFill>
                <a:latin typeface="-apple-system"/>
              </a:rPr>
              <a:t>The default is typically 8 semesters of eligibility</a:t>
            </a:r>
            <a:endParaRPr lang="en-US" dirty="0">
              <a:solidFill>
                <a:srgbClr val="003B5C"/>
              </a:solidFill>
            </a:endParaRPr>
          </a:p>
        </p:txBody>
      </p:sp>
      <p:pic>
        <p:nvPicPr>
          <p:cNvPr id="4" name="Content Placeholder 3" descr="Logo, company name&#10;&#10;Description automatically generated">
            <a:extLst>
              <a:ext uri="{FF2B5EF4-FFF2-40B4-BE49-F238E27FC236}">
                <a16:creationId xmlns:a16="http://schemas.microsoft.com/office/drawing/2014/main" id="{BD361221-B641-6211-9190-1CC22F8F5E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2522590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7A0CD-3352-9E4E-83D2-F1350AF292DC}"/>
              </a:ext>
            </a:extLst>
          </p:cNvPr>
          <p:cNvSpPr>
            <a:spLocks noGrp="1"/>
          </p:cNvSpPr>
          <p:nvPr>
            <p:ph type="title"/>
          </p:nvPr>
        </p:nvSpPr>
        <p:spPr/>
        <p:txBody>
          <a:bodyPr/>
          <a:lstStyle/>
          <a:p>
            <a:r>
              <a:rPr lang="en-US" b="1" dirty="0">
                <a:solidFill>
                  <a:srgbClr val="003B5C"/>
                </a:solidFill>
                <a:latin typeface="Crimson Pro"/>
              </a:rPr>
              <a:t>Faculty and Staff children exchange program (FACHEX)</a:t>
            </a:r>
          </a:p>
        </p:txBody>
      </p:sp>
      <p:sp>
        <p:nvSpPr>
          <p:cNvPr id="3" name="Content Placeholder 2">
            <a:extLst>
              <a:ext uri="{FF2B5EF4-FFF2-40B4-BE49-F238E27FC236}">
                <a16:creationId xmlns:a16="http://schemas.microsoft.com/office/drawing/2014/main" id="{CF105FD2-05B2-42B1-7558-E0C0A3174D71}"/>
              </a:ext>
            </a:extLst>
          </p:cNvPr>
          <p:cNvSpPr>
            <a:spLocks noGrp="1"/>
          </p:cNvSpPr>
          <p:nvPr>
            <p:ph idx="1"/>
          </p:nvPr>
        </p:nvSpPr>
        <p:spPr/>
        <p:txBody>
          <a:bodyPr numCol="2">
            <a:normAutofit fontScale="92500" lnSpcReduction="10000"/>
          </a:bodyPr>
          <a:lstStyle/>
          <a:p>
            <a:pPr marL="0" indent="0">
              <a:buNone/>
            </a:pPr>
            <a:r>
              <a:rPr lang="en-US" b="0" i="0" dirty="0">
                <a:solidFill>
                  <a:srgbClr val="000000"/>
                </a:solidFill>
                <a:effectLst/>
                <a:latin typeface="Crimson Pro"/>
              </a:rPr>
              <a:t>Boston College</a:t>
            </a:r>
            <a:br>
              <a:rPr lang="en-US" dirty="0">
                <a:latin typeface="Crimson Pro"/>
              </a:rPr>
            </a:br>
            <a:r>
              <a:rPr lang="en-US" b="0" i="0" dirty="0">
                <a:solidFill>
                  <a:srgbClr val="000000"/>
                </a:solidFill>
                <a:effectLst/>
                <a:latin typeface="Crimson Pro"/>
              </a:rPr>
              <a:t>Canisius College</a:t>
            </a:r>
            <a:br>
              <a:rPr lang="en-US" dirty="0">
                <a:latin typeface="Crimson Pro"/>
              </a:rPr>
            </a:br>
            <a:r>
              <a:rPr lang="en-US" b="0" i="0" dirty="0" err="1">
                <a:solidFill>
                  <a:srgbClr val="000000"/>
                </a:solidFill>
                <a:effectLst/>
                <a:latin typeface="Crimson Pro"/>
              </a:rPr>
              <a:t>College</a:t>
            </a:r>
            <a:r>
              <a:rPr lang="en-US" b="0" i="0" dirty="0">
                <a:solidFill>
                  <a:srgbClr val="000000"/>
                </a:solidFill>
                <a:effectLst/>
                <a:latin typeface="Crimson Pro"/>
              </a:rPr>
              <a:t> of the Holy Cross</a:t>
            </a:r>
            <a:br>
              <a:rPr lang="en-US" dirty="0">
                <a:latin typeface="Crimson Pro"/>
              </a:rPr>
            </a:br>
            <a:r>
              <a:rPr lang="en-US" b="0" i="0" dirty="0">
                <a:solidFill>
                  <a:srgbClr val="000000"/>
                </a:solidFill>
                <a:effectLst/>
                <a:latin typeface="Crimson Pro"/>
              </a:rPr>
              <a:t>Creighton University</a:t>
            </a:r>
            <a:br>
              <a:rPr lang="en-US" dirty="0">
                <a:latin typeface="Crimson Pro"/>
              </a:rPr>
            </a:br>
            <a:r>
              <a:rPr lang="en-US" b="0" i="0" dirty="0">
                <a:solidFill>
                  <a:srgbClr val="000000"/>
                </a:solidFill>
                <a:effectLst/>
                <a:latin typeface="Crimson Pro"/>
              </a:rPr>
              <a:t>Fairfield University</a:t>
            </a:r>
            <a:br>
              <a:rPr lang="en-US" dirty="0">
                <a:latin typeface="Crimson Pro"/>
              </a:rPr>
            </a:br>
            <a:r>
              <a:rPr lang="en-US" b="0" i="0" dirty="0">
                <a:solidFill>
                  <a:srgbClr val="000000"/>
                </a:solidFill>
                <a:effectLst/>
                <a:latin typeface="Crimson Pro"/>
              </a:rPr>
              <a:t>Fordham University</a:t>
            </a:r>
            <a:br>
              <a:rPr lang="en-US" dirty="0">
                <a:latin typeface="Crimson Pro"/>
              </a:rPr>
            </a:br>
            <a:r>
              <a:rPr lang="en-US" b="0" i="0" dirty="0">
                <a:solidFill>
                  <a:srgbClr val="000000"/>
                </a:solidFill>
                <a:effectLst/>
                <a:latin typeface="Crimson Pro"/>
              </a:rPr>
              <a:t>Gonzaga University</a:t>
            </a:r>
            <a:br>
              <a:rPr lang="en-US" dirty="0">
                <a:latin typeface="Crimson Pro"/>
              </a:rPr>
            </a:br>
            <a:r>
              <a:rPr lang="en-US" b="0" i="0" dirty="0">
                <a:solidFill>
                  <a:srgbClr val="000000"/>
                </a:solidFill>
                <a:effectLst/>
                <a:latin typeface="Crimson Pro"/>
              </a:rPr>
              <a:t>John Carroll University</a:t>
            </a:r>
            <a:br>
              <a:rPr lang="en-US" dirty="0">
                <a:latin typeface="Crimson Pro"/>
              </a:rPr>
            </a:br>
            <a:r>
              <a:rPr lang="en-US" b="0" i="0" dirty="0">
                <a:solidFill>
                  <a:srgbClr val="000000"/>
                </a:solidFill>
                <a:effectLst/>
                <a:latin typeface="Crimson Pro"/>
              </a:rPr>
              <a:t>Le Moyne College</a:t>
            </a:r>
            <a:br>
              <a:rPr lang="en-US" dirty="0">
                <a:latin typeface="Crimson Pro"/>
              </a:rPr>
            </a:br>
            <a:r>
              <a:rPr lang="en-US" b="0" i="0" dirty="0">
                <a:solidFill>
                  <a:srgbClr val="000000"/>
                </a:solidFill>
                <a:effectLst/>
                <a:latin typeface="Crimson Pro"/>
              </a:rPr>
              <a:t>Loyola Marymount University</a:t>
            </a:r>
            <a:br>
              <a:rPr lang="en-US" dirty="0">
                <a:latin typeface="Crimson Pro"/>
              </a:rPr>
            </a:br>
            <a:r>
              <a:rPr lang="en-US" b="0" i="0" dirty="0">
                <a:solidFill>
                  <a:srgbClr val="000000"/>
                </a:solidFill>
                <a:effectLst/>
                <a:latin typeface="Crimson Pro"/>
              </a:rPr>
              <a:t>Loyola University Chicago</a:t>
            </a:r>
            <a:br>
              <a:rPr lang="en-US" dirty="0">
                <a:latin typeface="Crimson Pro"/>
              </a:rPr>
            </a:br>
            <a:r>
              <a:rPr lang="en-US" b="0" i="0" dirty="0">
                <a:solidFill>
                  <a:srgbClr val="000000"/>
                </a:solidFill>
                <a:effectLst/>
                <a:latin typeface="Crimson Pro"/>
              </a:rPr>
              <a:t>Loyola University Maryland</a:t>
            </a:r>
            <a:br>
              <a:rPr lang="en-US" dirty="0">
                <a:latin typeface="Crimson Pro"/>
              </a:rPr>
            </a:br>
            <a:r>
              <a:rPr lang="en-US" b="0" i="0" dirty="0">
                <a:solidFill>
                  <a:srgbClr val="000000"/>
                </a:solidFill>
                <a:effectLst/>
                <a:latin typeface="Crimson Pro"/>
              </a:rPr>
              <a:t>Loyola University New Orleans</a:t>
            </a:r>
          </a:p>
          <a:p>
            <a:pPr marL="0" indent="0">
              <a:buNone/>
            </a:pPr>
            <a:r>
              <a:rPr lang="en-US" b="0" i="0" dirty="0">
                <a:solidFill>
                  <a:srgbClr val="000000"/>
                </a:solidFill>
                <a:effectLst/>
                <a:latin typeface="Crimson Pro"/>
              </a:rPr>
              <a:t>Marquette University</a:t>
            </a:r>
            <a:br>
              <a:rPr lang="en-US" dirty="0">
                <a:latin typeface="Crimson Pro"/>
              </a:rPr>
            </a:br>
            <a:r>
              <a:rPr lang="en-US" b="0" i="0" dirty="0">
                <a:solidFill>
                  <a:srgbClr val="000000"/>
                </a:solidFill>
                <a:effectLst/>
                <a:latin typeface="Crimson Pro"/>
              </a:rPr>
              <a:t>Regis University</a:t>
            </a:r>
            <a:br>
              <a:rPr lang="en-US" dirty="0">
                <a:latin typeface="Crimson Pro"/>
              </a:rPr>
            </a:br>
            <a:r>
              <a:rPr lang="en-US" b="0" i="0" dirty="0">
                <a:solidFill>
                  <a:srgbClr val="000000"/>
                </a:solidFill>
                <a:effectLst/>
                <a:latin typeface="Crimson Pro"/>
              </a:rPr>
              <a:t>Rockhurst University</a:t>
            </a:r>
            <a:br>
              <a:rPr lang="en-US" dirty="0">
                <a:latin typeface="Crimson Pro"/>
              </a:rPr>
            </a:br>
            <a:r>
              <a:rPr lang="en-US" b="0" i="0" dirty="0">
                <a:solidFill>
                  <a:srgbClr val="000000"/>
                </a:solidFill>
                <a:effectLst/>
                <a:latin typeface="Crimson Pro"/>
              </a:rPr>
              <a:t>Saint Joseph’s University</a:t>
            </a:r>
            <a:br>
              <a:rPr lang="en-US" dirty="0">
                <a:latin typeface="Crimson Pro"/>
              </a:rPr>
            </a:br>
            <a:r>
              <a:rPr lang="en-US" b="0" i="0" dirty="0">
                <a:solidFill>
                  <a:srgbClr val="000000"/>
                </a:solidFill>
                <a:effectLst/>
                <a:latin typeface="Crimson Pro"/>
              </a:rPr>
              <a:t>Saint Peter’s University</a:t>
            </a:r>
            <a:br>
              <a:rPr lang="en-US" dirty="0">
                <a:latin typeface="Crimson Pro"/>
              </a:rPr>
            </a:br>
            <a:r>
              <a:rPr lang="en-US" b="0" i="0" dirty="0">
                <a:solidFill>
                  <a:srgbClr val="000000"/>
                </a:solidFill>
                <a:effectLst/>
                <a:latin typeface="Crimson Pro"/>
              </a:rPr>
              <a:t>Santa Clara University</a:t>
            </a:r>
            <a:br>
              <a:rPr lang="en-US" dirty="0">
                <a:latin typeface="Crimson Pro"/>
              </a:rPr>
            </a:br>
            <a:r>
              <a:rPr lang="en-US" b="0" i="0" dirty="0">
                <a:solidFill>
                  <a:srgbClr val="000000"/>
                </a:solidFill>
                <a:effectLst/>
                <a:latin typeface="Crimson Pro"/>
              </a:rPr>
              <a:t>Seattle University</a:t>
            </a:r>
            <a:br>
              <a:rPr lang="en-US" dirty="0">
                <a:latin typeface="Crimson Pro"/>
              </a:rPr>
            </a:br>
            <a:r>
              <a:rPr lang="en-US" b="0" i="0" dirty="0">
                <a:solidFill>
                  <a:srgbClr val="000000"/>
                </a:solidFill>
                <a:effectLst/>
                <a:latin typeface="Crimson Pro"/>
              </a:rPr>
              <a:t>Spring Hill College</a:t>
            </a:r>
            <a:br>
              <a:rPr lang="en-US" dirty="0">
                <a:latin typeface="Crimson Pro"/>
              </a:rPr>
            </a:br>
            <a:r>
              <a:rPr lang="en-US" b="0" i="0" dirty="0">
                <a:solidFill>
                  <a:srgbClr val="000000"/>
                </a:solidFill>
                <a:effectLst/>
                <a:latin typeface="Crimson Pro"/>
              </a:rPr>
              <a:t>The University of Scranton</a:t>
            </a:r>
            <a:br>
              <a:rPr lang="en-US" dirty="0">
                <a:latin typeface="Crimson Pro"/>
              </a:rPr>
            </a:br>
            <a:r>
              <a:rPr lang="en-US" b="0" i="0" dirty="0">
                <a:solidFill>
                  <a:srgbClr val="000000"/>
                </a:solidFill>
                <a:effectLst/>
                <a:latin typeface="Crimson Pro"/>
              </a:rPr>
              <a:t>University of Detroit Mercy</a:t>
            </a:r>
            <a:br>
              <a:rPr lang="en-US" dirty="0">
                <a:latin typeface="Crimson Pro"/>
              </a:rPr>
            </a:br>
            <a:r>
              <a:rPr lang="en-US" b="0" i="0" dirty="0">
                <a:solidFill>
                  <a:srgbClr val="000000"/>
                </a:solidFill>
                <a:effectLst/>
                <a:latin typeface="Crimson Pro"/>
              </a:rPr>
              <a:t>University of San Francisco</a:t>
            </a:r>
            <a:br>
              <a:rPr lang="en-US" dirty="0">
                <a:latin typeface="Crimson Pro"/>
              </a:rPr>
            </a:br>
            <a:r>
              <a:rPr lang="en-US" b="0" i="0" dirty="0">
                <a:solidFill>
                  <a:srgbClr val="000000"/>
                </a:solidFill>
                <a:effectLst/>
                <a:latin typeface="Crimson Pro"/>
              </a:rPr>
              <a:t>Xavier University</a:t>
            </a:r>
            <a:endParaRPr lang="en-US" dirty="0">
              <a:latin typeface="Crimson Pro"/>
            </a:endParaRPr>
          </a:p>
        </p:txBody>
      </p:sp>
      <p:pic>
        <p:nvPicPr>
          <p:cNvPr id="4" name="Content Placeholder 3" descr="Logo, company name&#10;&#10;Description automatically generated">
            <a:extLst>
              <a:ext uri="{FF2B5EF4-FFF2-40B4-BE49-F238E27FC236}">
                <a16:creationId xmlns:a16="http://schemas.microsoft.com/office/drawing/2014/main" id="{6100E08A-DF43-B231-82AD-13C6EE1C05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2962336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1B7E2-5608-A387-6276-FF0F507C2A45}"/>
              </a:ext>
            </a:extLst>
          </p:cNvPr>
          <p:cNvSpPr>
            <a:spLocks noGrp="1"/>
          </p:cNvSpPr>
          <p:nvPr>
            <p:ph type="title"/>
          </p:nvPr>
        </p:nvSpPr>
        <p:spPr>
          <a:xfrm>
            <a:off x="692600" y="0"/>
            <a:ext cx="10515600" cy="1325563"/>
          </a:xfrm>
        </p:spPr>
        <p:txBody>
          <a:bodyPr/>
          <a:lstStyle/>
          <a:p>
            <a:r>
              <a:rPr lang="en-US" b="1" dirty="0">
                <a:solidFill>
                  <a:srgbClr val="003B5C"/>
                </a:solidFill>
                <a:latin typeface="Crimson Pro"/>
              </a:rPr>
              <a:t>FACHEX- Requirements</a:t>
            </a:r>
          </a:p>
        </p:txBody>
      </p:sp>
      <p:sp>
        <p:nvSpPr>
          <p:cNvPr id="3" name="Content Placeholder 2">
            <a:extLst>
              <a:ext uri="{FF2B5EF4-FFF2-40B4-BE49-F238E27FC236}">
                <a16:creationId xmlns:a16="http://schemas.microsoft.com/office/drawing/2014/main" id="{2A5194BA-6DAD-7DD7-9607-9F1F1C0169A0}"/>
              </a:ext>
            </a:extLst>
          </p:cNvPr>
          <p:cNvSpPr>
            <a:spLocks noGrp="1"/>
          </p:cNvSpPr>
          <p:nvPr>
            <p:ph idx="1"/>
          </p:nvPr>
        </p:nvSpPr>
        <p:spPr>
          <a:xfrm>
            <a:off x="497237" y="1531158"/>
            <a:ext cx="10515600" cy="4351338"/>
          </a:xfrm>
        </p:spPr>
        <p:txBody>
          <a:bodyPr>
            <a:normAutofit fontScale="92500" lnSpcReduction="20000"/>
          </a:bodyPr>
          <a:lstStyle/>
          <a:p>
            <a:pPr algn="l"/>
            <a:r>
              <a:rPr lang="en-US" b="1" dirty="0">
                <a:solidFill>
                  <a:srgbClr val="003B5C"/>
                </a:solidFill>
                <a:latin typeface="Crimson Text"/>
              </a:rPr>
              <a:t>U</a:t>
            </a:r>
            <a:r>
              <a:rPr lang="en-US" b="1" i="0" dirty="0">
                <a:solidFill>
                  <a:srgbClr val="003B5C"/>
                </a:solidFill>
                <a:effectLst/>
                <a:latin typeface="Crimson Text"/>
              </a:rPr>
              <a:t>ndergraduate</a:t>
            </a:r>
            <a:r>
              <a:rPr lang="en-US" b="0" i="0" dirty="0">
                <a:solidFill>
                  <a:srgbClr val="003B5C"/>
                </a:solidFill>
                <a:effectLst/>
                <a:latin typeface="Crimson Text"/>
              </a:rPr>
              <a:t> tuition remission program for children of current full-time faculty, administrators, and staff. </a:t>
            </a:r>
          </a:p>
          <a:p>
            <a:pPr algn="l"/>
            <a:r>
              <a:rPr lang="en-US" b="0" i="0" dirty="0">
                <a:solidFill>
                  <a:srgbClr val="003B5C"/>
                </a:solidFill>
                <a:effectLst/>
                <a:latin typeface="Crimson Text"/>
              </a:rPr>
              <a:t>The program is established and managed by the </a:t>
            </a:r>
            <a:r>
              <a:rPr lang="en-US" b="0" i="0" u="none" strike="noStrike" dirty="0">
                <a:solidFill>
                  <a:srgbClr val="003B5C"/>
                </a:solidFill>
                <a:effectLst/>
                <a:latin typeface="Crimson Text"/>
              </a:rPr>
              <a:t>Association of Jesuit Colleges and Universities</a:t>
            </a:r>
            <a:r>
              <a:rPr lang="en-US" b="0" i="0" dirty="0">
                <a:solidFill>
                  <a:srgbClr val="003B5C"/>
                </a:solidFill>
                <a:effectLst/>
                <a:latin typeface="Crimson Text"/>
              </a:rPr>
              <a:t>.</a:t>
            </a:r>
          </a:p>
          <a:p>
            <a:pPr algn="l"/>
            <a:r>
              <a:rPr lang="en-US" b="0" i="0" dirty="0">
                <a:solidFill>
                  <a:srgbClr val="003B5C"/>
                </a:solidFill>
                <a:effectLst/>
                <a:latin typeface="Crimson Text"/>
              </a:rPr>
              <a:t>Through the FACHEX program, employees who have a </a:t>
            </a:r>
            <a:r>
              <a:rPr lang="en-US" b="1" i="0" dirty="0">
                <a:solidFill>
                  <a:srgbClr val="003B5C"/>
                </a:solidFill>
                <a:effectLst/>
                <a:latin typeface="Crimson Text"/>
              </a:rPr>
              <a:t>tuition remission benefit for their children at their home institution</a:t>
            </a:r>
            <a:r>
              <a:rPr lang="en-US" b="0" i="0" dirty="0">
                <a:solidFill>
                  <a:srgbClr val="003B5C"/>
                </a:solidFill>
                <a:effectLst/>
                <a:latin typeface="Crimson Text"/>
              </a:rPr>
              <a:t> can apply to receive the same benefit at participating Jesuit colleges and universities if there is space available and the student meets that school's requirements for FACHEX applicants.</a:t>
            </a:r>
          </a:p>
          <a:p>
            <a:pPr algn="l"/>
            <a:r>
              <a:rPr lang="en-US" b="0" i="0" dirty="0">
                <a:solidFill>
                  <a:srgbClr val="003B5C"/>
                </a:solidFill>
                <a:effectLst/>
                <a:latin typeface="Crimson Text"/>
              </a:rPr>
              <a:t>Each institution determines the number of FACHEX awards granted each year. As a result, they are highly competitive and there are no guarantees to the children of any given faculty or staff member that they will be able to utilize the FACHEX benefit at the institution of their choice.</a:t>
            </a:r>
          </a:p>
          <a:p>
            <a:endParaRPr lang="en-US" dirty="0"/>
          </a:p>
        </p:txBody>
      </p:sp>
      <p:pic>
        <p:nvPicPr>
          <p:cNvPr id="4" name="Content Placeholder 3" descr="Logo, company name&#10;&#10;Description automatically generated">
            <a:extLst>
              <a:ext uri="{FF2B5EF4-FFF2-40B4-BE49-F238E27FC236}">
                <a16:creationId xmlns:a16="http://schemas.microsoft.com/office/drawing/2014/main" id="{B3378A10-75CF-3E2B-8A99-D149F398ED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3627825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982DB-7252-776C-891A-C3AC35D565AA}"/>
              </a:ext>
            </a:extLst>
          </p:cNvPr>
          <p:cNvSpPr>
            <a:spLocks noGrp="1"/>
          </p:cNvSpPr>
          <p:nvPr>
            <p:ph type="title"/>
          </p:nvPr>
        </p:nvSpPr>
        <p:spPr>
          <a:xfrm>
            <a:off x="692600" y="128102"/>
            <a:ext cx="10515600" cy="1325563"/>
          </a:xfrm>
        </p:spPr>
        <p:txBody>
          <a:bodyPr/>
          <a:lstStyle/>
          <a:p>
            <a:r>
              <a:rPr lang="en-US" b="1" dirty="0">
                <a:solidFill>
                  <a:srgbClr val="003B5C"/>
                </a:solidFill>
                <a:latin typeface="Crimson Pro"/>
              </a:rPr>
              <a:t>FACHEX- Eligibility</a:t>
            </a:r>
          </a:p>
        </p:txBody>
      </p:sp>
      <p:sp>
        <p:nvSpPr>
          <p:cNvPr id="3" name="Content Placeholder 2">
            <a:extLst>
              <a:ext uri="{FF2B5EF4-FFF2-40B4-BE49-F238E27FC236}">
                <a16:creationId xmlns:a16="http://schemas.microsoft.com/office/drawing/2014/main" id="{5EADDA15-04C8-013B-8027-26870633D9AF}"/>
              </a:ext>
            </a:extLst>
          </p:cNvPr>
          <p:cNvSpPr>
            <a:spLocks noGrp="1"/>
          </p:cNvSpPr>
          <p:nvPr>
            <p:ph idx="1"/>
          </p:nvPr>
        </p:nvSpPr>
        <p:spPr>
          <a:xfrm>
            <a:off x="450743" y="1453665"/>
            <a:ext cx="10515600" cy="4351338"/>
          </a:xfrm>
        </p:spPr>
        <p:txBody>
          <a:bodyPr>
            <a:normAutofit fontScale="92500"/>
          </a:bodyPr>
          <a:lstStyle/>
          <a:p>
            <a:pPr algn="l"/>
            <a:r>
              <a:rPr lang="en-US" b="1" i="0" dirty="0">
                <a:solidFill>
                  <a:srgbClr val="003B5C"/>
                </a:solidFill>
                <a:effectLst/>
                <a:latin typeface="Crimson Text"/>
              </a:rPr>
              <a:t>Eligibility requirements are determined by the home institution. </a:t>
            </a:r>
            <a:r>
              <a:rPr lang="en-US" b="0" i="0" dirty="0">
                <a:solidFill>
                  <a:srgbClr val="003B5C"/>
                </a:solidFill>
                <a:effectLst/>
                <a:latin typeface="Crimson Text"/>
              </a:rPr>
              <a:t>If the home institution grants a full-tuition remission benefit to the child of a faculty or staff member, then the child is eligible to apply for a possible FACHEX award at the participating Jesuit institution of their choice.</a:t>
            </a:r>
          </a:p>
          <a:p>
            <a:pPr algn="l"/>
            <a:r>
              <a:rPr lang="en-US" b="0" i="0" dirty="0">
                <a:solidFill>
                  <a:srgbClr val="003B5C"/>
                </a:solidFill>
                <a:effectLst/>
                <a:latin typeface="Crimson Text"/>
              </a:rPr>
              <a:t>It is important to realize that each institution sets their own rules about how students are selected for a FACHEX award. Many schools use academic achievement as a determining factor and will only </a:t>
            </a:r>
            <a:r>
              <a:rPr lang="en-US" b="1" i="0" dirty="0">
                <a:solidFill>
                  <a:srgbClr val="003B5C"/>
                </a:solidFill>
                <a:effectLst/>
                <a:latin typeface="Crimson Text"/>
              </a:rPr>
              <a:t>consider incoming freshmen as applicants.</a:t>
            </a:r>
          </a:p>
          <a:p>
            <a:pPr algn="l"/>
            <a:r>
              <a:rPr lang="en-US" b="0" i="0" dirty="0">
                <a:solidFill>
                  <a:srgbClr val="003B5C"/>
                </a:solidFill>
                <a:effectLst/>
                <a:latin typeface="Crimson Text"/>
              </a:rPr>
              <a:t>At Saint Louis University, an employee must have completed at </a:t>
            </a:r>
            <a:r>
              <a:rPr lang="en-US" b="1" i="0" dirty="0">
                <a:solidFill>
                  <a:srgbClr val="003B5C"/>
                </a:solidFill>
                <a:effectLst/>
                <a:latin typeface="Crimson Text"/>
              </a:rPr>
              <a:t>least three years of continuous full-time service to be considered </a:t>
            </a:r>
            <a:r>
              <a:rPr lang="en-US" b="0" i="0" dirty="0">
                <a:solidFill>
                  <a:srgbClr val="003B5C"/>
                </a:solidFill>
                <a:effectLst/>
                <a:latin typeface="Crimson Text"/>
              </a:rPr>
              <a:t>eligible to apply for FACHEX at </a:t>
            </a:r>
            <a:r>
              <a:rPr lang="en-US" b="0" i="0" u="none" strike="noStrike" dirty="0">
                <a:solidFill>
                  <a:srgbClr val="003B5C"/>
                </a:solidFill>
                <a:effectLst/>
                <a:latin typeface="Crimson Text"/>
              </a:rPr>
              <a:t>participating institutions</a:t>
            </a:r>
            <a:r>
              <a:rPr lang="en-US" b="0" i="0" dirty="0">
                <a:solidFill>
                  <a:srgbClr val="003B5C"/>
                </a:solidFill>
                <a:effectLst/>
                <a:latin typeface="Crimson Text"/>
              </a:rPr>
              <a:t>.</a:t>
            </a:r>
          </a:p>
          <a:p>
            <a:endParaRPr lang="en-US" dirty="0"/>
          </a:p>
        </p:txBody>
      </p:sp>
      <p:pic>
        <p:nvPicPr>
          <p:cNvPr id="4" name="Content Placeholder 3" descr="Logo, company name&#10;&#10;Description automatically generated">
            <a:extLst>
              <a:ext uri="{FF2B5EF4-FFF2-40B4-BE49-F238E27FC236}">
                <a16:creationId xmlns:a16="http://schemas.microsoft.com/office/drawing/2014/main" id="{B8DE69D7-9844-D6A1-A963-A47378BDEF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78019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65B5-DE84-E902-7B7D-2D595CDB9899}"/>
              </a:ext>
            </a:extLst>
          </p:cNvPr>
          <p:cNvSpPr>
            <a:spLocks noGrp="1"/>
          </p:cNvSpPr>
          <p:nvPr>
            <p:ph type="title"/>
          </p:nvPr>
        </p:nvSpPr>
        <p:spPr>
          <a:xfrm>
            <a:off x="435244" y="153192"/>
            <a:ext cx="10515600" cy="1325563"/>
          </a:xfrm>
        </p:spPr>
        <p:txBody>
          <a:bodyPr/>
          <a:lstStyle/>
          <a:p>
            <a:r>
              <a:rPr lang="en-US" b="1" dirty="0">
                <a:solidFill>
                  <a:srgbClr val="003B5C"/>
                </a:solidFill>
                <a:latin typeface="Crimson Pro"/>
              </a:rPr>
              <a:t>FACHEX- How to apply</a:t>
            </a:r>
          </a:p>
        </p:txBody>
      </p:sp>
      <p:sp>
        <p:nvSpPr>
          <p:cNvPr id="3" name="Content Placeholder 2">
            <a:extLst>
              <a:ext uri="{FF2B5EF4-FFF2-40B4-BE49-F238E27FC236}">
                <a16:creationId xmlns:a16="http://schemas.microsoft.com/office/drawing/2014/main" id="{991146AC-D2BF-566E-C33F-2CEBE3EDA190}"/>
              </a:ext>
            </a:extLst>
          </p:cNvPr>
          <p:cNvSpPr>
            <a:spLocks noGrp="1"/>
          </p:cNvSpPr>
          <p:nvPr>
            <p:ph idx="1"/>
          </p:nvPr>
        </p:nvSpPr>
        <p:spPr>
          <a:xfrm>
            <a:off x="233767" y="1690688"/>
            <a:ext cx="10515600" cy="4351338"/>
          </a:xfrm>
        </p:spPr>
        <p:txBody>
          <a:bodyPr>
            <a:normAutofit fontScale="85000" lnSpcReduction="10000"/>
          </a:bodyPr>
          <a:lstStyle/>
          <a:p>
            <a:r>
              <a:rPr lang="en-US" b="0" i="0" dirty="0">
                <a:solidFill>
                  <a:srgbClr val="003B5C"/>
                </a:solidFill>
                <a:effectLst/>
                <a:latin typeface="Crimson Pro"/>
              </a:rPr>
              <a:t>By Oct. 1, submit the </a:t>
            </a:r>
            <a:r>
              <a:rPr lang="en-US" b="0" i="0" u="none" strike="noStrike" dirty="0">
                <a:solidFill>
                  <a:srgbClr val="003B5C"/>
                </a:solidFill>
                <a:effectLst/>
                <a:latin typeface="Crimson Pro"/>
                <a:hlinkClick r:id="rId2" tooltip="Application for FACHEX for dependents of SLU employees">
                  <a:extLst>
                    <a:ext uri="{A12FA001-AC4F-418D-AE19-62706E023703}">
                      <ahyp:hlinkClr xmlns:ahyp="http://schemas.microsoft.com/office/drawing/2018/hyperlinkcolor" val="tx"/>
                    </a:ext>
                  </a:extLst>
                </a:hlinkClick>
              </a:rPr>
              <a:t>FACHEX </a:t>
            </a:r>
            <a:r>
              <a:rPr lang="en-US" b="0" i="0" u="none" strike="noStrike" dirty="0">
                <a:solidFill>
                  <a:srgbClr val="003B5C"/>
                </a:solidFill>
                <a:effectLst/>
                <a:latin typeface="Crimson Pro"/>
              </a:rPr>
              <a:t>google form</a:t>
            </a:r>
            <a:r>
              <a:rPr lang="en-US" u="none" strike="noStrike" dirty="0">
                <a:solidFill>
                  <a:srgbClr val="003B5C"/>
                </a:solidFill>
                <a:latin typeface="Crimson Pro"/>
              </a:rPr>
              <a:t> found on the benefits webpage under tuition benefits.  </a:t>
            </a:r>
            <a:r>
              <a:rPr lang="en-US" b="0" i="0" dirty="0">
                <a:solidFill>
                  <a:srgbClr val="003B5C"/>
                </a:solidFill>
                <a:effectLst/>
                <a:latin typeface="Crimson Pro"/>
              </a:rPr>
              <a:t>Applying for FACHEX does not guarantee that you will be certified for FACHEX.</a:t>
            </a:r>
          </a:p>
          <a:p>
            <a:r>
              <a:rPr lang="en-US" b="0" i="0" dirty="0">
                <a:solidFill>
                  <a:srgbClr val="003B5C"/>
                </a:solidFill>
                <a:effectLst/>
                <a:latin typeface="Crimson Pro"/>
              </a:rPr>
              <a:t>The benefits specialist will confirm your eligibility and provide that information on the FACHEX website. At that point, the FACHEX schools will be able to see your child/children’s information.</a:t>
            </a:r>
          </a:p>
          <a:p>
            <a:r>
              <a:rPr lang="en-US" b="0" i="0" dirty="0">
                <a:solidFill>
                  <a:srgbClr val="003B5C"/>
                </a:solidFill>
                <a:effectLst/>
                <a:latin typeface="Crimson Pro"/>
              </a:rPr>
              <a:t>Your student applies to the designated institution(s). We also recommend you or your student contact the FACHEX coordinator at their desired school(s) to inquire about special admissions dates — it’s not uncommon to require early applications, and it is your responsibility to follow those admission guidelines.</a:t>
            </a:r>
          </a:p>
          <a:p>
            <a:r>
              <a:rPr lang="en-US" b="0" i="0" dirty="0">
                <a:solidFill>
                  <a:srgbClr val="003B5C"/>
                </a:solidFill>
                <a:effectLst/>
                <a:latin typeface="Crimson Pro"/>
              </a:rPr>
              <a:t>The FACHEX coordinator at each institution where your child applied will inform you whether he/she will receive a FACHEX award. Most schools make FACHEX decisions after March 1.</a:t>
            </a:r>
          </a:p>
          <a:p>
            <a:endParaRPr lang="en-US" dirty="0"/>
          </a:p>
        </p:txBody>
      </p:sp>
      <p:pic>
        <p:nvPicPr>
          <p:cNvPr id="4" name="Content Placeholder 3" descr="Logo, company name&#10;&#10;Description automatically generated">
            <a:extLst>
              <a:ext uri="{FF2B5EF4-FFF2-40B4-BE49-F238E27FC236}">
                <a16:creationId xmlns:a16="http://schemas.microsoft.com/office/drawing/2014/main" id="{693D491D-5A39-443E-DDC3-0449E1392B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1766257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3457-D679-F003-C9E8-BF9FB3D1B196}"/>
              </a:ext>
            </a:extLst>
          </p:cNvPr>
          <p:cNvSpPr>
            <a:spLocks noGrp="1"/>
          </p:cNvSpPr>
          <p:nvPr>
            <p:ph type="title"/>
          </p:nvPr>
        </p:nvSpPr>
        <p:spPr/>
        <p:txBody>
          <a:bodyPr>
            <a:normAutofit/>
          </a:bodyPr>
          <a:lstStyle/>
          <a:p>
            <a:r>
              <a:rPr lang="en-US" sz="5400" b="1" dirty="0">
                <a:solidFill>
                  <a:srgbClr val="003B5C"/>
                </a:solidFill>
                <a:latin typeface="Crimson Pro"/>
              </a:rPr>
              <a:t>Employee Tuition Benefits</a:t>
            </a:r>
          </a:p>
        </p:txBody>
      </p:sp>
      <p:pic>
        <p:nvPicPr>
          <p:cNvPr id="4" name="Content Placeholder 3" descr="Logo, company name&#10;&#10;Description automatically generated">
            <a:extLst>
              <a:ext uri="{FF2B5EF4-FFF2-40B4-BE49-F238E27FC236}">
                <a16:creationId xmlns:a16="http://schemas.microsoft.com/office/drawing/2014/main" id="{98DD47A8-B3E6-228F-CD77-5842ADD640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
        <p:nvSpPr>
          <p:cNvPr id="5" name="TextBox 4">
            <a:extLst>
              <a:ext uri="{FF2B5EF4-FFF2-40B4-BE49-F238E27FC236}">
                <a16:creationId xmlns:a16="http://schemas.microsoft.com/office/drawing/2014/main" id="{BFD2F582-5D95-430D-7E51-0AE87480111B}"/>
              </a:ext>
            </a:extLst>
          </p:cNvPr>
          <p:cNvSpPr txBox="1"/>
          <p:nvPr/>
        </p:nvSpPr>
        <p:spPr>
          <a:xfrm>
            <a:off x="478971" y="1872343"/>
            <a:ext cx="9745430" cy="3785652"/>
          </a:xfrm>
          <a:prstGeom prst="rect">
            <a:avLst/>
          </a:prstGeom>
          <a:noFill/>
        </p:spPr>
        <p:txBody>
          <a:bodyPr wrap="square" rtlCol="0">
            <a:spAutoFit/>
          </a:bodyPr>
          <a:lstStyle/>
          <a:p>
            <a:pPr marL="457200" indent="-457200">
              <a:buFont typeface="Arial" panose="020B0604020202020204" pitchFamily="34" charset="0"/>
              <a:buChar char="•"/>
            </a:pPr>
            <a:r>
              <a:rPr lang="en-US" sz="4000" dirty="0">
                <a:solidFill>
                  <a:srgbClr val="003B5C"/>
                </a:solidFill>
                <a:latin typeface="Crimson Pro"/>
              </a:rPr>
              <a:t>Tuition Remission (Employee, Spouse, &amp; Dependents)</a:t>
            </a:r>
          </a:p>
          <a:p>
            <a:pPr marL="457200" indent="-457200">
              <a:buFont typeface="Arial" panose="020B0604020202020204" pitchFamily="34" charset="0"/>
              <a:buChar char="•"/>
            </a:pPr>
            <a:endParaRPr lang="en-US" sz="4000" dirty="0">
              <a:solidFill>
                <a:srgbClr val="003B5C"/>
              </a:solidFill>
              <a:latin typeface="Crimson Pro"/>
            </a:endParaRPr>
          </a:p>
          <a:p>
            <a:pPr marL="457200" indent="-457200">
              <a:buFont typeface="Arial" panose="020B0604020202020204" pitchFamily="34" charset="0"/>
              <a:buChar char="•"/>
            </a:pPr>
            <a:r>
              <a:rPr lang="en-US" sz="4000" dirty="0">
                <a:solidFill>
                  <a:srgbClr val="003B5C"/>
                </a:solidFill>
                <a:latin typeface="Crimson Pro"/>
              </a:rPr>
              <a:t>Tuition Exchange</a:t>
            </a:r>
          </a:p>
          <a:p>
            <a:pPr marL="457200" indent="-457200">
              <a:buFont typeface="Arial" panose="020B0604020202020204" pitchFamily="34" charset="0"/>
              <a:buChar char="•"/>
            </a:pPr>
            <a:endParaRPr lang="en-US" sz="4000" dirty="0">
              <a:solidFill>
                <a:srgbClr val="003B5C"/>
              </a:solidFill>
              <a:latin typeface="Crimson Pro"/>
            </a:endParaRPr>
          </a:p>
          <a:p>
            <a:pPr marL="457200" indent="-457200">
              <a:buFont typeface="Arial" panose="020B0604020202020204" pitchFamily="34" charset="0"/>
              <a:buChar char="•"/>
            </a:pPr>
            <a:r>
              <a:rPr lang="en-US" sz="4000" dirty="0">
                <a:solidFill>
                  <a:srgbClr val="003B5C"/>
                </a:solidFill>
                <a:latin typeface="Crimson Pro"/>
              </a:rPr>
              <a:t>FACHEX</a:t>
            </a:r>
          </a:p>
        </p:txBody>
      </p:sp>
    </p:spTree>
    <p:extLst>
      <p:ext uri="{BB962C8B-B14F-4D97-AF65-F5344CB8AC3E}">
        <p14:creationId xmlns:p14="http://schemas.microsoft.com/office/powerpoint/2010/main" val="3948103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9628F-BA18-C17B-C24E-4547C685DF3A}"/>
              </a:ext>
            </a:extLst>
          </p:cNvPr>
          <p:cNvSpPr>
            <a:spLocks noGrp="1"/>
          </p:cNvSpPr>
          <p:nvPr>
            <p:ph type="title"/>
          </p:nvPr>
        </p:nvSpPr>
        <p:spPr/>
        <p:txBody>
          <a:bodyPr/>
          <a:lstStyle/>
          <a:p>
            <a:r>
              <a:rPr lang="en-US" b="1" dirty="0">
                <a:solidFill>
                  <a:srgbClr val="003B5C"/>
                </a:solidFill>
              </a:rPr>
              <a:t>FACHEX- Application</a:t>
            </a:r>
          </a:p>
        </p:txBody>
      </p:sp>
      <p:sp>
        <p:nvSpPr>
          <p:cNvPr id="3" name="Content Placeholder 2">
            <a:extLst>
              <a:ext uri="{FF2B5EF4-FFF2-40B4-BE49-F238E27FC236}">
                <a16:creationId xmlns:a16="http://schemas.microsoft.com/office/drawing/2014/main" id="{78AC45A5-23A4-C197-0C30-736764E8FE72}"/>
              </a:ext>
            </a:extLst>
          </p:cNvPr>
          <p:cNvSpPr>
            <a:spLocks noGrp="1"/>
          </p:cNvSpPr>
          <p:nvPr>
            <p:ph idx="1"/>
          </p:nvPr>
        </p:nvSpPr>
        <p:spPr/>
        <p:txBody>
          <a:bodyPr/>
          <a:lstStyle/>
          <a:p>
            <a:r>
              <a:rPr lang="en-US" b="0" i="0" dirty="0">
                <a:solidFill>
                  <a:srgbClr val="003B5C"/>
                </a:solidFill>
                <a:effectLst/>
                <a:latin typeface="Crimson Text"/>
              </a:rPr>
              <a:t>If your student receives a FACHEX award, you must be re-certified every year. </a:t>
            </a:r>
          </a:p>
          <a:p>
            <a:r>
              <a:rPr lang="en-US" b="0" i="0" dirty="0">
                <a:solidFill>
                  <a:srgbClr val="003B5C"/>
                </a:solidFill>
                <a:effectLst/>
                <a:latin typeface="Crimson Text"/>
              </a:rPr>
              <a:t>A FACHEX application with the name of the school your student is attending is sent to SLU’s FACHEX coordinator with the words "re-certify." </a:t>
            </a:r>
          </a:p>
          <a:p>
            <a:r>
              <a:rPr lang="en-US" b="0" i="0" dirty="0">
                <a:solidFill>
                  <a:srgbClr val="003B5C"/>
                </a:solidFill>
                <a:effectLst/>
                <a:latin typeface="Crimson Text"/>
              </a:rPr>
              <a:t>This must be done every year that the student is attending the institution.</a:t>
            </a:r>
            <a:endParaRPr lang="en-US" dirty="0">
              <a:solidFill>
                <a:srgbClr val="003B5C"/>
              </a:solidFill>
            </a:endParaRPr>
          </a:p>
        </p:txBody>
      </p:sp>
      <p:pic>
        <p:nvPicPr>
          <p:cNvPr id="4" name="Content Placeholder 3" descr="Logo, company name&#10;&#10;Description automatically generated">
            <a:extLst>
              <a:ext uri="{FF2B5EF4-FFF2-40B4-BE49-F238E27FC236}">
                <a16:creationId xmlns:a16="http://schemas.microsoft.com/office/drawing/2014/main" id="{730EC419-05ED-04C1-BD30-6F99976E94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143272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FCCEC-18CD-01A5-462D-FCEA7ADE69ED}"/>
              </a:ext>
            </a:extLst>
          </p:cNvPr>
          <p:cNvSpPr>
            <a:spLocks noGrp="1"/>
          </p:cNvSpPr>
          <p:nvPr>
            <p:ph type="title"/>
          </p:nvPr>
        </p:nvSpPr>
        <p:spPr/>
        <p:txBody>
          <a:bodyPr/>
          <a:lstStyle/>
          <a:p>
            <a:r>
              <a:rPr lang="en-US" b="1" dirty="0">
                <a:solidFill>
                  <a:srgbClr val="003B5C"/>
                </a:solidFill>
                <a:latin typeface="Crimson Pro"/>
              </a:rPr>
              <a:t>Resources</a:t>
            </a:r>
          </a:p>
        </p:txBody>
      </p:sp>
      <p:sp>
        <p:nvSpPr>
          <p:cNvPr id="3" name="Content Placeholder 2">
            <a:extLst>
              <a:ext uri="{FF2B5EF4-FFF2-40B4-BE49-F238E27FC236}">
                <a16:creationId xmlns:a16="http://schemas.microsoft.com/office/drawing/2014/main" id="{42CB56AA-2580-C075-814A-9D3CA11E4557}"/>
              </a:ext>
            </a:extLst>
          </p:cNvPr>
          <p:cNvSpPr>
            <a:spLocks noGrp="1"/>
          </p:cNvSpPr>
          <p:nvPr>
            <p:ph idx="1"/>
          </p:nvPr>
        </p:nvSpPr>
        <p:spPr/>
        <p:txBody>
          <a:bodyPr/>
          <a:lstStyle/>
          <a:p>
            <a:endParaRPr lang="en-US" dirty="0"/>
          </a:p>
          <a:p>
            <a:r>
              <a:rPr lang="en-US" dirty="0"/>
              <a:t>FACHEX</a:t>
            </a:r>
          </a:p>
          <a:p>
            <a:pPr lvl="1"/>
            <a:r>
              <a:rPr lang="en-US" dirty="0">
                <a:hlinkClick r:id="rId2"/>
              </a:rPr>
              <a:t>https://www.ajcunet.edu/fachex/Tuition Exchange/</a:t>
            </a:r>
            <a:r>
              <a:rPr lang="en-US" dirty="0"/>
              <a:t>  </a:t>
            </a:r>
          </a:p>
          <a:p>
            <a:r>
              <a:rPr lang="en-US" dirty="0"/>
              <a:t>Tuition Exchange</a:t>
            </a:r>
          </a:p>
          <a:p>
            <a:pPr lvl="1"/>
            <a:r>
              <a:rPr lang="en-US" dirty="0">
                <a:hlinkClick r:id="rId3"/>
              </a:rPr>
              <a:t>https://www.tuitionexchange.org/</a:t>
            </a:r>
            <a:r>
              <a:rPr lang="en-US" dirty="0"/>
              <a:t> </a:t>
            </a:r>
          </a:p>
          <a:p>
            <a:r>
              <a:rPr lang="en-US" dirty="0"/>
              <a:t>Tuition Remission &amp; Tuition Benefits </a:t>
            </a:r>
          </a:p>
          <a:p>
            <a:pPr lvl="1"/>
            <a:r>
              <a:rPr lang="en-US" dirty="0">
                <a:hlinkClick r:id="rId4"/>
              </a:rPr>
              <a:t>https://www.slu.edu/human-resources/benefits/financial/tuition.php</a:t>
            </a:r>
            <a:endParaRPr lang="en-US" dirty="0"/>
          </a:p>
          <a:p>
            <a:pPr lvl="1"/>
            <a:endParaRPr lang="en-US" dirty="0"/>
          </a:p>
          <a:p>
            <a:pPr lvl="1"/>
            <a:endParaRPr lang="en-US" dirty="0"/>
          </a:p>
        </p:txBody>
      </p:sp>
      <p:pic>
        <p:nvPicPr>
          <p:cNvPr id="4" name="Content Placeholder 3" descr="Logo, company name&#10;&#10;Description automatically generated">
            <a:extLst>
              <a:ext uri="{FF2B5EF4-FFF2-40B4-BE49-F238E27FC236}">
                <a16:creationId xmlns:a16="http://schemas.microsoft.com/office/drawing/2014/main" id="{A5051982-2880-6A4B-0DC6-4DC271E85A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3240040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5413A-3E97-4353-DACB-71E390CBA05F}"/>
              </a:ext>
            </a:extLst>
          </p:cNvPr>
          <p:cNvSpPr>
            <a:spLocks noGrp="1"/>
          </p:cNvSpPr>
          <p:nvPr>
            <p:ph type="title"/>
          </p:nvPr>
        </p:nvSpPr>
        <p:spPr/>
        <p:txBody>
          <a:bodyPr>
            <a:normAutofit/>
          </a:bodyPr>
          <a:lstStyle/>
          <a:p>
            <a:pPr algn="ctr"/>
            <a:r>
              <a:rPr lang="en-US" sz="6600" b="1" dirty="0">
                <a:solidFill>
                  <a:srgbClr val="003B5C"/>
                </a:solidFill>
                <a:latin typeface="Crimson Pro"/>
              </a:rPr>
              <a:t>Questions???</a:t>
            </a:r>
          </a:p>
        </p:txBody>
      </p:sp>
      <p:pic>
        <p:nvPicPr>
          <p:cNvPr id="5" name="Content Placeholder 4" descr="Text, whiteboard&#10;&#10;Description automatically generated">
            <a:extLst>
              <a:ext uri="{FF2B5EF4-FFF2-40B4-BE49-F238E27FC236}">
                <a16:creationId xmlns:a16="http://schemas.microsoft.com/office/drawing/2014/main" id="{092C4839-A33D-3925-3B89-1E5EADC063E4}"/>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786998" y="1825625"/>
            <a:ext cx="6618004" cy="4351338"/>
          </a:xfrm>
        </p:spPr>
      </p:pic>
      <p:sp>
        <p:nvSpPr>
          <p:cNvPr id="6" name="TextBox 5">
            <a:extLst>
              <a:ext uri="{FF2B5EF4-FFF2-40B4-BE49-F238E27FC236}">
                <a16:creationId xmlns:a16="http://schemas.microsoft.com/office/drawing/2014/main" id="{562F7042-EF57-9797-C316-F48FC92DF188}"/>
              </a:ext>
            </a:extLst>
          </p:cNvPr>
          <p:cNvSpPr txBox="1"/>
          <p:nvPr/>
        </p:nvSpPr>
        <p:spPr>
          <a:xfrm>
            <a:off x="2786998" y="6176963"/>
            <a:ext cx="6618004" cy="230832"/>
          </a:xfrm>
          <a:prstGeom prst="rect">
            <a:avLst/>
          </a:prstGeom>
          <a:noFill/>
        </p:spPr>
        <p:txBody>
          <a:bodyPr wrap="square" rtlCol="0">
            <a:spAutoFit/>
          </a:bodyPr>
          <a:lstStyle/>
          <a:p>
            <a:r>
              <a:rPr lang="en-US" sz="900">
                <a:hlinkClick r:id="rId3" tooltip="https://www.picpedia.org/chalkboard/q/questions.html"/>
              </a:rPr>
              <a:t>This Photo</a:t>
            </a:r>
            <a:r>
              <a:rPr lang="en-US" sz="900"/>
              <a:t> by Unknown Author is licensed under </a:t>
            </a:r>
            <a:r>
              <a:rPr lang="en-US" sz="900">
                <a:hlinkClick r:id="rId4" tooltip="https://creativecommons.org/licenses/by-sa/3.0/"/>
              </a:rPr>
              <a:t>CC BY-SA</a:t>
            </a:r>
            <a:endParaRPr lang="en-US" sz="900"/>
          </a:p>
        </p:txBody>
      </p:sp>
      <p:pic>
        <p:nvPicPr>
          <p:cNvPr id="7" name="Content Placeholder 3" descr="Logo, company name&#10;&#10;Description automatically generated">
            <a:extLst>
              <a:ext uri="{FF2B5EF4-FFF2-40B4-BE49-F238E27FC236}">
                <a16:creationId xmlns:a16="http://schemas.microsoft.com/office/drawing/2014/main" id="{C3EDB6B0-9246-6C6D-3BB2-CEA85BF506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1475038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B6BF7-4122-8E3E-622A-DCB6BC4DA123}"/>
              </a:ext>
            </a:extLst>
          </p:cNvPr>
          <p:cNvSpPr>
            <a:spLocks noGrp="1"/>
          </p:cNvSpPr>
          <p:nvPr>
            <p:ph type="title"/>
          </p:nvPr>
        </p:nvSpPr>
        <p:spPr>
          <a:xfrm>
            <a:off x="543733" y="66336"/>
            <a:ext cx="10515600" cy="1325563"/>
          </a:xfrm>
        </p:spPr>
        <p:txBody>
          <a:bodyPr/>
          <a:lstStyle/>
          <a:p>
            <a:r>
              <a:rPr lang="en-US" b="1" dirty="0">
                <a:solidFill>
                  <a:srgbClr val="003B5C"/>
                </a:solidFill>
                <a:latin typeface="Crimson Pro"/>
              </a:rPr>
              <a:t>Tuition Remission-Employees</a:t>
            </a:r>
          </a:p>
        </p:txBody>
      </p:sp>
      <p:sp>
        <p:nvSpPr>
          <p:cNvPr id="3" name="Content Placeholder 2">
            <a:extLst>
              <a:ext uri="{FF2B5EF4-FFF2-40B4-BE49-F238E27FC236}">
                <a16:creationId xmlns:a16="http://schemas.microsoft.com/office/drawing/2014/main" id="{1BA919B6-D946-BCD2-5853-CA43AB5695B1}"/>
              </a:ext>
            </a:extLst>
          </p:cNvPr>
          <p:cNvSpPr>
            <a:spLocks noGrp="1"/>
          </p:cNvSpPr>
          <p:nvPr>
            <p:ph idx="1"/>
          </p:nvPr>
        </p:nvSpPr>
        <p:spPr>
          <a:xfrm>
            <a:off x="315686" y="1617890"/>
            <a:ext cx="10515600" cy="4351338"/>
          </a:xfrm>
        </p:spPr>
        <p:txBody>
          <a:bodyPr>
            <a:normAutofit lnSpcReduction="10000"/>
          </a:bodyPr>
          <a:lstStyle/>
          <a:p>
            <a:r>
              <a:rPr lang="en-US" b="0" i="0" dirty="0">
                <a:solidFill>
                  <a:srgbClr val="003B5C"/>
                </a:solidFill>
                <a:effectLst/>
                <a:latin typeface="Crimson Pro"/>
              </a:rPr>
              <a:t>Full-time faculty, full-time staff or Emeritus faculty to be eligible for the benefit, he or she must be considered a full-time faculty or staff member during the month of the first day of classes for the term for which tuition remission benefits are requested</a:t>
            </a:r>
          </a:p>
          <a:p>
            <a:r>
              <a:rPr lang="en-US" b="0" i="0" dirty="0">
                <a:solidFill>
                  <a:srgbClr val="003B5C"/>
                </a:solidFill>
                <a:effectLst/>
                <a:latin typeface="Crimson Pro"/>
              </a:rPr>
              <a:t>Eligible faculty, staff and Emeritus faculty may apply for and receive a full waiver of tuition for up to 18 hours per academic year.</a:t>
            </a:r>
          </a:p>
          <a:p>
            <a:r>
              <a:rPr lang="en-US" b="0" i="0" dirty="0">
                <a:solidFill>
                  <a:srgbClr val="003B5C"/>
                </a:solidFill>
                <a:effectLst/>
                <a:latin typeface="Crimson Pro"/>
              </a:rPr>
              <a:t>The academic year is defined as fall, spring, summer in that order.  </a:t>
            </a:r>
          </a:p>
          <a:p>
            <a:r>
              <a:rPr lang="en-US" b="0" i="0" dirty="0">
                <a:solidFill>
                  <a:srgbClr val="003B5C"/>
                </a:solidFill>
                <a:effectLst/>
                <a:latin typeface="Crimson Pro"/>
              </a:rPr>
              <a:t>There is a $25 per credit hour non-refundable fee.</a:t>
            </a:r>
          </a:p>
          <a:p>
            <a:r>
              <a:rPr lang="en-US" b="0" i="0" dirty="0">
                <a:solidFill>
                  <a:srgbClr val="003B5C"/>
                </a:solidFill>
                <a:effectLst/>
                <a:latin typeface="Crimson Pro"/>
              </a:rPr>
              <a:t>Must meet requirements for admission as well as maintaining satisfactory academic progress.</a:t>
            </a:r>
            <a:endParaRPr lang="en-US" dirty="0">
              <a:solidFill>
                <a:srgbClr val="003B5C"/>
              </a:solidFill>
              <a:latin typeface="Crimson Pro"/>
            </a:endParaRPr>
          </a:p>
        </p:txBody>
      </p:sp>
      <p:pic>
        <p:nvPicPr>
          <p:cNvPr id="4" name="Content Placeholder 3" descr="Logo, company name&#10;&#10;Description automatically generated">
            <a:extLst>
              <a:ext uri="{FF2B5EF4-FFF2-40B4-BE49-F238E27FC236}">
                <a16:creationId xmlns:a16="http://schemas.microsoft.com/office/drawing/2014/main" id="{CD62C52F-89AC-8037-2902-234B3C748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234536"/>
            <a:ext cx="1967599" cy="2623464"/>
          </a:xfrm>
          <a:prstGeom prst="rect">
            <a:avLst/>
          </a:prstGeom>
        </p:spPr>
      </p:pic>
    </p:spTree>
    <p:extLst>
      <p:ext uri="{BB962C8B-B14F-4D97-AF65-F5344CB8AC3E}">
        <p14:creationId xmlns:p14="http://schemas.microsoft.com/office/powerpoint/2010/main" val="2585066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3AB68-2AEA-B007-5DE8-08F3231A791F}"/>
              </a:ext>
            </a:extLst>
          </p:cNvPr>
          <p:cNvSpPr>
            <a:spLocks noGrp="1"/>
          </p:cNvSpPr>
          <p:nvPr>
            <p:ph type="title"/>
          </p:nvPr>
        </p:nvSpPr>
        <p:spPr>
          <a:xfrm>
            <a:off x="838200" y="0"/>
            <a:ext cx="10515600" cy="1325563"/>
          </a:xfrm>
        </p:spPr>
        <p:txBody>
          <a:bodyPr/>
          <a:lstStyle/>
          <a:p>
            <a:r>
              <a:rPr lang="en-US" b="1" dirty="0">
                <a:solidFill>
                  <a:srgbClr val="003B5C"/>
                </a:solidFill>
                <a:latin typeface="Crimson Pro"/>
              </a:rPr>
              <a:t>Tuition Remission - Employees</a:t>
            </a:r>
          </a:p>
        </p:txBody>
      </p:sp>
      <p:sp>
        <p:nvSpPr>
          <p:cNvPr id="6" name="TextBox 5">
            <a:extLst>
              <a:ext uri="{FF2B5EF4-FFF2-40B4-BE49-F238E27FC236}">
                <a16:creationId xmlns:a16="http://schemas.microsoft.com/office/drawing/2014/main" id="{511882C0-2B0D-EC06-4FC0-596164EB8A68}"/>
              </a:ext>
            </a:extLst>
          </p:cNvPr>
          <p:cNvSpPr txBox="1"/>
          <p:nvPr/>
        </p:nvSpPr>
        <p:spPr>
          <a:xfrm>
            <a:off x="838200" y="1690688"/>
            <a:ext cx="8305800" cy="5016758"/>
          </a:xfrm>
          <a:prstGeom prst="rect">
            <a:avLst/>
          </a:prstGeom>
          <a:noFill/>
        </p:spPr>
        <p:txBody>
          <a:bodyPr wrap="square">
            <a:spAutoFit/>
          </a:bodyPr>
          <a:lstStyle/>
          <a:p>
            <a:pPr marL="457200" indent="-457200">
              <a:buFont typeface="Arial" panose="020B0604020202020204" pitchFamily="34" charset="0"/>
              <a:buChar char="•"/>
            </a:pPr>
            <a:r>
              <a:rPr lang="en-US" sz="3200" b="0" i="0" dirty="0">
                <a:solidFill>
                  <a:srgbClr val="003B5C"/>
                </a:solidFill>
                <a:effectLst/>
                <a:latin typeface="Crimson Text"/>
              </a:rPr>
              <a:t>Eligible participants can apply for the tuition remission benefit online through Workday.  </a:t>
            </a:r>
          </a:p>
          <a:p>
            <a:endParaRPr lang="en-US" sz="3200" b="0" i="0" dirty="0">
              <a:solidFill>
                <a:srgbClr val="003B5C"/>
              </a:solidFill>
              <a:effectLst/>
              <a:latin typeface="Crimson Text"/>
            </a:endParaRPr>
          </a:p>
          <a:p>
            <a:pPr marL="457200" indent="-457200">
              <a:buFont typeface="Arial" panose="020B0604020202020204" pitchFamily="34" charset="0"/>
              <a:buChar char="•"/>
            </a:pPr>
            <a:r>
              <a:rPr lang="en-US" sz="3200" b="0" i="0" dirty="0">
                <a:solidFill>
                  <a:srgbClr val="003B5C"/>
                </a:solidFill>
                <a:effectLst/>
                <a:latin typeface="Crimson Text"/>
              </a:rPr>
              <a:t>A universal tuition remission application process allows you to apply once for tuition remission benefits. </a:t>
            </a:r>
          </a:p>
          <a:p>
            <a:pPr marL="457200" indent="-457200">
              <a:buFont typeface="Arial" panose="020B0604020202020204" pitchFamily="34" charset="0"/>
              <a:buChar char="•"/>
            </a:pPr>
            <a:endParaRPr lang="en-US" sz="3200" dirty="0">
              <a:solidFill>
                <a:srgbClr val="003B5C"/>
              </a:solidFill>
              <a:latin typeface="Crimson Text"/>
            </a:endParaRPr>
          </a:p>
          <a:p>
            <a:pPr marL="457200" indent="-457200">
              <a:buFont typeface="Arial" panose="020B0604020202020204" pitchFamily="34" charset="0"/>
              <a:buChar char="•"/>
            </a:pPr>
            <a:r>
              <a:rPr lang="en-US" sz="3200" b="0" i="0" dirty="0">
                <a:solidFill>
                  <a:srgbClr val="003B5C"/>
                </a:solidFill>
                <a:effectLst/>
                <a:latin typeface="Crimson Text"/>
              </a:rPr>
              <a:t>The approved applications will remain in place until you no longer meet the eligibility requirement</a:t>
            </a:r>
            <a:endParaRPr lang="en-US" sz="3200" dirty="0">
              <a:solidFill>
                <a:srgbClr val="003B5C"/>
              </a:solidFill>
            </a:endParaRPr>
          </a:p>
        </p:txBody>
      </p:sp>
      <p:pic>
        <p:nvPicPr>
          <p:cNvPr id="7" name="Content Placeholder 3" descr="Logo, company name&#10;&#10;Description automatically generated">
            <a:extLst>
              <a:ext uri="{FF2B5EF4-FFF2-40B4-BE49-F238E27FC236}">
                <a16:creationId xmlns:a16="http://schemas.microsoft.com/office/drawing/2014/main" id="{5E953F75-F9BE-2E2C-8BE0-9FC7E525D6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6628" y="4234536"/>
            <a:ext cx="1967599" cy="2623464"/>
          </a:xfrm>
          <a:prstGeom prst="rect">
            <a:avLst/>
          </a:prstGeom>
        </p:spPr>
      </p:pic>
    </p:spTree>
    <p:extLst>
      <p:ext uri="{BB962C8B-B14F-4D97-AF65-F5344CB8AC3E}">
        <p14:creationId xmlns:p14="http://schemas.microsoft.com/office/powerpoint/2010/main" val="1578453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3ED8A-6232-7A2F-4ECD-452F04D6F82A}"/>
              </a:ext>
            </a:extLst>
          </p:cNvPr>
          <p:cNvSpPr>
            <a:spLocks noGrp="1"/>
          </p:cNvSpPr>
          <p:nvPr>
            <p:ph type="title"/>
          </p:nvPr>
        </p:nvSpPr>
        <p:spPr>
          <a:xfrm>
            <a:off x="304800" y="18255"/>
            <a:ext cx="10515600" cy="1325563"/>
          </a:xfrm>
        </p:spPr>
        <p:txBody>
          <a:bodyPr/>
          <a:lstStyle/>
          <a:p>
            <a:r>
              <a:rPr lang="en-US" b="1" dirty="0">
                <a:solidFill>
                  <a:srgbClr val="003B5C"/>
                </a:solidFill>
              </a:rPr>
              <a:t>Tuition Remission- Employees</a:t>
            </a:r>
            <a:br>
              <a:rPr lang="en-US" b="1" dirty="0">
                <a:solidFill>
                  <a:srgbClr val="003B5C"/>
                </a:solidFill>
              </a:rPr>
            </a:br>
            <a:r>
              <a:rPr lang="en-US" b="1" dirty="0">
                <a:solidFill>
                  <a:srgbClr val="003B5C"/>
                </a:solidFill>
              </a:rPr>
              <a:t>What is NOT covered?</a:t>
            </a:r>
          </a:p>
        </p:txBody>
      </p:sp>
      <p:sp>
        <p:nvSpPr>
          <p:cNvPr id="3" name="Content Placeholder 2">
            <a:extLst>
              <a:ext uri="{FF2B5EF4-FFF2-40B4-BE49-F238E27FC236}">
                <a16:creationId xmlns:a16="http://schemas.microsoft.com/office/drawing/2014/main" id="{61D2C59A-862E-9000-8E08-015244241D3C}"/>
              </a:ext>
            </a:extLst>
          </p:cNvPr>
          <p:cNvSpPr>
            <a:spLocks noGrp="1"/>
          </p:cNvSpPr>
          <p:nvPr>
            <p:ph idx="1"/>
          </p:nvPr>
        </p:nvSpPr>
        <p:spPr>
          <a:xfrm>
            <a:off x="38100" y="1185862"/>
            <a:ext cx="11049000" cy="4486275"/>
          </a:xfrm>
        </p:spPr>
        <p:txBody>
          <a:bodyPr>
            <a:normAutofit fontScale="25000" lnSpcReduction="20000"/>
          </a:bodyPr>
          <a:lstStyle/>
          <a:p>
            <a:pPr marL="0" indent="0">
              <a:buNone/>
            </a:pPr>
            <a:endParaRPr lang="en-US" sz="11200" b="1" i="0" dirty="0">
              <a:solidFill>
                <a:srgbClr val="2B2B2B"/>
              </a:solidFill>
              <a:effectLst/>
              <a:latin typeface="Crimson Text"/>
            </a:endParaRPr>
          </a:p>
          <a:p>
            <a:pPr lvl="1"/>
            <a:r>
              <a:rPr lang="en-US" sz="12800" b="0" i="0" dirty="0">
                <a:solidFill>
                  <a:srgbClr val="003B5C"/>
                </a:solidFill>
                <a:effectLst/>
                <a:latin typeface="Crimson Text"/>
              </a:rPr>
              <a:t>University fees and course related fees</a:t>
            </a:r>
          </a:p>
          <a:p>
            <a:pPr lvl="1"/>
            <a:r>
              <a:rPr lang="en-US" sz="12800" b="0" i="0" dirty="0">
                <a:solidFill>
                  <a:srgbClr val="003B5C"/>
                </a:solidFill>
                <a:effectLst/>
                <a:latin typeface="Crimson Text"/>
              </a:rPr>
              <a:t>Classes offered at any university, college, junior college or other educational institution other than the University</a:t>
            </a:r>
          </a:p>
          <a:p>
            <a:pPr lvl="1"/>
            <a:r>
              <a:rPr lang="en-US" sz="12800" b="0" i="0" dirty="0">
                <a:solidFill>
                  <a:srgbClr val="003B5C"/>
                </a:solidFill>
                <a:effectLst/>
                <a:latin typeface="Crimson Text"/>
              </a:rPr>
              <a:t>Tuition in excess of an overall limit of 180 credit hours for undergraduate, graduate and professional school tuition remission</a:t>
            </a:r>
          </a:p>
          <a:p>
            <a:pPr lvl="1"/>
            <a:r>
              <a:rPr lang="en-US" sz="12800" b="0" i="0" dirty="0">
                <a:solidFill>
                  <a:srgbClr val="003B5C"/>
                </a:solidFill>
                <a:effectLst/>
                <a:latin typeface="Crimson Text"/>
              </a:rPr>
              <a:t>Medical school tuition</a:t>
            </a:r>
          </a:p>
          <a:p>
            <a:pPr lvl="1"/>
            <a:r>
              <a:rPr lang="en-US" sz="12800" b="0" i="0" dirty="0">
                <a:solidFill>
                  <a:srgbClr val="003B5C"/>
                </a:solidFill>
                <a:effectLst/>
                <a:latin typeface="Crimson Text"/>
              </a:rPr>
              <a:t>When any satisfactory academic progress or admission requirement established by the Academic Vice President's Office is not met</a:t>
            </a:r>
          </a:p>
          <a:p>
            <a:pPr lvl="1"/>
            <a:r>
              <a:rPr lang="en-US" sz="12800" b="0" i="0" dirty="0">
                <a:solidFill>
                  <a:srgbClr val="003B5C"/>
                </a:solidFill>
                <a:effectLst/>
                <a:latin typeface="Crimson Text"/>
              </a:rPr>
              <a:t>A period of one term should a participant withdraw from courses in two consecutive terms </a:t>
            </a:r>
          </a:p>
          <a:p>
            <a:pPr lvl="1"/>
            <a:endParaRPr lang="en-US" dirty="0"/>
          </a:p>
        </p:txBody>
      </p:sp>
      <p:pic>
        <p:nvPicPr>
          <p:cNvPr id="4" name="Content Placeholder 3" descr="Logo, company name&#10;&#10;Description automatically generated">
            <a:extLst>
              <a:ext uri="{FF2B5EF4-FFF2-40B4-BE49-F238E27FC236}">
                <a16:creationId xmlns:a16="http://schemas.microsoft.com/office/drawing/2014/main" id="{179BA564-7D63-D51E-5F33-846AEEDB18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8385" y="4550229"/>
            <a:ext cx="1730829" cy="2307771"/>
          </a:xfrm>
          <a:prstGeom prst="rect">
            <a:avLst/>
          </a:prstGeom>
        </p:spPr>
      </p:pic>
    </p:spTree>
    <p:extLst>
      <p:ext uri="{BB962C8B-B14F-4D97-AF65-F5344CB8AC3E}">
        <p14:creationId xmlns:p14="http://schemas.microsoft.com/office/powerpoint/2010/main" val="2382881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C8B00-58D4-574A-8653-67183FD838CB}"/>
              </a:ext>
            </a:extLst>
          </p:cNvPr>
          <p:cNvSpPr>
            <a:spLocks noGrp="1"/>
          </p:cNvSpPr>
          <p:nvPr>
            <p:ph type="title"/>
          </p:nvPr>
        </p:nvSpPr>
        <p:spPr/>
        <p:txBody>
          <a:bodyPr/>
          <a:lstStyle/>
          <a:p>
            <a:r>
              <a:rPr lang="en-US" b="1" dirty="0">
                <a:solidFill>
                  <a:srgbClr val="003B5C"/>
                </a:solidFill>
              </a:rPr>
              <a:t>Employee Tuition Remission- Graduate School</a:t>
            </a:r>
          </a:p>
        </p:txBody>
      </p:sp>
      <p:sp>
        <p:nvSpPr>
          <p:cNvPr id="3" name="Content Placeholder 2">
            <a:extLst>
              <a:ext uri="{FF2B5EF4-FFF2-40B4-BE49-F238E27FC236}">
                <a16:creationId xmlns:a16="http://schemas.microsoft.com/office/drawing/2014/main" id="{298D727E-85D0-086C-6A4E-0B60F42A74C3}"/>
              </a:ext>
            </a:extLst>
          </p:cNvPr>
          <p:cNvSpPr>
            <a:spLocks noGrp="1"/>
          </p:cNvSpPr>
          <p:nvPr>
            <p:ph idx="1"/>
          </p:nvPr>
        </p:nvSpPr>
        <p:spPr/>
        <p:txBody>
          <a:bodyPr>
            <a:normAutofit/>
          </a:bodyPr>
          <a:lstStyle/>
          <a:p>
            <a:pPr algn="l"/>
            <a:r>
              <a:rPr lang="en-US" dirty="0">
                <a:solidFill>
                  <a:srgbClr val="003B5C"/>
                </a:solidFill>
                <a:latin typeface="Crimson Pro"/>
              </a:rPr>
              <a:t>Employees may use Tuition Remission for Graduate work</a:t>
            </a:r>
          </a:p>
          <a:p>
            <a:pPr algn="l"/>
            <a:r>
              <a:rPr lang="en-US" b="0" i="0" dirty="0">
                <a:solidFill>
                  <a:srgbClr val="003B5C"/>
                </a:solidFill>
                <a:effectLst/>
                <a:latin typeface="Crimson Pro"/>
              </a:rPr>
              <a:t>The IRS requires employees to pay taxes on graduate tuition benefits that exceed $5,250 in a given calendar year. </a:t>
            </a:r>
          </a:p>
          <a:p>
            <a:pPr algn="l"/>
            <a:r>
              <a:rPr lang="en-US" b="0" i="0" dirty="0">
                <a:solidFill>
                  <a:srgbClr val="003B5C"/>
                </a:solidFill>
                <a:effectLst/>
                <a:latin typeface="Crimson Pro"/>
              </a:rPr>
              <a:t>Employees will receive </a:t>
            </a:r>
            <a:r>
              <a:rPr lang="en-US" dirty="0">
                <a:solidFill>
                  <a:srgbClr val="003B5C"/>
                </a:solidFill>
                <a:latin typeface="Crimson Pro"/>
              </a:rPr>
              <a:t>notification </a:t>
            </a:r>
            <a:r>
              <a:rPr lang="en-US" b="0" i="0" dirty="0">
                <a:solidFill>
                  <a:srgbClr val="003B5C"/>
                </a:solidFill>
                <a:effectLst/>
                <a:latin typeface="Crimson Pro"/>
              </a:rPr>
              <a:t>once the limit is exceeded, and the appropriate taxes will be withheld from paychecks upon receipt of the employee class enrollment report.</a:t>
            </a:r>
          </a:p>
          <a:p>
            <a:pPr algn="l"/>
            <a:r>
              <a:rPr lang="en-US" b="0" i="0" dirty="0">
                <a:solidFill>
                  <a:srgbClr val="003B5C"/>
                </a:solidFill>
                <a:effectLst/>
                <a:latin typeface="Crimson Pro"/>
              </a:rPr>
              <a:t>To request that advanced tax deductions be withheld for the current Calendar Year, you may fill out the form and submit the form to Payroll Services. </a:t>
            </a:r>
          </a:p>
        </p:txBody>
      </p:sp>
      <p:pic>
        <p:nvPicPr>
          <p:cNvPr id="4" name="Content Placeholder 3" descr="Logo, company name&#10;&#10;Description automatically generated">
            <a:extLst>
              <a:ext uri="{FF2B5EF4-FFF2-40B4-BE49-F238E27FC236}">
                <a16:creationId xmlns:a16="http://schemas.microsoft.com/office/drawing/2014/main" id="{BB75173B-AA9A-2901-0EA2-A320438381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517565"/>
            <a:ext cx="1967599" cy="2623464"/>
          </a:xfrm>
          <a:prstGeom prst="rect">
            <a:avLst/>
          </a:prstGeom>
        </p:spPr>
      </p:pic>
    </p:spTree>
    <p:extLst>
      <p:ext uri="{BB962C8B-B14F-4D97-AF65-F5344CB8AC3E}">
        <p14:creationId xmlns:p14="http://schemas.microsoft.com/office/powerpoint/2010/main" val="45247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FD8A7-AF03-91A5-8BDA-5BB6EF4F7479}"/>
              </a:ext>
            </a:extLst>
          </p:cNvPr>
          <p:cNvSpPr>
            <a:spLocks noGrp="1"/>
          </p:cNvSpPr>
          <p:nvPr>
            <p:ph type="title"/>
          </p:nvPr>
        </p:nvSpPr>
        <p:spPr>
          <a:xfrm>
            <a:off x="559231" y="322763"/>
            <a:ext cx="10515600" cy="1325563"/>
          </a:xfrm>
        </p:spPr>
        <p:txBody>
          <a:bodyPr/>
          <a:lstStyle/>
          <a:p>
            <a:r>
              <a:rPr lang="en-US" b="1" dirty="0">
                <a:solidFill>
                  <a:srgbClr val="003B5C"/>
                </a:solidFill>
                <a:latin typeface="Crimson Pro"/>
              </a:rPr>
              <a:t>Tuition Remission-Spouse &amp; Dependents</a:t>
            </a:r>
            <a:br>
              <a:rPr lang="en-US" b="1" dirty="0">
                <a:solidFill>
                  <a:srgbClr val="003B5C"/>
                </a:solidFill>
                <a:latin typeface="Crimson Pro"/>
              </a:rPr>
            </a:br>
            <a:r>
              <a:rPr lang="en-US" b="1" dirty="0">
                <a:solidFill>
                  <a:srgbClr val="003B5C"/>
                </a:solidFill>
                <a:latin typeface="Crimson Pro"/>
              </a:rPr>
              <a:t>Requirements</a:t>
            </a:r>
          </a:p>
        </p:txBody>
      </p:sp>
      <p:sp>
        <p:nvSpPr>
          <p:cNvPr id="3" name="Content Placeholder 2">
            <a:extLst>
              <a:ext uri="{FF2B5EF4-FFF2-40B4-BE49-F238E27FC236}">
                <a16:creationId xmlns:a16="http://schemas.microsoft.com/office/drawing/2014/main" id="{C1BA685B-B773-1CAA-19D5-F4E47E69A7A7}"/>
              </a:ext>
            </a:extLst>
          </p:cNvPr>
          <p:cNvSpPr>
            <a:spLocks noGrp="1"/>
          </p:cNvSpPr>
          <p:nvPr>
            <p:ph idx="1"/>
          </p:nvPr>
        </p:nvSpPr>
        <p:spPr>
          <a:xfrm>
            <a:off x="435244" y="1825625"/>
            <a:ext cx="10515600" cy="4351338"/>
          </a:xfrm>
        </p:spPr>
        <p:txBody>
          <a:bodyPr>
            <a:normAutofit fontScale="77500" lnSpcReduction="20000"/>
          </a:bodyPr>
          <a:lstStyle/>
          <a:p>
            <a:pPr algn="l"/>
            <a:r>
              <a:rPr lang="en-US" dirty="0">
                <a:solidFill>
                  <a:srgbClr val="003B5C"/>
                </a:solidFill>
                <a:latin typeface="Crimson Text"/>
              </a:rPr>
              <a:t>A </a:t>
            </a:r>
            <a:r>
              <a:rPr lang="en-US" b="0" i="0" dirty="0">
                <a:solidFill>
                  <a:srgbClr val="003B5C"/>
                </a:solidFill>
                <a:effectLst/>
                <a:latin typeface="Crimson Text"/>
              </a:rPr>
              <a:t>spouse or child to be eligible as a plan participant, during the month of the first day of classes for the term for which tuition remission benefits are requested</a:t>
            </a:r>
          </a:p>
          <a:p>
            <a:pPr algn="l">
              <a:buFont typeface="Arial" panose="020B0604020202020204" pitchFamily="34" charset="0"/>
              <a:buChar char="•"/>
            </a:pPr>
            <a:r>
              <a:rPr lang="en-US" b="0" i="0" dirty="0">
                <a:solidFill>
                  <a:srgbClr val="003B5C"/>
                </a:solidFill>
                <a:effectLst/>
                <a:latin typeface="Crimson Text"/>
              </a:rPr>
              <a:t>He or she is a full-time faculty or staff member who has </a:t>
            </a:r>
            <a:r>
              <a:rPr lang="en-US" b="1" i="0" dirty="0">
                <a:solidFill>
                  <a:srgbClr val="003B5C"/>
                </a:solidFill>
                <a:effectLst/>
                <a:latin typeface="Crimson Text"/>
              </a:rPr>
              <a:t>completed three years of continuous full-time service* </a:t>
            </a:r>
            <a:r>
              <a:rPr lang="en-US" b="0" i="0" dirty="0">
                <a:solidFill>
                  <a:srgbClr val="003B5C"/>
                </a:solidFill>
                <a:effectLst/>
                <a:latin typeface="Crimson Text"/>
              </a:rPr>
              <a:t>with the University immediately during the month of the first day of classes for which tuition remission benefits are sought</a:t>
            </a:r>
          </a:p>
          <a:p>
            <a:pPr algn="l">
              <a:buFont typeface="Arial" panose="020B0604020202020204" pitchFamily="34" charset="0"/>
              <a:buChar char="•"/>
            </a:pPr>
            <a:r>
              <a:rPr lang="en-US" b="0" i="0" dirty="0">
                <a:solidFill>
                  <a:srgbClr val="003B5C"/>
                </a:solidFill>
                <a:effectLst/>
                <a:latin typeface="Crimson Text"/>
              </a:rPr>
              <a:t>He or she is a former full-time staff member who was employed for more than seven consecutive years by the University and a former full-time Faculty Member, and he or she terminated employment with the University by reason of his or her death or by reason of retirement upon or after the attainment of age 60.</a:t>
            </a:r>
          </a:p>
          <a:p>
            <a:pPr algn="l">
              <a:buFont typeface="Arial" panose="020B0604020202020204" pitchFamily="34" charset="0"/>
              <a:buChar char="•"/>
            </a:pPr>
            <a:r>
              <a:rPr lang="en-US" b="0" i="0" dirty="0">
                <a:solidFill>
                  <a:srgbClr val="003B5C"/>
                </a:solidFill>
                <a:effectLst/>
                <a:latin typeface="Crimson Text"/>
              </a:rPr>
              <a:t>Must </a:t>
            </a:r>
            <a:r>
              <a:rPr lang="en-US" b="1" i="0" dirty="0">
                <a:solidFill>
                  <a:srgbClr val="003B5C"/>
                </a:solidFill>
                <a:effectLst/>
                <a:latin typeface="Crimson Text"/>
              </a:rPr>
              <a:t>not</a:t>
            </a:r>
            <a:r>
              <a:rPr lang="en-US" b="0" i="0" dirty="0">
                <a:solidFill>
                  <a:srgbClr val="003B5C"/>
                </a:solidFill>
                <a:effectLst/>
                <a:latin typeface="Crimson Text"/>
              </a:rPr>
              <a:t> have been awarded a Bachelor's degree</a:t>
            </a:r>
          </a:p>
          <a:p>
            <a:pPr algn="l">
              <a:buFont typeface="Arial" panose="020B0604020202020204" pitchFamily="34" charset="0"/>
              <a:buChar char="•"/>
            </a:pPr>
            <a:r>
              <a:rPr lang="en-US" b="0" i="0" dirty="0">
                <a:solidFill>
                  <a:srgbClr val="003B5C"/>
                </a:solidFill>
                <a:effectLst/>
                <a:latin typeface="Crimson Text"/>
              </a:rPr>
              <a:t>Must have met the established requirements for admission to the University and must have been admitted to one of the undergraduate programs of the University</a:t>
            </a:r>
          </a:p>
          <a:p>
            <a:r>
              <a:rPr lang="en-US" dirty="0">
                <a:latin typeface="Crimson Pro"/>
              </a:rPr>
              <a:t>*</a:t>
            </a:r>
            <a:r>
              <a:rPr lang="en-US" b="0" i="0" dirty="0">
                <a:solidFill>
                  <a:srgbClr val="242424"/>
                </a:solidFill>
                <a:effectLst/>
                <a:latin typeface="-apple-system"/>
              </a:rPr>
              <a:t> Coming directly from another university? Your years of service count for dependent tuition.</a:t>
            </a:r>
            <a:endParaRPr lang="en-US" dirty="0">
              <a:latin typeface="Crimson Pro"/>
            </a:endParaRPr>
          </a:p>
        </p:txBody>
      </p:sp>
      <p:pic>
        <p:nvPicPr>
          <p:cNvPr id="4" name="Content Placeholder 3" descr="Logo, company name&#10;&#10;Description automatically generated">
            <a:extLst>
              <a:ext uri="{FF2B5EF4-FFF2-40B4-BE49-F238E27FC236}">
                <a16:creationId xmlns:a16="http://schemas.microsoft.com/office/drawing/2014/main" id="{54B2A16C-8CAA-82D6-F02F-D914EF509F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393579"/>
            <a:ext cx="1967599" cy="2623464"/>
          </a:xfrm>
          <a:prstGeom prst="rect">
            <a:avLst/>
          </a:prstGeom>
        </p:spPr>
      </p:pic>
    </p:spTree>
    <p:extLst>
      <p:ext uri="{BB962C8B-B14F-4D97-AF65-F5344CB8AC3E}">
        <p14:creationId xmlns:p14="http://schemas.microsoft.com/office/powerpoint/2010/main" val="155832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83C01-55FF-5265-4B5B-F1B3437F8D56}"/>
              </a:ext>
            </a:extLst>
          </p:cNvPr>
          <p:cNvSpPr>
            <a:spLocks noGrp="1"/>
          </p:cNvSpPr>
          <p:nvPr>
            <p:ph type="title"/>
          </p:nvPr>
        </p:nvSpPr>
        <p:spPr/>
        <p:txBody>
          <a:bodyPr/>
          <a:lstStyle/>
          <a:p>
            <a:r>
              <a:rPr lang="en-US" b="1" dirty="0">
                <a:solidFill>
                  <a:srgbClr val="003B5C"/>
                </a:solidFill>
                <a:latin typeface="Crimson Pro"/>
              </a:rPr>
              <a:t>Tuition Remission-Spouse &amp; Dependents</a:t>
            </a:r>
            <a:br>
              <a:rPr lang="en-US" b="1" dirty="0">
                <a:solidFill>
                  <a:srgbClr val="003B5C"/>
                </a:solidFill>
                <a:latin typeface="Crimson Pro"/>
              </a:rPr>
            </a:br>
            <a:r>
              <a:rPr lang="en-US" b="1" dirty="0">
                <a:solidFill>
                  <a:srgbClr val="003B5C"/>
                </a:solidFill>
                <a:latin typeface="Crimson Pro"/>
              </a:rPr>
              <a:t>Requirements</a:t>
            </a:r>
            <a:endParaRPr lang="en-US" b="1" dirty="0">
              <a:solidFill>
                <a:srgbClr val="003B5C"/>
              </a:solidFill>
            </a:endParaRPr>
          </a:p>
        </p:txBody>
      </p:sp>
      <p:sp>
        <p:nvSpPr>
          <p:cNvPr id="3" name="Content Placeholder 2">
            <a:extLst>
              <a:ext uri="{FF2B5EF4-FFF2-40B4-BE49-F238E27FC236}">
                <a16:creationId xmlns:a16="http://schemas.microsoft.com/office/drawing/2014/main" id="{BB0D7F6D-A01E-D646-9974-10F56FEB03B6}"/>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b="0" i="0" dirty="0">
                <a:solidFill>
                  <a:srgbClr val="003B5C"/>
                </a:solidFill>
                <a:effectLst/>
                <a:latin typeface="Crimson Text"/>
              </a:rPr>
              <a:t>Can be a degree-seeking student from another institution</a:t>
            </a:r>
          </a:p>
          <a:p>
            <a:pPr algn="l">
              <a:buFont typeface="Arial" panose="020B0604020202020204" pitchFamily="34" charset="0"/>
              <a:buChar char="•"/>
            </a:pPr>
            <a:r>
              <a:rPr lang="en-US" b="0" i="0" dirty="0">
                <a:solidFill>
                  <a:srgbClr val="003B5C"/>
                </a:solidFill>
                <a:effectLst/>
                <a:latin typeface="Crimson Text"/>
              </a:rPr>
              <a:t>Must, once admitted, continue to meet existing requirements to maintain satisfactory academic progress at Saint Louis University</a:t>
            </a:r>
          </a:p>
          <a:p>
            <a:pPr algn="l">
              <a:buFont typeface="Arial" panose="020B0604020202020204" pitchFamily="34" charset="0"/>
              <a:buChar char="•"/>
            </a:pPr>
            <a:r>
              <a:rPr lang="en-US" b="0" i="0" dirty="0">
                <a:solidFill>
                  <a:srgbClr val="003B5C"/>
                </a:solidFill>
                <a:effectLst/>
                <a:latin typeface="Crimson Text"/>
              </a:rPr>
              <a:t>In the case of a child, must not have reached his or her 25th birthday.</a:t>
            </a:r>
          </a:p>
          <a:p>
            <a:pPr algn="l">
              <a:buFont typeface="Arial" panose="020B0604020202020204" pitchFamily="34" charset="0"/>
              <a:buChar char="•"/>
            </a:pPr>
            <a:r>
              <a:rPr lang="en-US" b="0" i="0" dirty="0">
                <a:solidFill>
                  <a:srgbClr val="003B5C"/>
                </a:solidFill>
                <a:effectLst/>
                <a:latin typeface="Crimson Text"/>
              </a:rPr>
              <a:t>In the case of a child, must be natural born or adopted by the faculty, staff or Emeritus faculty. Step-children are not eligible for the benefit.</a:t>
            </a:r>
          </a:p>
          <a:p>
            <a:pPr algn="l">
              <a:buFont typeface="Arial" panose="020B0604020202020204" pitchFamily="34" charset="0"/>
              <a:buChar char="•"/>
            </a:pPr>
            <a:r>
              <a:rPr lang="en-US" b="0" i="0" dirty="0">
                <a:solidFill>
                  <a:srgbClr val="003B5C"/>
                </a:solidFill>
                <a:effectLst/>
                <a:latin typeface="Crimson Text"/>
              </a:rPr>
              <a:t>A spouse or child who satisfies the eligibility requirements shall be entitled to a full waiver of tuition for undergraduate credit hours taken at the University.</a:t>
            </a:r>
            <a:endParaRPr lang="en-US" dirty="0"/>
          </a:p>
          <a:p>
            <a:r>
              <a:rPr lang="en-US" dirty="0">
                <a:solidFill>
                  <a:srgbClr val="003B5C"/>
                </a:solidFill>
              </a:rPr>
              <a:t>The limit for full waiver of tuition per semester is 18 hours, this also includes the summer semester.</a:t>
            </a:r>
          </a:p>
        </p:txBody>
      </p:sp>
      <p:pic>
        <p:nvPicPr>
          <p:cNvPr id="4" name="Content Placeholder 3" descr="Logo, company name&#10;&#10;Description automatically generated">
            <a:extLst>
              <a:ext uri="{FF2B5EF4-FFF2-40B4-BE49-F238E27FC236}">
                <a16:creationId xmlns:a16="http://schemas.microsoft.com/office/drawing/2014/main" id="{A49A8440-CDBB-1867-6604-1449F300D0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401" y="4393579"/>
            <a:ext cx="1967599" cy="2623464"/>
          </a:xfrm>
          <a:prstGeom prst="rect">
            <a:avLst/>
          </a:prstGeom>
        </p:spPr>
      </p:pic>
    </p:spTree>
    <p:extLst>
      <p:ext uri="{BB962C8B-B14F-4D97-AF65-F5344CB8AC3E}">
        <p14:creationId xmlns:p14="http://schemas.microsoft.com/office/powerpoint/2010/main" val="2377402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9EC7-08A5-6EF7-B1A4-E3F90EA62CB0}"/>
              </a:ext>
            </a:extLst>
          </p:cNvPr>
          <p:cNvSpPr>
            <a:spLocks noGrp="1"/>
          </p:cNvSpPr>
          <p:nvPr>
            <p:ph type="title"/>
          </p:nvPr>
        </p:nvSpPr>
        <p:spPr/>
        <p:txBody>
          <a:bodyPr/>
          <a:lstStyle/>
          <a:p>
            <a:r>
              <a:rPr lang="en-US" b="1" dirty="0">
                <a:solidFill>
                  <a:srgbClr val="003B5C"/>
                </a:solidFill>
                <a:latin typeface="Crimson Pro"/>
              </a:rPr>
              <a:t>Tuition Remission –Spouse and Dependents</a:t>
            </a:r>
          </a:p>
        </p:txBody>
      </p:sp>
      <p:sp>
        <p:nvSpPr>
          <p:cNvPr id="3" name="Content Placeholder 2">
            <a:extLst>
              <a:ext uri="{FF2B5EF4-FFF2-40B4-BE49-F238E27FC236}">
                <a16:creationId xmlns:a16="http://schemas.microsoft.com/office/drawing/2014/main" id="{2D4570F6-B574-F501-1413-C11E4E082557}"/>
              </a:ext>
            </a:extLst>
          </p:cNvPr>
          <p:cNvSpPr>
            <a:spLocks noGrp="1"/>
          </p:cNvSpPr>
          <p:nvPr>
            <p:ph idx="1"/>
          </p:nvPr>
        </p:nvSpPr>
        <p:spPr>
          <a:xfrm>
            <a:off x="362211" y="1490159"/>
            <a:ext cx="10515600" cy="4351338"/>
          </a:xfrm>
        </p:spPr>
        <p:txBody>
          <a:bodyPr/>
          <a:lstStyle/>
          <a:p>
            <a:pPr algn="l"/>
            <a:r>
              <a:rPr lang="en-US" b="0" i="0" dirty="0">
                <a:solidFill>
                  <a:srgbClr val="003B5C"/>
                </a:solidFill>
                <a:effectLst/>
                <a:latin typeface="Crimson Text"/>
              </a:rPr>
              <a:t>The spouse and/or children (natural or adopted) of any full-time faculty, staff or Emeritus faculty are eligible for benefits under the tuition remission plan.</a:t>
            </a:r>
          </a:p>
          <a:p>
            <a:pPr algn="l"/>
            <a:r>
              <a:rPr lang="en-US" b="0" i="0" dirty="0">
                <a:solidFill>
                  <a:srgbClr val="003B5C"/>
                </a:solidFill>
                <a:effectLst/>
                <a:latin typeface="Crimson Text"/>
              </a:rPr>
              <a:t>Eligible participants can apply for dependent tuition remission benefit online through </a:t>
            </a:r>
            <a:r>
              <a:rPr lang="en-US" dirty="0">
                <a:solidFill>
                  <a:srgbClr val="003B5C"/>
                </a:solidFill>
                <a:latin typeface="Crimson Text"/>
              </a:rPr>
              <a:t>W</a:t>
            </a:r>
            <a:r>
              <a:rPr lang="en-US" b="0" i="0" dirty="0">
                <a:solidFill>
                  <a:srgbClr val="003B5C"/>
                </a:solidFill>
                <a:effectLst/>
                <a:latin typeface="Crimson Text"/>
              </a:rPr>
              <a:t>orkday. </a:t>
            </a:r>
          </a:p>
          <a:p>
            <a:pPr algn="l"/>
            <a:r>
              <a:rPr lang="en-US" b="0" i="0" dirty="0">
                <a:solidFill>
                  <a:srgbClr val="003B5C"/>
                </a:solidFill>
                <a:effectLst/>
                <a:latin typeface="Crimson Text"/>
              </a:rPr>
              <a:t>A universal tuition remission application process allows you to apply once for tuition remission benefits. </a:t>
            </a:r>
          </a:p>
          <a:p>
            <a:pPr algn="l"/>
            <a:r>
              <a:rPr lang="en-US" b="0" i="0" dirty="0">
                <a:solidFill>
                  <a:srgbClr val="003B5C"/>
                </a:solidFill>
                <a:effectLst/>
                <a:latin typeface="Crimson Text"/>
              </a:rPr>
              <a:t>The approved applications will remain in place until you and/</a:t>
            </a:r>
            <a:r>
              <a:rPr lang="en-US" dirty="0">
                <a:solidFill>
                  <a:srgbClr val="003B5C"/>
                </a:solidFill>
                <a:latin typeface="Crimson Text"/>
              </a:rPr>
              <a:t>or child spouse</a:t>
            </a:r>
            <a:r>
              <a:rPr lang="en-US" b="0" i="0" dirty="0">
                <a:solidFill>
                  <a:srgbClr val="003B5C"/>
                </a:solidFill>
                <a:effectLst/>
                <a:latin typeface="Crimson Text"/>
              </a:rPr>
              <a:t> no longer meet the eligibility requirements.</a:t>
            </a:r>
          </a:p>
          <a:p>
            <a:endParaRPr lang="en-US" dirty="0">
              <a:latin typeface="Crimson Pro"/>
            </a:endParaRPr>
          </a:p>
        </p:txBody>
      </p:sp>
      <p:pic>
        <p:nvPicPr>
          <p:cNvPr id="4" name="Content Placeholder 3" descr="Logo, company name&#10;&#10;Description automatically generated">
            <a:extLst>
              <a:ext uri="{FF2B5EF4-FFF2-40B4-BE49-F238E27FC236}">
                <a16:creationId xmlns:a16="http://schemas.microsoft.com/office/drawing/2014/main" id="{7A76543D-35FE-9DE4-56EA-999F302D9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9515" y="4529765"/>
            <a:ext cx="1967599" cy="2623464"/>
          </a:xfrm>
          <a:prstGeom prst="rect">
            <a:avLst/>
          </a:prstGeom>
        </p:spPr>
      </p:pic>
    </p:spTree>
    <p:extLst>
      <p:ext uri="{BB962C8B-B14F-4D97-AF65-F5344CB8AC3E}">
        <p14:creationId xmlns:p14="http://schemas.microsoft.com/office/powerpoint/2010/main" val="465386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1439</TotalTime>
  <Words>1967</Words>
  <Application>Microsoft Office PowerPoint</Application>
  <PresentationFormat>Widescreen</PresentationFormat>
  <Paragraphs>109</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-apple-system</vt:lpstr>
      <vt:lpstr>Arial</vt:lpstr>
      <vt:lpstr>Calibri</vt:lpstr>
      <vt:lpstr>Calibri Light</vt:lpstr>
      <vt:lpstr>Crimson Pro</vt:lpstr>
      <vt:lpstr>Crimson Text</vt:lpstr>
      <vt:lpstr>Office Theme</vt:lpstr>
      <vt:lpstr>St. Louis University  Tuition Benefits Webinar</vt:lpstr>
      <vt:lpstr>Employee Tuition Benefits</vt:lpstr>
      <vt:lpstr>Tuition Remission-Employees</vt:lpstr>
      <vt:lpstr>Tuition Remission - Employees</vt:lpstr>
      <vt:lpstr>Tuition Remission- Employees What is NOT covered?</vt:lpstr>
      <vt:lpstr>Employee Tuition Remission- Graduate School</vt:lpstr>
      <vt:lpstr>Tuition Remission-Spouse &amp; Dependents Requirements</vt:lpstr>
      <vt:lpstr>Tuition Remission-Spouse &amp; Dependents Requirements</vt:lpstr>
      <vt:lpstr>Tuition Remission –Spouse and Dependents</vt:lpstr>
      <vt:lpstr>Tuition Remission- Spouse &amp; Dependents What is NOT Covered</vt:lpstr>
      <vt:lpstr>Tuition Remission-Spouse &amp; Dependents What is NOT Covered</vt:lpstr>
      <vt:lpstr>Tuition Exchange</vt:lpstr>
      <vt:lpstr>Tuition Exchange</vt:lpstr>
      <vt:lpstr>Tuition Exchange-Application Process</vt:lpstr>
      <vt:lpstr>Tuition Exchange Application Process</vt:lpstr>
      <vt:lpstr>Faculty and Staff children exchange program (FACHEX)</vt:lpstr>
      <vt:lpstr>FACHEX- Requirements</vt:lpstr>
      <vt:lpstr>FACHEX- Eligibility</vt:lpstr>
      <vt:lpstr>FACHEX- How to apply</vt:lpstr>
      <vt:lpstr>FACHEX- Application</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Louis University  Tuition Benefits</dc:title>
  <dc:creator>Rachel Donahue</dc:creator>
  <cp:lastModifiedBy>Rachel Donahue</cp:lastModifiedBy>
  <cp:revision>1</cp:revision>
  <dcterms:created xsi:type="dcterms:W3CDTF">2022-09-22T14:25:29Z</dcterms:created>
  <dcterms:modified xsi:type="dcterms:W3CDTF">2022-09-27T16:34:45Z</dcterms:modified>
</cp:coreProperties>
</file>