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830" r:id="rId2"/>
    <p:sldId id="83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E3BE-FCF1-4B0E-AA00-2086E29084F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DAEE-6363-4C2D-A0D9-A5D97D6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6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Increased deductible, OOPM and ER copay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8043A7-4D81-43A0-82CB-1A25C199272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423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8043A7-4D81-43A0-82CB-1A25C199272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423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001" y="5659305"/>
            <a:ext cx="1144308" cy="100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7341E-F6F0-43AD-B319-11F2BD5CF1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9" y="10888"/>
            <a:ext cx="10189027" cy="50945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1EDE1A-06E7-4323-945C-5AD61CE02D90}"/>
              </a:ext>
            </a:extLst>
          </p:cNvPr>
          <p:cNvSpPr/>
          <p:nvPr userDrawn="1"/>
        </p:nvSpPr>
        <p:spPr bwMode="auto">
          <a:xfrm>
            <a:off x="7315200" y="4495800"/>
            <a:ext cx="3272037" cy="609600"/>
          </a:xfrm>
          <a:prstGeom prst="rect">
            <a:avLst/>
          </a:prstGeom>
          <a:solidFill>
            <a:srgbClr val="003DA5"/>
          </a:solidFill>
          <a:ln w="9525" cap="flat" cmpd="sng" algn="ctr">
            <a:solidFill>
              <a:srgbClr val="003D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68203A-E05D-4101-84BC-28943F04FD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/>
        </p:blipFill>
        <p:spPr>
          <a:xfrm>
            <a:off x="7329715" y="5105401"/>
            <a:ext cx="3272037" cy="15598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A9447F-9448-4A50-B5A1-92CE02450D19}"/>
              </a:ext>
            </a:extLst>
          </p:cNvPr>
          <p:cNvSpPr/>
          <p:nvPr userDrawn="1"/>
        </p:nvSpPr>
        <p:spPr bwMode="auto">
          <a:xfrm>
            <a:off x="0" y="4495800"/>
            <a:ext cx="7315200" cy="914400"/>
          </a:xfrm>
          <a:prstGeom prst="rect">
            <a:avLst/>
          </a:prstGeom>
          <a:solidFill>
            <a:srgbClr val="C8C9C7">
              <a:alpha val="80000"/>
            </a:srgbClr>
          </a:solidFill>
          <a:ln w="9525" cap="flat" cmpd="sng" algn="ctr">
            <a:solidFill>
              <a:srgbClr val="C8C9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AB7453-CC0F-4B92-9436-87DBDC86DBAB}"/>
              </a:ext>
            </a:extLst>
          </p:cNvPr>
          <p:cNvCxnSpPr/>
          <p:nvPr userDrawn="1"/>
        </p:nvCxnSpPr>
        <p:spPr bwMode="auto">
          <a:xfrm>
            <a:off x="0" y="6324600"/>
            <a:ext cx="6705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8C9C7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4F9A980-3C6A-48F5-B810-A7ED920AE229}"/>
              </a:ext>
            </a:extLst>
          </p:cNvPr>
          <p:cNvCxnSpPr/>
          <p:nvPr userDrawn="1"/>
        </p:nvCxnSpPr>
        <p:spPr bwMode="auto">
          <a:xfrm>
            <a:off x="0" y="6477000"/>
            <a:ext cx="6705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8C9C7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1C23DA7-927F-4A9A-8579-0677084F3EF4}"/>
              </a:ext>
            </a:extLst>
          </p:cNvPr>
          <p:cNvCxnSpPr/>
          <p:nvPr userDrawn="1"/>
        </p:nvCxnSpPr>
        <p:spPr bwMode="auto">
          <a:xfrm>
            <a:off x="0" y="6629400"/>
            <a:ext cx="6705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8C9C7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3985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6093" y="1731571"/>
            <a:ext cx="4600708" cy="139862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293" y="60888"/>
            <a:ext cx="1144308" cy="100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920A282-AE45-4752-A781-DCEFE178C10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8C9C7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5D334E4-D856-4131-AF4E-90F72D3A5A0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400800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8C9C7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E2B047-E9A8-45C7-86A5-4A56FC1729E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553200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8C9C7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0615A3DF-3E64-4562-A9C6-ED12203437B2}"/>
              </a:ext>
            </a:extLst>
          </p:cNvPr>
          <p:cNvSpPr/>
          <p:nvPr userDrawn="1"/>
        </p:nvSpPr>
        <p:spPr bwMode="auto">
          <a:xfrm>
            <a:off x="7285188" y="490926"/>
            <a:ext cx="3272037" cy="609600"/>
          </a:xfrm>
          <a:prstGeom prst="rect">
            <a:avLst/>
          </a:prstGeom>
          <a:solidFill>
            <a:srgbClr val="003DA5"/>
          </a:solidFill>
          <a:ln w="9525" cap="flat" cmpd="sng" algn="ctr">
            <a:solidFill>
              <a:srgbClr val="003D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FA1B6B9-401B-4C65-AAB4-7DE03B4785E7}"/>
              </a:ext>
            </a:extLst>
          </p:cNvPr>
          <p:cNvSpPr/>
          <p:nvPr userDrawn="1"/>
        </p:nvSpPr>
        <p:spPr bwMode="auto">
          <a:xfrm>
            <a:off x="-30012" y="490926"/>
            <a:ext cx="7315200" cy="914400"/>
          </a:xfrm>
          <a:prstGeom prst="rect">
            <a:avLst/>
          </a:prstGeom>
          <a:solidFill>
            <a:srgbClr val="C8C9C7">
              <a:alpha val="80000"/>
            </a:srgbClr>
          </a:solidFill>
          <a:ln w="9525" cap="flat" cmpd="sng" algn="ctr">
            <a:solidFill>
              <a:srgbClr val="C8C9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57695-3A0C-48BD-A307-F7F657FBC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68" y="2963754"/>
            <a:ext cx="2096291" cy="2362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0C9AA-F4AE-435E-8F0E-5FD47019EB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96" y="1100527"/>
            <a:ext cx="3272037" cy="1636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B351E-4FA1-47EB-A379-45C6571889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77" y="1405326"/>
            <a:ext cx="2096736" cy="15725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6535F16-27FD-4823-A7C6-D68C06DABE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06" y="2681746"/>
            <a:ext cx="3273828" cy="1636914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A464006D-9BD0-477B-9A1F-308D385063EE}"/>
              </a:ext>
            </a:extLst>
          </p:cNvPr>
          <p:cNvSpPr/>
          <p:nvPr userDrawn="1"/>
        </p:nvSpPr>
        <p:spPr bwMode="auto">
          <a:xfrm>
            <a:off x="7281613" y="4318660"/>
            <a:ext cx="4910387" cy="1005909"/>
          </a:xfrm>
          <a:prstGeom prst="rect">
            <a:avLst/>
          </a:prstGeom>
          <a:solidFill>
            <a:srgbClr val="C8C9C7">
              <a:alpha val="80000"/>
            </a:srgbClr>
          </a:solidFill>
          <a:ln w="9525" cap="flat" cmpd="sng" algn="ctr">
            <a:solidFill>
              <a:srgbClr val="C8C9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1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43" y="335280"/>
            <a:ext cx="11377335" cy="731520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rgbClr val="003DA5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43" y="1600200"/>
            <a:ext cx="11373135" cy="3657600"/>
          </a:xfrm>
        </p:spPr>
        <p:txBody>
          <a:bodyPr/>
          <a:lstStyle>
            <a:lvl1pPr>
              <a:buClr>
                <a:srgbClr val="6C6D6F"/>
              </a:buClr>
              <a:defRPr/>
            </a:lvl1pPr>
            <a:lvl2pPr>
              <a:buClr>
                <a:srgbClr val="6C6D6F"/>
              </a:buClr>
              <a:defRPr/>
            </a:lvl2pPr>
            <a:lvl3pPr>
              <a:buClr>
                <a:srgbClr val="6C6D6F"/>
              </a:buClr>
              <a:defRPr/>
            </a:lvl3pPr>
            <a:lvl4pPr>
              <a:buClr>
                <a:srgbClr val="6C6D6F"/>
              </a:buClr>
              <a:defRPr/>
            </a:lvl4pPr>
            <a:lvl5pPr>
              <a:buClr>
                <a:srgbClr val="6C6D6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EB\footer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9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41" y="1447800"/>
            <a:ext cx="5425440" cy="4495800"/>
          </a:xfrm>
        </p:spPr>
        <p:txBody>
          <a:bodyPr/>
          <a:lstStyle>
            <a:lvl1pPr>
              <a:buClr>
                <a:srgbClr val="6C6D6F"/>
              </a:buClr>
              <a:defRPr sz="1800"/>
            </a:lvl1pPr>
            <a:lvl2pPr>
              <a:buClr>
                <a:srgbClr val="6C6D6F"/>
              </a:buClr>
              <a:defRPr sz="1600"/>
            </a:lvl2pPr>
            <a:lvl3pPr>
              <a:buClr>
                <a:srgbClr val="6C6D6F"/>
              </a:buClr>
              <a:defRPr sz="1400"/>
            </a:lvl3pPr>
            <a:lvl4pPr>
              <a:buClr>
                <a:srgbClr val="6C6D6F"/>
              </a:buClr>
              <a:defRPr sz="1200"/>
            </a:lvl4pPr>
            <a:lvl5pPr>
              <a:buClr>
                <a:srgbClr val="6C6D6F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3544" y="1447800"/>
            <a:ext cx="5425440" cy="4495800"/>
          </a:xfrm>
        </p:spPr>
        <p:txBody>
          <a:bodyPr/>
          <a:lstStyle>
            <a:lvl1pPr>
              <a:buClr>
                <a:srgbClr val="6C6D6F"/>
              </a:buClr>
              <a:defRPr sz="1800"/>
            </a:lvl1pPr>
            <a:lvl2pPr>
              <a:buClr>
                <a:srgbClr val="6C6D6F"/>
              </a:buClr>
              <a:defRPr sz="1600"/>
            </a:lvl2pPr>
            <a:lvl3pPr>
              <a:buClr>
                <a:srgbClr val="6C6D6F"/>
              </a:buClr>
              <a:defRPr sz="1400"/>
            </a:lvl3pPr>
            <a:lvl4pPr>
              <a:buClr>
                <a:srgbClr val="6C6D6F"/>
              </a:buClr>
              <a:defRPr sz="1200"/>
            </a:lvl4pPr>
            <a:lvl5pPr>
              <a:buClr>
                <a:srgbClr val="6C6D6F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EB\footer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7DD1ED-8604-4D18-BF10-F40AE4BC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43" y="335280"/>
            <a:ext cx="11377335" cy="731520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rgbClr val="003DA5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96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EB\footer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4F5471-2792-4B0C-B59F-D34B365F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43" y="335280"/>
            <a:ext cx="11377335" cy="731520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rgbClr val="003DA5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14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520826"/>
            <a:ext cx="11372851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03200" y="6553200"/>
            <a:ext cx="6807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>
                <a:solidFill>
                  <a:schemeClr val="bg1">
                    <a:lumMod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EB\footer</a:t>
            </a:r>
            <a:endParaRPr lang="en-US" dirty="0"/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 bwMode="auto">
          <a:xfrm>
            <a:off x="0" y="1219200"/>
            <a:ext cx="12192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8C9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293" y="60888"/>
            <a:ext cx="1144308" cy="100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3A8C404-51F6-46AA-B00E-3B97D162B455}"/>
              </a:ext>
            </a:extLst>
          </p:cNvPr>
          <p:cNvSpPr/>
          <p:nvPr userDrawn="1"/>
        </p:nvSpPr>
        <p:spPr bwMode="auto">
          <a:xfrm>
            <a:off x="10537372" y="1368424"/>
            <a:ext cx="1625600" cy="307976"/>
          </a:xfrm>
          <a:prstGeom prst="rect">
            <a:avLst/>
          </a:prstGeom>
          <a:solidFill>
            <a:srgbClr val="003DA5"/>
          </a:solidFill>
          <a:ln w="9525" cap="flat" cmpd="sng" algn="ctr">
            <a:solidFill>
              <a:srgbClr val="003D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1DD88F-30A0-4E12-99DD-30A34F77113C}"/>
              </a:ext>
            </a:extLst>
          </p:cNvPr>
          <p:cNvSpPr/>
          <p:nvPr userDrawn="1"/>
        </p:nvSpPr>
        <p:spPr bwMode="auto">
          <a:xfrm>
            <a:off x="6574972" y="1368424"/>
            <a:ext cx="3962400" cy="307976"/>
          </a:xfrm>
          <a:prstGeom prst="rect">
            <a:avLst/>
          </a:prstGeom>
          <a:solidFill>
            <a:srgbClr val="C8C9C7"/>
          </a:solidFill>
          <a:ln w="9525" cap="flat" cmpd="sng" algn="ctr">
            <a:solidFill>
              <a:srgbClr val="C8C9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553559-F127-405D-86ED-90533478DC0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8C9C7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AD9CD1-AD8C-4D74-A424-8611C5FBD40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400800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8C9C7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69D69F-09D1-400B-B610-56E01624644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553200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8C9C7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419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9pPr>
    </p:titleStyle>
    <p:bodyStyle>
      <a:lvl1pPr marL="339725" indent="-339725" algn="l" rtl="0" eaLnBrk="1" fontAlgn="base" hangingPunct="1">
        <a:spcBef>
          <a:spcPct val="50000"/>
        </a:spcBef>
        <a:spcAft>
          <a:spcPct val="0"/>
        </a:spcAft>
        <a:buClr>
          <a:srgbClr val="6C6D6F"/>
        </a:buClr>
        <a:buSzPct val="110000"/>
        <a:buFont typeface="Wingdings 2" panose="05020102010507070707" pitchFamily="18" charset="2"/>
        <a:buChar char="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1775" algn="l" rtl="0" eaLnBrk="1" fontAlgn="base" hangingPunct="1">
        <a:spcBef>
          <a:spcPct val="20000"/>
        </a:spcBef>
        <a:spcAft>
          <a:spcPct val="0"/>
        </a:spcAft>
        <a:buClr>
          <a:srgbClr val="6C6D6F"/>
        </a:buClr>
        <a:buFont typeface="Wingdings 2" panose="05020102010507070707" pitchFamily="18" charset="2"/>
        <a:buChar char=""/>
        <a:defRPr sz="1600">
          <a:solidFill>
            <a:schemeClr val="tx1"/>
          </a:solidFill>
          <a:latin typeface="+mn-lt"/>
        </a:defRPr>
      </a:lvl2pPr>
      <a:lvl3pPr marL="971550" indent="-285750" algn="l" rtl="0" eaLnBrk="1" fontAlgn="base" hangingPunct="1">
        <a:spcBef>
          <a:spcPct val="20000"/>
        </a:spcBef>
        <a:spcAft>
          <a:spcPct val="0"/>
        </a:spcAft>
        <a:buClr>
          <a:srgbClr val="6C6D6F"/>
        </a:buClr>
        <a:buFont typeface="Wingdings 2" panose="05020102010507070707" pitchFamily="18" charset="2"/>
        <a:buChar char="¾"/>
        <a:defRPr sz="1400">
          <a:solidFill>
            <a:schemeClr val="tx1"/>
          </a:solidFill>
          <a:latin typeface="+mn-lt"/>
        </a:defRPr>
      </a:lvl3pPr>
      <a:lvl4pPr marL="1254125" indent="-225425" algn="l" rtl="0" eaLnBrk="1" fontAlgn="base" hangingPunct="1">
        <a:spcBef>
          <a:spcPct val="20000"/>
        </a:spcBef>
        <a:spcAft>
          <a:spcPct val="0"/>
        </a:spcAft>
        <a:buClr>
          <a:srgbClr val="6C6D6F"/>
        </a:buClr>
        <a:buSzPct val="110000"/>
        <a:buFont typeface="Wingdings 2" panose="05020102010507070707" pitchFamily="18" charset="2"/>
        <a:buChar char="¾"/>
        <a:defRPr sz="1200">
          <a:solidFill>
            <a:schemeClr val="tx1"/>
          </a:solidFill>
          <a:latin typeface="+mn-lt"/>
        </a:defRPr>
      </a:lvl4pPr>
      <a:lvl5pPr marL="1433513" indent="-179388" algn="l" rtl="0" eaLnBrk="1" fontAlgn="base" hangingPunct="1">
        <a:spcBef>
          <a:spcPct val="40000"/>
        </a:spcBef>
        <a:spcAft>
          <a:spcPct val="0"/>
        </a:spcAft>
        <a:buClr>
          <a:srgbClr val="6C6D6F"/>
        </a:buClr>
        <a:buFont typeface="Wingdings 2" panose="05020102010507070707" pitchFamily="18" charset="2"/>
        <a:buChar char="¾"/>
        <a:defRPr sz="1200">
          <a:solidFill>
            <a:schemeClr val="tx1"/>
          </a:solidFill>
          <a:latin typeface="+mn-lt"/>
        </a:defRPr>
      </a:lvl5pPr>
      <a:lvl6pPr marL="2576513" indent="-290513" algn="l" rtl="0" eaLnBrk="1" fontAlgn="base" hangingPunct="1">
        <a:spcBef>
          <a:spcPct val="40000"/>
        </a:spcBef>
        <a:spcAft>
          <a:spcPct val="0"/>
        </a:spcAft>
        <a:buClr>
          <a:srgbClr val="003478"/>
        </a:buClr>
        <a:buChar char="»"/>
        <a:defRPr sz="1200">
          <a:solidFill>
            <a:schemeClr val="tx1"/>
          </a:solidFill>
          <a:latin typeface="+mn-lt"/>
        </a:defRPr>
      </a:lvl6pPr>
      <a:lvl7pPr marL="3033713" indent="-290513" algn="l" rtl="0" eaLnBrk="1" fontAlgn="base" hangingPunct="1">
        <a:spcBef>
          <a:spcPct val="40000"/>
        </a:spcBef>
        <a:spcAft>
          <a:spcPct val="0"/>
        </a:spcAft>
        <a:buClr>
          <a:srgbClr val="003478"/>
        </a:buClr>
        <a:buChar char="»"/>
        <a:defRPr sz="1200">
          <a:solidFill>
            <a:schemeClr val="tx1"/>
          </a:solidFill>
          <a:latin typeface="+mn-lt"/>
        </a:defRPr>
      </a:lvl7pPr>
      <a:lvl8pPr marL="3490913" indent="-290513" algn="l" rtl="0" eaLnBrk="1" fontAlgn="base" hangingPunct="1">
        <a:spcBef>
          <a:spcPct val="40000"/>
        </a:spcBef>
        <a:spcAft>
          <a:spcPct val="0"/>
        </a:spcAft>
        <a:buClr>
          <a:srgbClr val="003478"/>
        </a:buClr>
        <a:buChar char="»"/>
        <a:defRPr sz="1200">
          <a:solidFill>
            <a:schemeClr val="tx1"/>
          </a:solidFill>
          <a:latin typeface="+mn-lt"/>
        </a:defRPr>
      </a:lvl8pPr>
      <a:lvl9pPr marL="3948113" indent="-290513" algn="l" rtl="0" eaLnBrk="1" fontAlgn="base" hangingPunct="1">
        <a:spcBef>
          <a:spcPct val="40000"/>
        </a:spcBef>
        <a:spcAft>
          <a:spcPct val="0"/>
        </a:spcAft>
        <a:buClr>
          <a:srgbClr val="003478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Medical Plan Options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4294967295"/>
          </p:nvPr>
        </p:nvGraphicFramePr>
        <p:xfrm>
          <a:off x="473122" y="1341119"/>
          <a:ext cx="9116291" cy="5181601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2104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4333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 UHC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rgbClr val="00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Plus Plan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QHDHP Plan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SLUCare+SSM</a:t>
                      </a:r>
                      <a:endParaRPr lang="en-US" sz="1100" b="1" i="1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In-Network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Out-of-Network</a:t>
                      </a:r>
                      <a:endParaRPr lang="en-US" sz="1100" b="1" i="0" u="none" strike="noStrike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SLUCare+SSM</a:t>
                      </a:r>
                      <a:endParaRPr lang="en-US" sz="1100" b="1" i="1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In-Network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Out-of-Network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7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Deductible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Non-Embedded: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(One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member can satisfy entire family deductible)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333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Individual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$1,000</a:t>
                      </a: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$3,000</a:t>
                      </a: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$1,500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$2,000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$4,000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333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Family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$800</a:t>
                      </a: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$2,000</a:t>
                      </a: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$6,000</a:t>
                      </a: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100" b="1" u="none" strike="noStrik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$3,000</a:t>
                      </a: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$4,000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$8,000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3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Coinsurance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50%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970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Out-of-Pocket Maximum (includes medical deductibles</a:t>
                      </a:r>
                      <a:r>
                        <a:rPr lang="en-US" sz="1100" b="1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and medical copays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Non-Embedded: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(One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member can satisfy entire family OOP Max)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333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Individual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$2,500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$3,050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$8,000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$2,600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$4,500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$9,000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333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Family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$5,000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$6,100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$16,000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$5,200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$9,000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$18,000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333"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Physician Office Visits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33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Primary Care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$10 copay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20% after </a:t>
                      </a:r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ded.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>
                          <a:latin typeface="Calibri" panose="020F0502020204030204" pitchFamily="34" charset="0"/>
                        </a:rPr>
                        <a:t>40% after </a:t>
                      </a:r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ded.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0%</a:t>
                      </a:r>
                      <a:r>
                        <a:rPr lang="en-US" sz="1100" b="1" u="none" strike="noStrike" baseline="0" dirty="0">
                          <a:latin typeface="Calibri" panose="020F0502020204030204" pitchFamily="34" charset="0"/>
                        </a:rPr>
                        <a:t> after ded.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20% after ded.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50% after ded.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33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Specialist Care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$20 copay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10% after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ded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38251" marR="38251" marT="38251" marB="3825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33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Preventive Care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100%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100%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>
                          <a:latin typeface="Calibri" panose="020F0502020204030204" pitchFamily="34" charset="0"/>
                        </a:rPr>
                        <a:t>100%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100%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100%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100%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333"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Inpatient Hospital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33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10% after </a:t>
                      </a:r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ded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20% after ded.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40% after ded.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10% after </a:t>
                      </a:r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ded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20% after ded.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50% after ded.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333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Emergency Room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333">
                <a:tc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$250 copay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$250 copay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$250 copay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10% after </a:t>
                      </a:r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ded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20% after ded.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20% after </a:t>
                      </a:r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ded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333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Urgent Care Center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909" marR="8909" marT="890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333">
                <a:tc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$60 copay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$60 copay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40% after </a:t>
                      </a:r>
                      <a:r>
                        <a:rPr kumimoji="0" lang="en-US" sz="11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ded</a:t>
                      </a: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10% after </a:t>
                      </a:r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ded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20% after ded.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u="none" strike="noStrike" dirty="0">
                          <a:latin typeface="Calibri" panose="020F0502020204030204" pitchFamily="34" charset="0"/>
                        </a:rPr>
                        <a:t>50% after ded.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38251" marR="38251" marT="38251" marB="38251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9002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Pharmacy Plan Options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4294967295"/>
          </p:nvPr>
        </p:nvGraphicFramePr>
        <p:xfrm>
          <a:off x="473122" y="1600200"/>
          <a:ext cx="8393787" cy="4781344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62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1572">
                  <a:extLst>
                    <a:ext uri="{9D8B030D-6E8A-4147-A177-3AD203B41FA5}">
                      <a16:colId xmlns:a16="http://schemas.microsoft.com/office/drawing/2014/main" val="2469259946"/>
                    </a:ext>
                  </a:extLst>
                </a:gridCol>
              </a:tblGrid>
              <a:tr h="290371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Express Scripts 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0033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Plus Plan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QHDHP Plan</a:t>
                      </a:r>
                      <a:r>
                        <a:rPr lang="en-US" sz="1400" b="1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478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Retail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478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(34-day supply)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478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Mail Order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478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(90-day supply)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478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Retail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478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(34-day supply)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rgbClr val="0033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478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Mail Order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478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(90-day supply)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91">
                <a:tc gridSpan="3"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Prescription Drug Costs</a:t>
                      </a:r>
                    </a:p>
                  </a:txBody>
                  <a:tcPr marL="45720" marR="45720" anchor="ctr">
                    <a:solidFill>
                      <a:srgbClr val="8D817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Tahoma"/>
                      </a:endParaRPr>
                    </a:p>
                  </a:txBody>
                  <a:tcPr marL="45720" marR="45720">
                    <a:solidFill>
                      <a:srgbClr val="8D817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Tahoma"/>
                      </a:endParaRPr>
                    </a:p>
                  </a:txBody>
                  <a:tcPr marL="45720" marR="45720">
                    <a:solidFill>
                      <a:srgbClr val="8D817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rgbClr val="8D81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184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1" u="none" strike="noStrike" dirty="0">
                          <a:latin typeface="Calibri" panose="020F0502020204030204" pitchFamily="34" charset="0"/>
                        </a:rPr>
                        <a:t>Tier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latin typeface="Calibri" panose="020F0502020204030204" pitchFamily="34" charset="0"/>
                        </a:rPr>
                        <a:t>Medical deductible, then 10% </a:t>
                      </a:r>
                      <a:r>
                        <a:rPr lang="en-US" sz="1400" b="1" u="none" strike="noStrike" baseline="0" dirty="0">
                          <a:latin typeface="Calibri" panose="020F0502020204030204" pitchFamily="34" charset="0"/>
                        </a:rPr>
                        <a:t>coinsurance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259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1" u="none" strike="noStrike" dirty="0">
                          <a:latin typeface="Calibri" panose="020F0502020204030204" pitchFamily="34" charset="0"/>
                        </a:rPr>
                        <a:t>Tier</a:t>
                      </a:r>
                      <a:r>
                        <a:rPr lang="en-US" sz="1400" b="1" u="none" strike="noStrike" baseline="0" dirty="0">
                          <a:latin typeface="Calibri" panose="020F0502020204030204" pitchFamily="34" charset="0"/>
                        </a:rPr>
                        <a:t>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25% coinsurance</a:t>
                      </a:r>
                    </a:p>
                    <a:p>
                      <a:pPr algn="ctr" rtl="0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$30 min-$50 max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25% coinsurance</a:t>
                      </a:r>
                    </a:p>
                    <a:p>
                      <a:pPr algn="ctr" rtl="0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$75 min-$125 max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latin typeface="Calibri" panose="020F0502020204030204" pitchFamily="34" charset="0"/>
                        </a:rPr>
                        <a:t>Medical deductible, then 10% </a:t>
                      </a:r>
                      <a:r>
                        <a:rPr lang="en-US" sz="1400" b="1" u="none" strike="noStrike" baseline="0" dirty="0">
                          <a:latin typeface="Calibri" panose="020F0502020204030204" pitchFamily="34" charset="0"/>
                        </a:rPr>
                        <a:t>coinsurance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71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u="none" strike="noStrike" dirty="0">
                          <a:latin typeface="Calibri" panose="020F0502020204030204" pitchFamily="34" charset="0"/>
                        </a:rPr>
                        <a:t>Tier</a:t>
                      </a:r>
                      <a:r>
                        <a:rPr lang="en-US" sz="1400" b="1" u="none" strike="noStrike" baseline="0" dirty="0">
                          <a:latin typeface="Calibri" panose="020F0502020204030204" pitchFamily="34" charset="0"/>
                        </a:rPr>
                        <a:t>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50%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coinsurance</a:t>
                      </a:r>
                    </a:p>
                    <a:p>
                      <a:pPr algn="ctr" rtl="0" fontAlgn="t"/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$50 min-$100 max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50%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coinsurance</a:t>
                      </a:r>
                    </a:p>
                    <a:p>
                      <a:pPr algn="ctr" rtl="0" fontAlgn="t"/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$125 min-$250 max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Medical deductible, then 25% </a:t>
                      </a:r>
                      <a:r>
                        <a:rPr lang="en-US" sz="1400" b="1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coinsurance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25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u="none" strike="noStrike" dirty="0">
                          <a:latin typeface="Calibri" panose="020F0502020204030204" pitchFamily="34" charset="0"/>
                        </a:rPr>
                        <a:t>Tier 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20% coinsurance up to $200 max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N/A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latin typeface="Calibri" panose="020F0502020204030204" pitchFamily="34" charset="0"/>
                        </a:rPr>
                        <a:t>Medical deductible, then 10% </a:t>
                      </a:r>
                      <a:r>
                        <a:rPr lang="en-US" sz="1400" b="1" u="none" strike="noStrike" baseline="0" dirty="0">
                          <a:latin typeface="Calibri" panose="020F0502020204030204" pitchFamily="34" charset="0"/>
                        </a:rPr>
                        <a:t>coinsurance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7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u="none" strike="noStrike" dirty="0">
                          <a:latin typeface="Calibri" panose="020F0502020204030204" pitchFamily="34" charset="0"/>
                        </a:rPr>
                        <a:t>Preventive</a:t>
                      </a:r>
                      <a:r>
                        <a:rPr lang="en-US" sz="1400" b="1" u="none" strike="noStrike" baseline="0" dirty="0">
                          <a:latin typeface="Calibri" panose="020F0502020204030204" pitchFamily="34" charset="0"/>
                        </a:rPr>
                        <a:t> Medications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latin typeface="Calibri" panose="020F0502020204030204" pitchFamily="34" charset="0"/>
                        </a:rPr>
                        <a:t>Priced according to the tier in which they fall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latin typeface="Calibri" panose="020F0502020204030204" pitchFamily="34" charset="0"/>
                        </a:rPr>
                        <a:t>Covered at 100%, no deductible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791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Out-of-Pocket</a:t>
                      </a:r>
                      <a:r>
                        <a:rPr lang="en-US" sz="14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Maximum (Includes Rx Copays and Coinsurance)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rgbClr val="8D817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ahoma"/>
                      </a:endParaRPr>
                    </a:p>
                  </a:txBody>
                  <a:tcPr marL="45720" marR="45720">
                    <a:solidFill>
                      <a:srgbClr val="8D81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rgbClr val="8D81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7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$1,500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Combined with Medical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7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Family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$3,000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Combined with Medical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96453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owerPoint">
  <a:themeElements>
    <a:clrScheme name="Suite 1">
      <a:dk1>
        <a:sysClr val="windowText" lastClr="000000"/>
      </a:dk1>
      <a:lt1>
        <a:sysClr val="window" lastClr="FFFFFF"/>
      </a:lt1>
      <a:dk2>
        <a:srgbClr val="8D817B"/>
      </a:dk2>
      <a:lt2>
        <a:srgbClr val="0083BE"/>
      </a:lt2>
      <a:accent1>
        <a:srgbClr val="7030A0"/>
      </a:accent1>
      <a:accent2>
        <a:srgbClr val="0083BE"/>
      </a:accent2>
      <a:accent3>
        <a:srgbClr val="005E6E"/>
      </a:accent3>
      <a:accent4>
        <a:srgbClr val="0083BE"/>
      </a:accent4>
      <a:accent5>
        <a:srgbClr val="5E6A71"/>
      </a:accent5>
      <a:accent6>
        <a:srgbClr val="97233F"/>
      </a:accent6>
      <a:hlink>
        <a:srgbClr val="4B306A"/>
      </a:hlink>
      <a:folHlink>
        <a:srgbClr val="850057"/>
      </a:folHlink>
    </a:clrScheme>
    <a:fontScheme name="General Busine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eneral Busin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13">
        <a:dk1>
          <a:srgbClr val="000000"/>
        </a:dk1>
        <a:lt1>
          <a:srgbClr val="FFFFFF"/>
        </a:lt1>
        <a:dk2>
          <a:srgbClr val="003478"/>
        </a:dk2>
        <a:lt2>
          <a:srgbClr val="808080"/>
        </a:lt2>
        <a:accent1>
          <a:srgbClr val="8D817B"/>
        </a:accent1>
        <a:accent2>
          <a:srgbClr val="512B1B"/>
        </a:accent2>
        <a:accent3>
          <a:srgbClr val="FFFFFF"/>
        </a:accent3>
        <a:accent4>
          <a:srgbClr val="000000"/>
        </a:accent4>
        <a:accent5>
          <a:srgbClr val="C5C1BF"/>
        </a:accent5>
        <a:accent6>
          <a:srgbClr val="492617"/>
        </a:accent6>
        <a:hlink>
          <a:srgbClr val="CBE0E9"/>
        </a:hlink>
        <a:folHlink>
          <a:srgbClr val="6C4D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14">
        <a:dk1>
          <a:srgbClr val="000000"/>
        </a:dk1>
        <a:lt1>
          <a:srgbClr val="FFFFFF"/>
        </a:lt1>
        <a:dk2>
          <a:srgbClr val="003478"/>
        </a:dk2>
        <a:lt2>
          <a:srgbClr val="63B1E5"/>
        </a:lt2>
        <a:accent1>
          <a:srgbClr val="DDD3AF"/>
        </a:accent1>
        <a:accent2>
          <a:srgbClr val="512B1B"/>
        </a:accent2>
        <a:accent3>
          <a:srgbClr val="FFFFFF"/>
        </a:accent3>
        <a:accent4>
          <a:srgbClr val="000000"/>
        </a:accent4>
        <a:accent5>
          <a:srgbClr val="EBE6D4"/>
        </a:accent5>
        <a:accent6>
          <a:srgbClr val="492617"/>
        </a:accent6>
        <a:hlink>
          <a:srgbClr val="CBE0E9"/>
        </a:hlink>
        <a:folHlink>
          <a:srgbClr val="6C4D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438</Words>
  <Application>Microsoft Office PowerPoint</Application>
  <PresentationFormat>Widescreen</PresentationFormat>
  <Paragraphs>138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Tahoma</vt:lpstr>
      <vt:lpstr>Wingdings</vt:lpstr>
      <vt:lpstr>Wingdings 2</vt:lpstr>
      <vt:lpstr>PowerPoint</vt:lpstr>
      <vt:lpstr>2022 Medical Plan Options</vt:lpstr>
      <vt:lpstr>2022 Pharmacy Plan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Medical Plan Options</dc:title>
  <dc:creator>Snow Langford</dc:creator>
  <cp:lastModifiedBy>Snow Langford</cp:lastModifiedBy>
  <cp:revision>1</cp:revision>
  <dcterms:created xsi:type="dcterms:W3CDTF">2021-10-01T21:43:26Z</dcterms:created>
  <dcterms:modified xsi:type="dcterms:W3CDTF">2021-10-01T21:45:59Z</dcterms:modified>
</cp:coreProperties>
</file>