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96" r:id="rId1"/>
  </p:sldMasterIdLst>
  <p:handoutMasterIdLst>
    <p:handoutMasterId r:id="rId31"/>
  </p:handoutMasterIdLst>
  <p:sldIdLst>
    <p:sldId id="256" r:id="rId2"/>
    <p:sldId id="257" r:id="rId3"/>
    <p:sldId id="281" r:id="rId4"/>
    <p:sldId id="290" r:id="rId5"/>
    <p:sldId id="258" r:id="rId6"/>
    <p:sldId id="282" r:id="rId7"/>
    <p:sldId id="283" r:id="rId8"/>
    <p:sldId id="291" r:id="rId9"/>
    <p:sldId id="278" r:id="rId10"/>
    <p:sldId id="276" r:id="rId11"/>
    <p:sldId id="280" r:id="rId12"/>
    <p:sldId id="260" r:id="rId13"/>
    <p:sldId id="294" r:id="rId14"/>
    <p:sldId id="285" r:id="rId15"/>
    <p:sldId id="261" r:id="rId16"/>
    <p:sldId id="274" r:id="rId17"/>
    <p:sldId id="264" r:id="rId18"/>
    <p:sldId id="292" r:id="rId19"/>
    <p:sldId id="259" r:id="rId20"/>
    <p:sldId id="263" r:id="rId21"/>
    <p:sldId id="286" r:id="rId22"/>
    <p:sldId id="262" r:id="rId23"/>
    <p:sldId id="293" r:id="rId24"/>
    <p:sldId id="287" r:id="rId25"/>
    <p:sldId id="265" r:id="rId26"/>
    <p:sldId id="279" r:id="rId27"/>
    <p:sldId id="275" r:id="rId28"/>
    <p:sldId id="266" r:id="rId29"/>
    <p:sldId id="288"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9" autoAdjust="0"/>
    <p:restoredTop sz="94660"/>
  </p:normalViewPr>
  <p:slideViewPr>
    <p:cSldViewPr snapToGrid="0">
      <p:cViewPr>
        <p:scale>
          <a:sx n="75" d="100"/>
          <a:sy n="75" d="100"/>
        </p:scale>
        <p:origin x="1205" y="29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ED1FFD-B51C-42B6-B9A3-1CDEAAA55C96}" type="doc">
      <dgm:prSet loTypeId="urn:microsoft.com/office/officeart/2005/8/layout/vList3" loCatId="list" qsTypeId="urn:microsoft.com/office/officeart/2005/8/quickstyle/simple1" qsCatId="simple" csTypeId="urn:microsoft.com/office/officeart/2005/8/colors/accent1_2" csCatId="accent1" phldr="0"/>
      <dgm:spPr/>
    </dgm:pt>
    <dgm:pt modelId="{565F970C-5BA0-462A-BE22-B05747798FB8}" type="pres">
      <dgm:prSet presAssocID="{90ED1FFD-B51C-42B6-B9A3-1CDEAAA55C96}" presName="linearFlow" presStyleCnt="0">
        <dgm:presLayoutVars>
          <dgm:dir/>
          <dgm:resizeHandles val="exact"/>
        </dgm:presLayoutVars>
      </dgm:prSet>
      <dgm:spPr/>
    </dgm:pt>
  </dgm:ptLst>
  <dgm:cxnLst>
    <dgm:cxn modelId="{8147F89A-3F1C-47C6-8FD6-087A570130DB}" type="presOf" srcId="{90ED1FFD-B51C-42B6-B9A3-1CDEAAA55C96}" destId="{565F970C-5BA0-462A-BE22-B05747798FB8}" srcOrd="0"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CF8120-B9B1-418B-A8B4-BDBA7FA48E2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AC2049C-41C8-461A-ABD6-885FF76F686B}">
      <dgm:prSet phldrT="[Text]"/>
      <dgm:spPr/>
      <dgm:t>
        <a:bodyPr/>
        <a:lstStyle/>
        <a:p>
          <a:r>
            <a:rPr lang="en-US" dirty="0"/>
            <a:t>Criminal Defense Clinic</a:t>
          </a:r>
        </a:p>
      </dgm:t>
    </dgm:pt>
    <dgm:pt modelId="{4F5A8E33-06ED-4BBF-8961-5059EC12A628}" type="parTrans" cxnId="{8F9FD793-77B6-43B3-B297-C2EB3C8FB52E}">
      <dgm:prSet/>
      <dgm:spPr/>
      <dgm:t>
        <a:bodyPr/>
        <a:lstStyle/>
        <a:p>
          <a:endParaRPr lang="en-US"/>
        </a:p>
      </dgm:t>
    </dgm:pt>
    <dgm:pt modelId="{8EF032AE-6562-477A-B262-853177DBD5D3}" type="sibTrans" cxnId="{8F9FD793-77B6-43B3-B297-C2EB3C8FB52E}">
      <dgm:prSet/>
      <dgm:spPr/>
      <dgm:t>
        <a:bodyPr/>
        <a:lstStyle/>
        <a:p>
          <a:endParaRPr lang="en-US"/>
        </a:p>
      </dgm:t>
    </dgm:pt>
    <dgm:pt modelId="{BD9F64D3-A93F-4B1F-A85C-A3962EB995AE}">
      <dgm:prSet phldrT="[Text]"/>
      <dgm:spPr/>
      <dgm:t>
        <a:bodyPr/>
        <a:lstStyle/>
        <a:p>
          <a:r>
            <a:rPr lang="en-US" dirty="0"/>
            <a:t>Human Rights at Home Litigation Clinic</a:t>
          </a:r>
        </a:p>
      </dgm:t>
    </dgm:pt>
    <dgm:pt modelId="{057CE6FA-4D3D-4AD9-A8D0-2C5295D1F101}" type="parTrans" cxnId="{B1B3A0DA-9180-4C71-9BD3-421D0CFB6B25}">
      <dgm:prSet/>
      <dgm:spPr/>
      <dgm:t>
        <a:bodyPr/>
        <a:lstStyle/>
        <a:p>
          <a:endParaRPr lang="en-US"/>
        </a:p>
      </dgm:t>
    </dgm:pt>
    <dgm:pt modelId="{E3587EA9-3465-488F-A679-C3F6AC34EF8F}" type="sibTrans" cxnId="{B1B3A0DA-9180-4C71-9BD3-421D0CFB6B25}">
      <dgm:prSet/>
      <dgm:spPr/>
      <dgm:t>
        <a:bodyPr/>
        <a:lstStyle/>
        <a:p>
          <a:endParaRPr lang="en-US"/>
        </a:p>
      </dgm:t>
    </dgm:pt>
    <dgm:pt modelId="{CAA3D937-0EAA-42D8-A15E-FF987712C91B}">
      <dgm:prSet phldrT="[Text]"/>
      <dgm:spPr/>
      <dgm:t>
        <a:bodyPr/>
        <a:lstStyle/>
        <a:p>
          <a:r>
            <a:rPr lang="en-US" dirty="0"/>
            <a:t>Civil Advocacy Clinic</a:t>
          </a:r>
        </a:p>
      </dgm:t>
    </dgm:pt>
    <dgm:pt modelId="{1D0358BC-69F8-4A66-B091-011891E44DCD}" type="parTrans" cxnId="{A76E4E3D-53C7-494F-B1F9-CBB4728EE616}">
      <dgm:prSet/>
      <dgm:spPr/>
      <dgm:t>
        <a:bodyPr/>
        <a:lstStyle/>
        <a:p>
          <a:endParaRPr lang="en-US"/>
        </a:p>
      </dgm:t>
    </dgm:pt>
    <dgm:pt modelId="{C42C2459-303B-402F-83BD-5284F2DD3E66}" type="sibTrans" cxnId="{A76E4E3D-53C7-494F-B1F9-CBB4728EE616}">
      <dgm:prSet/>
      <dgm:spPr/>
      <dgm:t>
        <a:bodyPr/>
        <a:lstStyle/>
        <a:p>
          <a:endParaRPr lang="en-US"/>
        </a:p>
      </dgm:t>
    </dgm:pt>
    <dgm:pt modelId="{03B204B1-4458-4110-9E5F-F8EDAE17B4EC}">
      <dgm:prSet phldrT="[Text]"/>
      <dgm:spPr/>
      <dgm:t>
        <a:bodyPr/>
        <a:lstStyle/>
        <a:p>
          <a:r>
            <a:rPr lang="en-US" dirty="0"/>
            <a:t>Entrepreneurship and Community Development Clinic</a:t>
          </a:r>
        </a:p>
      </dgm:t>
    </dgm:pt>
    <dgm:pt modelId="{436C4727-4855-4796-8C2E-81D2FBB826FF}" type="parTrans" cxnId="{10C54C65-F22D-452E-8F5E-F24D816C43CD}">
      <dgm:prSet/>
      <dgm:spPr/>
    </dgm:pt>
    <dgm:pt modelId="{B14E15F0-E5E5-436B-8919-0CA7671FEDA8}" type="sibTrans" cxnId="{10C54C65-F22D-452E-8F5E-F24D816C43CD}">
      <dgm:prSet/>
      <dgm:spPr/>
    </dgm:pt>
    <dgm:pt modelId="{4A3E2FFB-3DCB-470D-B337-82448730DAA9}" type="pres">
      <dgm:prSet presAssocID="{C0CF8120-B9B1-418B-A8B4-BDBA7FA48E28}" presName="diagram" presStyleCnt="0">
        <dgm:presLayoutVars>
          <dgm:dir/>
          <dgm:resizeHandles val="exact"/>
        </dgm:presLayoutVars>
      </dgm:prSet>
      <dgm:spPr/>
    </dgm:pt>
    <dgm:pt modelId="{6BD07CEF-F1F5-466B-A3B0-F066000F54D6}" type="pres">
      <dgm:prSet presAssocID="{CAA3D937-0EAA-42D8-A15E-FF987712C91B}" presName="node" presStyleLbl="node1" presStyleIdx="0" presStyleCnt="4">
        <dgm:presLayoutVars>
          <dgm:bulletEnabled val="1"/>
        </dgm:presLayoutVars>
      </dgm:prSet>
      <dgm:spPr/>
    </dgm:pt>
    <dgm:pt modelId="{41A02D1E-1FE5-432F-9276-A00B62BEEB95}" type="pres">
      <dgm:prSet presAssocID="{C42C2459-303B-402F-83BD-5284F2DD3E66}" presName="sibTrans" presStyleCnt="0"/>
      <dgm:spPr/>
    </dgm:pt>
    <dgm:pt modelId="{E8C425E9-4C5D-483C-B888-39734BE980E0}" type="pres">
      <dgm:prSet presAssocID="{9AC2049C-41C8-461A-ABD6-885FF76F686B}" presName="node" presStyleLbl="node1" presStyleIdx="1" presStyleCnt="4" custLinFactNeighborX="1141" custLinFactNeighborY="-3915">
        <dgm:presLayoutVars>
          <dgm:bulletEnabled val="1"/>
        </dgm:presLayoutVars>
      </dgm:prSet>
      <dgm:spPr/>
    </dgm:pt>
    <dgm:pt modelId="{6E477FB5-222C-434F-B9D7-C883573AA6D8}" type="pres">
      <dgm:prSet presAssocID="{8EF032AE-6562-477A-B262-853177DBD5D3}" presName="sibTrans" presStyleCnt="0"/>
      <dgm:spPr/>
    </dgm:pt>
    <dgm:pt modelId="{6D2105E1-8436-40AA-8CCD-BFDD81562289}" type="pres">
      <dgm:prSet presAssocID="{BD9F64D3-A93F-4B1F-A85C-A3962EB995AE}" presName="node" presStyleLbl="node1" presStyleIdx="2" presStyleCnt="4" custLinFactNeighborX="513" custLinFactNeighborY="-5544">
        <dgm:presLayoutVars>
          <dgm:bulletEnabled val="1"/>
        </dgm:presLayoutVars>
      </dgm:prSet>
      <dgm:spPr/>
    </dgm:pt>
    <dgm:pt modelId="{A625E07E-045A-470E-A8C5-F6B63AEF2541}" type="pres">
      <dgm:prSet presAssocID="{E3587EA9-3465-488F-A679-C3F6AC34EF8F}" presName="sibTrans" presStyleCnt="0"/>
      <dgm:spPr/>
    </dgm:pt>
    <dgm:pt modelId="{2724B953-B0B7-4CAD-9957-93C9E1CE9624}" type="pres">
      <dgm:prSet presAssocID="{03B204B1-4458-4110-9E5F-F8EDAE17B4EC}" presName="node" presStyleLbl="node1" presStyleIdx="3" presStyleCnt="4">
        <dgm:presLayoutVars>
          <dgm:bulletEnabled val="1"/>
        </dgm:presLayoutVars>
      </dgm:prSet>
      <dgm:spPr/>
    </dgm:pt>
  </dgm:ptLst>
  <dgm:cxnLst>
    <dgm:cxn modelId="{A76E4E3D-53C7-494F-B1F9-CBB4728EE616}" srcId="{C0CF8120-B9B1-418B-A8B4-BDBA7FA48E28}" destId="{CAA3D937-0EAA-42D8-A15E-FF987712C91B}" srcOrd="0" destOrd="0" parTransId="{1D0358BC-69F8-4A66-B091-011891E44DCD}" sibTransId="{C42C2459-303B-402F-83BD-5284F2DD3E66}"/>
    <dgm:cxn modelId="{C2BF735C-2521-4A3F-AEF4-61BE6E928C67}" type="presOf" srcId="{CAA3D937-0EAA-42D8-A15E-FF987712C91B}" destId="{6BD07CEF-F1F5-466B-A3B0-F066000F54D6}" srcOrd="0" destOrd="0" presId="urn:microsoft.com/office/officeart/2005/8/layout/default"/>
    <dgm:cxn modelId="{10C54C65-F22D-452E-8F5E-F24D816C43CD}" srcId="{C0CF8120-B9B1-418B-A8B4-BDBA7FA48E28}" destId="{03B204B1-4458-4110-9E5F-F8EDAE17B4EC}" srcOrd="3" destOrd="0" parTransId="{436C4727-4855-4796-8C2E-81D2FBB826FF}" sibTransId="{B14E15F0-E5E5-436B-8919-0CA7671FEDA8}"/>
    <dgm:cxn modelId="{1B6D8A4E-86A4-4EDD-9363-09D53F2BAF43}" type="presOf" srcId="{9AC2049C-41C8-461A-ABD6-885FF76F686B}" destId="{E8C425E9-4C5D-483C-B888-39734BE980E0}" srcOrd="0" destOrd="0" presId="urn:microsoft.com/office/officeart/2005/8/layout/default"/>
    <dgm:cxn modelId="{8F9FD793-77B6-43B3-B297-C2EB3C8FB52E}" srcId="{C0CF8120-B9B1-418B-A8B4-BDBA7FA48E28}" destId="{9AC2049C-41C8-461A-ABD6-885FF76F686B}" srcOrd="1" destOrd="0" parTransId="{4F5A8E33-06ED-4BBF-8961-5059EC12A628}" sibTransId="{8EF032AE-6562-477A-B262-853177DBD5D3}"/>
    <dgm:cxn modelId="{2CBD0CC6-5457-49D8-AF76-B257AFB14D90}" type="presOf" srcId="{03B204B1-4458-4110-9E5F-F8EDAE17B4EC}" destId="{2724B953-B0B7-4CAD-9957-93C9E1CE9624}" srcOrd="0" destOrd="0" presId="urn:microsoft.com/office/officeart/2005/8/layout/default"/>
    <dgm:cxn modelId="{B1B3A0DA-9180-4C71-9BD3-421D0CFB6B25}" srcId="{C0CF8120-B9B1-418B-A8B4-BDBA7FA48E28}" destId="{BD9F64D3-A93F-4B1F-A85C-A3962EB995AE}" srcOrd="2" destOrd="0" parTransId="{057CE6FA-4D3D-4AD9-A8D0-2C5295D1F101}" sibTransId="{E3587EA9-3465-488F-A679-C3F6AC34EF8F}"/>
    <dgm:cxn modelId="{445CD5DF-7DAE-4542-8256-152B686DD2DD}" type="presOf" srcId="{C0CF8120-B9B1-418B-A8B4-BDBA7FA48E28}" destId="{4A3E2FFB-3DCB-470D-B337-82448730DAA9}" srcOrd="0" destOrd="0" presId="urn:microsoft.com/office/officeart/2005/8/layout/default"/>
    <dgm:cxn modelId="{82F8D2E5-8805-4F39-AF12-675BAA58EE5C}" type="presOf" srcId="{BD9F64D3-A93F-4B1F-A85C-A3962EB995AE}" destId="{6D2105E1-8436-40AA-8CCD-BFDD81562289}" srcOrd="0" destOrd="0" presId="urn:microsoft.com/office/officeart/2005/8/layout/default"/>
    <dgm:cxn modelId="{6C8F2A6F-66EB-4652-8645-67AB6CA254E6}" type="presParOf" srcId="{4A3E2FFB-3DCB-470D-B337-82448730DAA9}" destId="{6BD07CEF-F1F5-466B-A3B0-F066000F54D6}" srcOrd="0" destOrd="0" presId="urn:microsoft.com/office/officeart/2005/8/layout/default"/>
    <dgm:cxn modelId="{7B346A0A-C4A7-4F16-BFEA-A7B44203FAE7}" type="presParOf" srcId="{4A3E2FFB-3DCB-470D-B337-82448730DAA9}" destId="{41A02D1E-1FE5-432F-9276-A00B62BEEB95}" srcOrd="1" destOrd="0" presId="urn:microsoft.com/office/officeart/2005/8/layout/default"/>
    <dgm:cxn modelId="{A7E117B3-2A0E-460B-9B8B-C13804D8D09C}" type="presParOf" srcId="{4A3E2FFB-3DCB-470D-B337-82448730DAA9}" destId="{E8C425E9-4C5D-483C-B888-39734BE980E0}" srcOrd="2" destOrd="0" presId="urn:microsoft.com/office/officeart/2005/8/layout/default"/>
    <dgm:cxn modelId="{A080C836-E042-4511-B698-401BF180DCEF}" type="presParOf" srcId="{4A3E2FFB-3DCB-470D-B337-82448730DAA9}" destId="{6E477FB5-222C-434F-B9D7-C883573AA6D8}" srcOrd="3" destOrd="0" presId="urn:microsoft.com/office/officeart/2005/8/layout/default"/>
    <dgm:cxn modelId="{70EF5B68-2B77-4D4D-9D4B-283A71F827E0}" type="presParOf" srcId="{4A3E2FFB-3DCB-470D-B337-82448730DAA9}" destId="{6D2105E1-8436-40AA-8CCD-BFDD81562289}" srcOrd="4" destOrd="0" presId="urn:microsoft.com/office/officeart/2005/8/layout/default"/>
    <dgm:cxn modelId="{3D0B4C31-C537-45B6-AD72-1F431050FABD}" type="presParOf" srcId="{4A3E2FFB-3DCB-470D-B337-82448730DAA9}" destId="{A625E07E-045A-470E-A8C5-F6B63AEF2541}" srcOrd="5" destOrd="0" presId="urn:microsoft.com/office/officeart/2005/8/layout/default"/>
    <dgm:cxn modelId="{2998E4BF-3664-4C79-8A8E-139D41FC5BAF}" type="presParOf" srcId="{4A3E2FFB-3DCB-470D-B337-82448730DAA9}" destId="{2724B953-B0B7-4CAD-9957-93C9E1CE9624}" srcOrd="6"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CF8120-B9B1-418B-A8B4-BDBA7FA48E2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2A488150-9FF6-4FAC-B908-8984E645FEFD}">
      <dgm:prSet phldrT="[Text]"/>
      <dgm:spPr/>
      <dgm:t>
        <a:bodyPr/>
        <a:lstStyle/>
        <a:p>
          <a:r>
            <a:rPr lang="en-US" dirty="0"/>
            <a:t>Criminal Defense</a:t>
          </a:r>
        </a:p>
      </dgm:t>
    </dgm:pt>
    <dgm:pt modelId="{A8C0CF77-1731-4EE5-A783-FBEC3BB78036}" type="parTrans" cxnId="{5D5E259A-40B8-42A4-A12B-1066BBC93A30}">
      <dgm:prSet/>
      <dgm:spPr/>
      <dgm:t>
        <a:bodyPr/>
        <a:lstStyle/>
        <a:p>
          <a:endParaRPr lang="en-US"/>
        </a:p>
      </dgm:t>
    </dgm:pt>
    <dgm:pt modelId="{073E7819-1B7D-4C68-A21D-2E11CF36C2E6}" type="sibTrans" cxnId="{5D5E259A-40B8-42A4-A12B-1066BBC93A30}">
      <dgm:prSet/>
      <dgm:spPr/>
      <dgm:t>
        <a:bodyPr/>
        <a:lstStyle/>
        <a:p>
          <a:endParaRPr lang="en-US"/>
        </a:p>
      </dgm:t>
    </dgm:pt>
    <dgm:pt modelId="{9AC2049C-41C8-461A-ABD6-885FF76F686B}">
      <dgm:prSet phldrT="[Text]"/>
      <dgm:spPr/>
      <dgm:t>
        <a:bodyPr/>
        <a:lstStyle/>
        <a:p>
          <a:r>
            <a:rPr lang="en-US" dirty="0"/>
            <a:t>Health Law</a:t>
          </a:r>
        </a:p>
      </dgm:t>
    </dgm:pt>
    <dgm:pt modelId="{4F5A8E33-06ED-4BBF-8961-5059EC12A628}" type="parTrans" cxnId="{8F9FD793-77B6-43B3-B297-C2EB3C8FB52E}">
      <dgm:prSet/>
      <dgm:spPr/>
      <dgm:t>
        <a:bodyPr/>
        <a:lstStyle/>
        <a:p>
          <a:endParaRPr lang="en-US"/>
        </a:p>
      </dgm:t>
    </dgm:pt>
    <dgm:pt modelId="{8EF032AE-6562-477A-B262-853177DBD5D3}" type="sibTrans" cxnId="{8F9FD793-77B6-43B3-B297-C2EB3C8FB52E}">
      <dgm:prSet/>
      <dgm:spPr/>
      <dgm:t>
        <a:bodyPr/>
        <a:lstStyle/>
        <a:p>
          <a:endParaRPr lang="en-US"/>
        </a:p>
      </dgm:t>
    </dgm:pt>
    <dgm:pt modelId="{BD9F64D3-A93F-4B1F-A85C-A3962EB995AE}">
      <dgm:prSet phldrT="[Text]"/>
      <dgm:spPr/>
      <dgm:t>
        <a:bodyPr/>
        <a:lstStyle/>
        <a:p>
          <a:r>
            <a:rPr lang="en-US" dirty="0"/>
            <a:t>Public Interest</a:t>
          </a:r>
        </a:p>
      </dgm:t>
    </dgm:pt>
    <dgm:pt modelId="{057CE6FA-4D3D-4AD9-A8D0-2C5295D1F101}" type="parTrans" cxnId="{B1B3A0DA-9180-4C71-9BD3-421D0CFB6B25}">
      <dgm:prSet/>
      <dgm:spPr/>
      <dgm:t>
        <a:bodyPr/>
        <a:lstStyle/>
        <a:p>
          <a:endParaRPr lang="en-US"/>
        </a:p>
      </dgm:t>
    </dgm:pt>
    <dgm:pt modelId="{E3587EA9-3465-488F-A679-C3F6AC34EF8F}" type="sibTrans" cxnId="{B1B3A0DA-9180-4C71-9BD3-421D0CFB6B25}">
      <dgm:prSet/>
      <dgm:spPr/>
      <dgm:t>
        <a:bodyPr/>
        <a:lstStyle/>
        <a:p>
          <a:endParaRPr lang="en-US"/>
        </a:p>
      </dgm:t>
    </dgm:pt>
    <dgm:pt modelId="{CAA3D937-0EAA-42D8-A15E-FF987712C91B}">
      <dgm:prSet phldrT="[Text]"/>
      <dgm:spPr/>
      <dgm:t>
        <a:bodyPr/>
        <a:lstStyle/>
        <a:p>
          <a:r>
            <a:rPr lang="en-US" dirty="0"/>
            <a:t>Corporate</a:t>
          </a:r>
        </a:p>
      </dgm:t>
    </dgm:pt>
    <dgm:pt modelId="{1D0358BC-69F8-4A66-B091-011891E44DCD}" type="parTrans" cxnId="{A76E4E3D-53C7-494F-B1F9-CBB4728EE616}">
      <dgm:prSet/>
      <dgm:spPr/>
      <dgm:t>
        <a:bodyPr/>
        <a:lstStyle/>
        <a:p>
          <a:endParaRPr lang="en-US"/>
        </a:p>
      </dgm:t>
    </dgm:pt>
    <dgm:pt modelId="{C42C2459-303B-402F-83BD-5284F2DD3E66}" type="sibTrans" cxnId="{A76E4E3D-53C7-494F-B1F9-CBB4728EE616}">
      <dgm:prSet/>
      <dgm:spPr/>
      <dgm:t>
        <a:bodyPr/>
        <a:lstStyle/>
        <a:p>
          <a:endParaRPr lang="en-US"/>
        </a:p>
      </dgm:t>
    </dgm:pt>
    <dgm:pt modelId="{F68B94C7-E5D3-4AEE-B3A4-CB8737884830}">
      <dgm:prSet phldrT="[Text]"/>
      <dgm:spPr/>
      <dgm:t>
        <a:bodyPr/>
        <a:lstStyle/>
        <a:p>
          <a:r>
            <a:rPr lang="en-US" dirty="0"/>
            <a:t>Judicial</a:t>
          </a:r>
        </a:p>
      </dgm:t>
    </dgm:pt>
    <dgm:pt modelId="{5EFC5C58-E02C-4FB0-9617-131EF92E28F4}" type="parTrans" cxnId="{E73FF359-1881-4F65-B86E-EC6A443C6227}">
      <dgm:prSet/>
      <dgm:spPr/>
      <dgm:t>
        <a:bodyPr/>
        <a:lstStyle/>
        <a:p>
          <a:endParaRPr lang="en-US"/>
        </a:p>
      </dgm:t>
    </dgm:pt>
    <dgm:pt modelId="{FD1B7EAE-BBF2-42A5-87CE-86801326D45C}" type="sibTrans" cxnId="{E73FF359-1881-4F65-B86E-EC6A443C6227}">
      <dgm:prSet/>
      <dgm:spPr/>
      <dgm:t>
        <a:bodyPr/>
        <a:lstStyle/>
        <a:p>
          <a:endParaRPr lang="en-US"/>
        </a:p>
      </dgm:t>
    </dgm:pt>
    <dgm:pt modelId="{597F1864-6EA1-4D63-B850-6DFF4DE1CC97}">
      <dgm:prSet phldrT="[Text]"/>
      <dgm:spPr/>
      <dgm:t>
        <a:bodyPr/>
        <a:lstStyle/>
        <a:p>
          <a:r>
            <a:rPr lang="en-US" dirty="0"/>
            <a:t>Criminal Prosecution</a:t>
          </a:r>
        </a:p>
      </dgm:t>
    </dgm:pt>
    <dgm:pt modelId="{100D4213-7611-42CB-97C3-2B10830B8D98}" type="parTrans" cxnId="{EEC8F89F-D5BA-4014-AD93-1D6C7D93779D}">
      <dgm:prSet/>
      <dgm:spPr/>
      <dgm:t>
        <a:bodyPr/>
        <a:lstStyle/>
        <a:p>
          <a:endParaRPr lang="en-US"/>
        </a:p>
      </dgm:t>
    </dgm:pt>
    <dgm:pt modelId="{2D9266B5-15A6-4ACC-AF9C-1463EA9EE9AA}" type="sibTrans" cxnId="{EEC8F89F-D5BA-4014-AD93-1D6C7D93779D}">
      <dgm:prSet/>
      <dgm:spPr/>
      <dgm:t>
        <a:bodyPr/>
        <a:lstStyle/>
        <a:p>
          <a:endParaRPr lang="en-US"/>
        </a:p>
      </dgm:t>
    </dgm:pt>
    <dgm:pt modelId="{4A3E2FFB-3DCB-470D-B337-82448730DAA9}" type="pres">
      <dgm:prSet presAssocID="{C0CF8120-B9B1-418B-A8B4-BDBA7FA48E28}" presName="diagram" presStyleCnt="0">
        <dgm:presLayoutVars>
          <dgm:dir/>
          <dgm:resizeHandles val="exact"/>
        </dgm:presLayoutVars>
      </dgm:prSet>
      <dgm:spPr/>
    </dgm:pt>
    <dgm:pt modelId="{F844A9D6-3E37-415A-92E2-DF078F491137}" type="pres">
      <dgm:prSet presAssocID="{F68B94C7-E5D3-4AEE-B3A4-CB8737884830}" presName="node" presStyleLbl="node1" presStyleIdx="0" presStyleCnt="6">
        <dgm:presLayoutVars>
          <dgm:bulletEnabled val="1"/>
        </dgm:presLayoutVars>
      </dgm:prSet>
      <dgm:spPr/>
    </dgm:pt>
    <dgm:pt modelId="{CBCF3A36-690E-4252-B7A7-162281F97D7A}" type="pres">
      <dgm:prSet presAssocID="{FD1B7EAE-BBF2-42A5-87CE-86801326D45C}" presName="sibTrans" presStyleCnt="0"/>
      <dgm:spPr/>
    </dgm:pt>
    <dgm:pt modelId="{6BD07CEF-F1F5-466B-A3B0-F066000F54D6}" type="pres">
      <dgm:prSet presAssocID="{CAA3D937-0EAA-42D8-A15E-FF987712C91B}" presName="node" presStyleLbl="node1" presStyleIdx="1" presStyleCnt="6">
        <dgm:presLayoutVars>
          <dgm:bulletEnabled val="1"/>
        </dgm:presLayoutVars>
      </dgm:prSet>
      <dgm:spPr/>
    </dgm:pt>
    <dgm:pt modelId="{41A02D1E-1FE5-432F-9276-A00B62BEEB95}" type="pres">
      <dgm:prSet presAssocID="{C42C2459-303B-402F-83BD-5284F2DD3E66}" presName="sibTrans" presStyleCnt="0"/>
      <dgm:spPr/>
    </dgm:pt>
    <dgm:pt modelId="{71F4D0B3-B07E-493C-A178-775230C818FB}" type="pres">
      <dgm:prSet presAssocID="{2A488150-9FF6-4FAC-B908-8984E645FEFD}" presName="node" presStyleLbl="node1" presStyleIdx="2" presStyleCnt="6">
        <dgm:presLayoutVars>
          <dgm:bulletEnabled val="1"/>
        </dgm:presLayoutVars>
      </dgm:prSet>
      <dgm:spPr/>
    </dgm:pt>
    <dgm:pt modelId="{2DEF5D1A-8D45-46D0-A635-55659C5E758E}" type="pres">
      <dgm:prSet presAssocID="{073E7819-1B7D-4C68-A21D-2E11CF36C2E6}" presName="sibTrans" presStyleCnt="0"/>
      <dgm:spPr/>
    </dgm:pt>
    <dgm:pt modelId="{E17D18E3-1EA0-49F1-ABF8-C58AF5E7BE1B}" type="pres">
      <dgm:prSet presAssocID="{597F1864-6EA1-4D63-B850-6DFF4DE1CC97}" presName="node" presStyleLbl="node1" presStyleIdx="3" presStyleCnt="6">
        <dgm:presLayoutVars>
          <dgm:bulletEnabled val="1"/>
        </dgm:presLayoutVars>
      </dgm:prSet>
      <dgm:spPr/>
    </dgm:pt>
    <dgm:pt modelId="{2431FD0A-526D-4B69-9A6B-96DF07072D8F}" type="pres">
      <dgm:prSet presAssocID="{2D9266B5-15A6-4ACC-AF9C-1463EA9EE9AA}" presName="sibTrans" presStyleCnt="0"/>
      <dgm:spPr/>
    </dgm:pt>
    <dgm:pt modelId="{E8C425E9-4C5D-483C-B888-39734BE980E0}" type="pres">
      <dgm:prSet presAssocID="{9AC2049C-41C8-461A-ABD6-885FF76F686B}" presName="node" presStyleLbl="node1" presStyleIdx="4" presStyleCnt="6" custLinFactNeighborX="1141" custLinFactNeighborY="-3915">
        <dgm:presLayoutVars>
          <dgm:bulletEnabled val="1"/>
        </dgm:presLayoutVars>
      </dgm:prSet>
      <dgm:spPr/>
    </dgm:pt>
    <dgm:pt modelId="{6E477FB5-222C-434F-B9D7-C883573AA6D8}" type="pres">
      <dgm:prSet presAssocID="{8EF032AE-6562-477A-B262-853177DBD5D3}" presName="sibTrans" presStyleCnt="0"/>
      <dgm:spPr/>
    </dgm:pt>
    <dgm:pt modelId="{6D2105E1-8436-40AA-8CCD-BFDD81562289}" type="pres">
      <dgm:prSet presAssocID="{BD9F64D3-A93F-4B1F-A85C-A3962EB995AE}" presName="node" presStyleLbl="node1" presStyleIdx="5" presStyleCnt="6" custLinFactNeighborX="513" custLinFactNeighborY="-5544">
        <dgm:presLayoutVars>
          <dgm:bulletEnabled val="1"/>
        </dgm:presLayoutVars>
      </dgm:prSet>
      <dgm:spPr/>
    </dgm:pt>
  </dgm:ptLst>
  <dgm:cxnLst>
    <dgm:cxn modelId="{A76E4E3D-53C7-494F-B1F9-CBB4728EE616}" srcId="{C0CF8120-B9B1-418B-A8B4-BDBA7FA48E28}" destId="{CAA3D937-0EAA-42D8-A15E-FF987712C91B}" srcOrd="1" destOrd="0" parTransId="{1D0358BC-69F8-4A66-B091-011891E44DCD}" sibTransId="{C42C2459-303B-402F-83BD-5284F2DD3E66}"/>
    <dgm:cxn modelId="{C2BF735C-2521-4A3F-AEF4-61BE6E928C67}" type="presOf" srcId="{CAA3D937-0EAA-42D8-A15E-FF987712C91B}" destId="{6BD07CEF-F1F5-466B-A3B0-F066000F54D6}" srcOrd="0" destOrd="0" presId="urn:microsoft.com/office/officeart/2005/8/layout/default"/>
    <dgm:cxn modelId="{CCEB6F6B-B4E6-4DD0-8D10-687814750979}" type="presOf" srcId="{2A488150-9FF6-4FAC-B908-8984E645FEFD}" destId="{71F4D0B3-B07E-493C-A178-775230C818FB}" srcOrd="0" destOrd="0" presId="urn:microsoft.com/office/officeart/2005/8/layout/default"/>
    <dgm:cxn modelId="{1B6D8A4E-86A4-4EDD-9363-09D53F2BAF43}" type="presOf" srcId="{9AC2049C-41C8-461A-ABD6-885FF76F686B}" destId="{E8C425E9-4C5D-483C-B888-39734BE980E0}" srcOrd="0" destOrd="0" presId="urn:microsoft.com/office/officeart/2005/8/layout/default"/>
    <dgm:cxn modelId="{E73FF359-1881-4F65-B86E-EC6A443C6227}" srcId="{C0CF8120-B9B1-418B-A8B4-BDBA7FA48E28}" destId="{F68B94C7-E5D3-4AEE-B3A4-CB8737884830}" srcOrd="0" destOrd="0" parTransId="{5EFC5C58-E02C-4FB0-9617-131EF92E28F4}" sibTransId="{FD1B7EAE-BBF2-42A5-87CE-86801326D45C}"/>
    <dgm:cxn modelId="{09498B7F-1142-4005-90BF-96E15F28634A}" type="presOf" srcId="{597F1864-6EA1-4D63-B850-6DFF4DE1CC97}" destId="{E17D18E3-1EA0-49F1-ABF8-C58AF5E7BE1B}" srcOrd="0" destOrd="0" presId="urn:microsoft.com/office/officeart/2005/8/layout/default"/>
    <dgm:cxn modelId="{8F9FD793-77B6-43B3-B297-C2EB3C8FB52E}" srcId="{C0CF8120-B9B1-418B-A8B4-BDBA7FA48E28}" destId="{9AC2049C-41C8-461A-ABD6-885FF76F686B}" srcOrd="4" destOrd="0" parTransId="{4F5A8E33-06ED-4BBF-8961-5059EC12A628}" sibTransId="{8EF032AE-6562-477A-B262-853177DBD5D3}"/>
    <dgm:cxn modelId="{F55CE495-B47B-4033-9D7B-4BFB8C641304}" type="presOf" srcId="{F68B94C7-E5D3-4AEE-B3A4-CB8737884830}" destId="{F844A9D6-3E37-415A-92E2-DF078F491137}" srcOrd="0" destOrd="0" presId="urn:microsoft.com/office/officeart/2005/8/layout/default"/>
    <dgm:cxn modelId="{5D5E259A-40B8-42A4-A12B-1066BBC93A30}" srcId="{C0CF8120-B9B1-418B-A8B4-BDBA7FA48E28}" destId="{2A488150-9FF6-4FAC-B908-8984E645FEFD}" srcOrd="2" destOrd="0" parTransId="{A8C0CF77-1731-4EE5-A783-FBEC3BB78036}" sibTransId="{073E7819-1B7D-4C68-A21D-2E11CF36C2E6}"/>
    <dgm:cxn modelId="{EEC8F89F-D5BA-4014-AD93-1D6C7D93779D}" srcId="{C0CF8120-B9B1-418B-A8B4-BDBA7FA48E28}" destId="{597F1864-6EA1-4D63-B850-6DFF4DE1CC97}" srcOrd="3" destOrd="0" parTransId="{100D4213-7611-42CB-97C3-2B10830B8D98}" sibTransId="{2D9266B5-15A6-4ACC-AF9C-1463EA9EE9AA}"/>
    <dgm:cxn modelId="{B1B3A0DA-9180-4C71-9BD3-421D0CFB6B25}" srcId="{C0CF8120-B9B1-418B-A8B4-BDBA7FA48E28}" destId="{BD9F64D3-A93F-4B1F-A85C-A3962EB995AE}" srcOrd="5" destOrd="0" parTransId="{057CE6FA-4D3D-4AD9-A8D0-2C5295D1F101}" sibTransId="{E3587EA9-3465-488F-A679-C3F6AC34EF8F}"/>
    <dgm:cxn modelId="{445CD5DF-7DAE-4542-8256-152B686DD2DD}" type="presOf" srcId="{C0CF8120-B9B1-418B-A8B4-BDBA7FA48E28}" destId="{4A3E2FFB-3DCB-470D-B337-82448730DAA9}" srcOrd="0" destOrd="0" presId="urn:microsoft.com/office/officeart/2005/8/layout/default"/>
    <dgm:cxn modelId="{82F8D2E5-8805-4F39-AF12-675BAA58EE5C}" type="presOf" srcId="{BD9F64D3-A93F-4B1F-A85C-A3962EB995AE}" destId="{6D2105E1-8436-40AA-8CCD-BFDD81562289}" srcOrd="0" destOrd="0" presId="urn:microsoft.com/office/officeart/2005/8/layout/default"/>
    <dgm:cxn modelId="{5A4F0AAA-378A-4A85-89D6-D2AF8FDFF0D7}" type="presParOf" srcId="{4A3E2FFB-3DCB-470D-B337-82448730DAA9}" destId="{F844A9D6-3E37-415A-92E2-DF078F491137}" srcOrd="0" destOrd="0" presId="urn:microsoft.com/office/officeart/2005/8/layout/default"/>
    <dgm:cxn modelId="{DBE45B39-3505-4FD1-8DAF-5DBAF9BBB6C5}" type="presParOf" srcId="{4A3E2FFB-3DCB-470D-B337-82448730DAA9}" destId="{CBCF3A36-690E-4252-B7A7-162281F97D7A}" srcOrd="1" destOrd="0" presId="urn:microsoft.com/office/officeart/2005/8/layout/default"/>
    <dgm:cxn modelId="{6C8F2A6F-66EB-4652-8645-67AB6CA254E6}" type="presParOf" srcId="{4A3E2FFB-3DCB-470D-B337-82448730DAA9}" destId="{6BD07CEF-F1F5-466B-A3B0-F066000F54D6}" srcOrd="2" destOrd="0" presId="urn:microsoft.com/office/officeart/2005/8/layout/default"/>
    <dgm:cxn modelId="{7B346A0A-C4A7-4F16-BFEA-A7B44203FAE7}" type="presParOf" srcId="{4A3E2FFB-3DCB-470D-B337-82448730DAA9}" destId="{41A02D1E-1FE5-432F-9276-A00B62BEEB95}" srcOrd="3" destOrd="0" presId="urn:microsoft.com/office/officeart/2005/8/layout/default"/>
    <dgm:cxn modelId="{78DCFE83-C177-4D32-974A-3D04D9DBA5DC}" type="presParOf" srcId="{4A3E2FFB-3DCB-470D-B337-82448730DAA9}" destId="{71F4D0B3-B07E-493C-A178-775230C818FB}" srcOrd="4" destOrd="0" presId="urn:microsoft.com/office/officeart/2005/8/layout/default"/>
    <dgm:cxn modelId="{0E7C60CE-8540-4A80-B151-A846AAFEB022}" type="presParOf" srcId="{4A3E2FFB-3DCB-470D-B337-82448730DAA9}" destId="{2DEF5D1A-8D45-46D0-A635-55659C5E758E}" srcOrd="5" destOrd="0" presId="urn:microsoft.com/office/officeart/2005/8/layout/default"/>
    <dgm:cxn modelId="{CB421132-D809-4FE3-B12C-A7AFBC670EB4}" type="presParOf" srcId="{4A3E2FFB-3DCB-470D-B337-82448730DAA9}" destId="{E17D18E3-1EA0-49F1-ABF8-C58AF5E7BE1B}" srcOrd="6" destOrd="0" presId="urn:microsoft.com/office/officeart/2005/8/layout/default"/>
    <dgm:cxn modelId="{15310764-41CA-424D-B2A9-6DDEF8CCC2AC}" type="presParOf" srcId="{4A3E2FFB-3DCB-470D-B337-82448730DAA9}" destId="{2431FD0A-526D-4B69-9A6B-96DF07072D8F}" srcOrd="7" destOrd="0" presId="urn:microsoft.com/office/officeart/2005/8/layout/default"/>
    <dgm:cxn modelId="{A7E117B3-2A0E-460B-9B8B-C13804D8D09C}" type="presParOf" srcId="{4A3E2FFB-3DCB-470D-B337-82448730DAA9}" destId="{E8C425E9-4C5D-483C-B888-39734BE980E0}" srcOrd="8" destOrd="0" presId="urn:microsoft.com/office/officeart/2005/8/layout/default"/>
    <dgm:cxn modelId="{A080C836-E042-4511-B698-401BF180DCEF}" type="presParOf" srcId="{4A3E2FFB-3DCB-470D-B337-82448730DAA9}" destId="{6E477FB5-222C-434F-B9D7-C883573AA6D8}" srcOrd="9" destOrd="0" presId="urn:microsoft.com/office/officeart/2005/8/layout/default"/>
    <dgm:cxn modelId="{70EF5B68-2B77-4D4D-9D4B-283A71F827E0}" type="presParOf" srcId="{4A3E2FFB-3DCB-470D-B337-82448730DAA9}" destId="{6D2105E1-8436-40AA-8CCD-BFDD8156228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07CEF-F1F5-466B-A3B0-F066000F54D6}">
      <dsp:nvSpPr>
        <dsp:cNvPr id="0" name=""/>
        <dsp:cNvSpPr/>
      </dsp:nvSpPr>
      <dsp:spPr>
        <a:xfrm>
          <a:off x="371871" y="2465"/>
          <a:ext cx="3516312" cy="2109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Civil Advocacy Clinic</a:t>
          </a:r>
        </a:p>
      </dsp:txBody>
      <dsp:txXfrm>
        <a:off x="371871" y="2465"/>
        <a:ext cx="3516312" cy="2109787"/>
      </dsp:txXfrm>
    </dsp:sp>
    <dsp:sp modelId="{E8C425E9-4C5D-483C-B888-39734BE980E0}">
      <dsp:nvSpPr>
        <dsp:cNvPr id="0" name=""/>
        <dsp:cNvSpPr/>
      </dsp:nvSpPr>
      <dsp:spPr>
        <a:xfrm>
          <a:off x="4279936" y="0"/>
          <a:ext cx="3516312" cy="2109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Criminal Defense Clinic</a:t>
          </a:r>
        </a:p>
      </dsp:txBody>
      <dsp:txXfrm>
        <a:off x="4279936" y="0"/>
        <a:ext cx="3516312" cy="2109787"/>
      </dsp:txXfrm>
    </dsp:sp>
    <dsp:sp modelId="{6D2105E1-8436-40AA-8CCD-BFDD81562289}">
      <dsp:nvSpPr>
        <dsp:cNvPr id="0" name=""/>
        <dsp:cNvSpPr/>
      </dsp:nvSpPr>
      <dsp:spPr>
        <a:xfrm>
          <a:off x="389910" y="2346917"/>
          <a:ext cx="3516312" cy="2109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Human Rights at Home Litigation Clinic</a:t>
          </a:r>
        </a:p>
      </dsp:txBody>
      <dsp:txXfrm>
        <a:off x="389910" y="2346917"/>
        <a:ext cx="3516312" cy="2109787"/>
      </dsp:txXfrm>
    </dsp:sp>
    <dsp:sp modelId="{2724B953-B0B7-4CAD-9957-93C9E1CE9624}">
      <dsp:nvSpPr>
        <dsp:cNvPr id="0" name=""/>
        <dsp:cNvSpPr/>
      </dsp:nvSpPr>
      <dsp:spPr>
        <a:xfrm>
          <a:off x="4239815" y="2463884"/>
          <a:ext cx="3516312" cy="21097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Entrepreneurship and Community Development Clinic</a:t>
          </a:r>
        </a:p>
      </dsp:txBody>
      <dsp:txXfrm>
        <a:off x="4239815" y="2463884"/>
        <a:ext cx="3516312" cy="21097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44A9D6-3E37-415A-92E2-DF078F491137}">
      <dsp:nvSpPr>
        <dsp:cNvPr id="0" name=""/>
        <dsp:cNvSpPr/>
      </dsp:nvSpPr>
      <dsp:spPr>
        <a:xfrm>
          <a:off x="0" y="337484"/>
          <a:ext cx="2383106" cy="14298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Judicial</a:t>
          </a:r>
        </a:p>
      </dsp:txBody>
      <dsp:txXfrm>
        <a:off x="0" y="337484"/>
        <a:ext cx="2383106" cy="1429864"/>
      </dsp:txXfrm>
    </dsp:sp>
    <dsp:sp modelId="{6BD07CEF-F1F5-466B-A3B0-F066000F54D6}">
      <dsp:nvSpPr>
        <dsp:cNvPr id="0" name=""/>
        <dsp:cNvSpPr/>
      </dsp:nvSpPr>
      <dsp:spPr>
        <a:xfrm>
          <a:off x="2621417" y="337484"/>
          <a:ext cx="2383106" cy="14298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Corporate</a:t>
          </a:r>
        </a:p>
      </dsp:txBody>
      <dsp:txXfrm>
        <a:off x="2621417" y="337484"/>
        <a:ext cx="2383106" cy="1429864"/>
      </dsp:txXfrm>
    </dsp:sp>
    <dsp:sp modelId="{71F4D0B3-B07E-493C-A178-775230C818FB}">
      <dsp:nvSpPr>
        <dsp:cNvPr id="0" name=""/>
        <dsp:cNvSpPr/>
      </dsp:nvSpPr>
      <dsp:spPr>
        <a:xfrm>
          <a:off x="5242835" y="337484"/>
          <a:ext cx="2383106" cy="14298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Criminal Defense</a:t>
          </a:r>
        </a:p>
      </dsp:txBody>
      <dsp:txXfrm>
        <a:off x="5242835" y="337484"/>
        <a:ext cx="2383106" cy="1429864"/>
      </dsp:txXfrm>
    </dsp:sp>
    <dsp:sp modelId="{E17D18E3-1EA0-49F1-ABF8-C58AF5E7BE1B}">
      <dsp:nvSpPr>
        <dsp:cNvPr id="0" name=""/>
        <dsp:cNvSpPr/>
      </dsp:nvSpPr>
      <dsp:spPr>
        <a:xfrm>
          <a:off x="0" y="2005659"/>
          <a:ext cx="2383106" cy="14298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Criminal Prosecution</a:t>
          </a:r>
        </a:p>
      </dsp:txBody>
      <dsp:txXfrm>
        <a:off x="0" y="2005659"/>
        <a:ext cx="2383106" cy="1429864"/>
      </dsp:txXfrm>
    </dsp:sp>
    <dsp:sp modelId="{E8C425E9-4C5D-483C-B888-39734BE980E0}">
      <dsp:nvSpPr>
        <dsp:cNvPr id="0" name=""/>
        <dsp:cNvSpPr/>
      </dsp:nvSpPr>
      <dsp:spPr>
        <a:xfrm>
          <a:off x="2648608" y="1949680"/>
          <a:ext cx="2383106" cy="14298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Health Law</a:t>
          </a:r>
        </a:p>
      </dsp:txBody>
      <dsp:txXfrm>
        <a:off x="2648608" y="1949680"/>
        <a:ext cx="2383106" cy="1429864"/>
      </dsp:txXfrm>
    </dsp:sp>
    <dsp:sp modelId="{6D2105E1-8436-40AA-8CCD-BFDD81562289}">
      <dsp:nvSpPr>
        <dsp:cNvPr id="0" name=""/>
        <dsp:cNvSpPr/>
      </dsp:nvSpPr>
      <dsp:spPr>
        <a:xfrm>
          <a:off x="5242835" y="1926387"/>
          <a:ext cx="2383106" cy="14298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Public Interest</a:t>
          </a:r>
        </a:p>
      </dsp:txBody>
      <dsp:txXfrm>
        <a:off x="5242835" y="1926387"/>
        <a:ext cx="2383106" cy="1429864"/>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734F9DF-9F41-4461-BCC7-E0075F60A30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BA14D53-D19B-4065-93A6-79FDFF71425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CA31B83-052A-408F-BE75-61B0DD4F1D46}" type="datetimeFigureOut">
              <a:rPr lang="en-US" smtClean="0"/>
              <a:t>2/15/2021</a:t>
            </a:fld>
            <a:endParaRPr lang="en-US"/>
          </a:p>
        </p:txBody>
      </p:sp>
      <p:sp>
        <p:nvSpPr>
          <p:cNvPr id="4" name="Footer Placeholder 3">
            <a:extLst>
              <a:ext uri="{FF2B5EF4-FFF2-40B4-BE49-F238E27FC236}">
                <a16:creationId xmlns:a16="http://schemas.microsoft.com/office/drawing/2014/main" id="{89098B77-F2BE-446F-A150-418A6780EB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191036B-646A-4396-B162-9C19474D7F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4B0575C-75A0-4073-B1C2-FB7E6868B2AD}" type="slidenum">
              <a:rPr lang="en-US" smtClean="0"/>
              <a:t>‹#›</a:t>
            </a:fld>
            <a:endParaRPr lang="en-US"/>
          </a:p>
        </p:txBody>
      </p:sp>
    </p:spTree>
    <p:extLst>
      <p:ext uri="{BB962C8B-B14F-4D97-AF65-F5344CB8AC3E}">
        <p14:creationId xmlns:p14="http://schemas.microsoft.com/office/powerpoint/2010/main" val="154567968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2/15/2021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2/15/2021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2/15/2021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2/15/2021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2/15/2021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2/15/2021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hyperlink" Target="mailto:Brendan.Roediger@slu.ed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susan.mcgraugh@slu.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lauren.Bartlett@slu.ed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lu.edu/law/experiential-learning/pdfs/ecd_faqs_for_students_v3.pdf" TargetMode="External"/><Relationship Id="rId2" Type="http://schemas.openxmlformats.org/officeDocument/2006/relationships/hyperlink" Target="mailto:dana.malkus@slu.ed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hyperlink" Target="mailto:lisa.vanamburg@slu.edu" TargetMode="External"/><Relationship Id="rId2" Type="http://schemas.openxmlformats.org/officeDocument/2006/relationships/hyperlink" Target="mailto:megan.phillips.1@slu.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aj.Chivetta@slu.edu"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matt.vigil@slu.edu"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jane.isaacson@slu.edu"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mysanders-healthlaw.youcanbook.me/" TargetMode="External"/><Relationship Id="rId2" Type="http://schemas.openxmlformats.org/officeDocument/2006/relationships/hyperlink" Target="mailto:amy.sanders@slu.edu"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Brendan.Roediger@slu.edu"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slu.edu/law/experiential-learning/field-placement-program.php" TargetMode="Externa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slu.edu/law/experiential-learnin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slu.edu/law/academics/student-handbook.ph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scholarworks.law.ubalt.edu/ublr/vol41/iss3/3/"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mailto:greta.henderson@slu.edu" TargetMode="External"/><Relationship Id="rId2" Type="http://schemas.openxmlformats.org/officeDocument/2006/relationships/hyperlink" Target="https://www.slu.edu/law/experiential-learning/clinic-field-placement-information.php"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9E9B-2ECF-4E6F-A2FC-FC0C1D136BD9}"/>
              </a:ext>
            </a:extLst>
          </p:cNvPr>
          <p:cNvSpPr>
            <a:spLocks noGrp="1"/>
          </p:cNvSpPr>
          <p:nvPr>
            <p:ph type="ctrTitle"/>
          </p:nvPr>
        </p:nvSpPr>
        <p:spPr/>
        <p:txBody>
          <a:bodyPr>
            <a:normAutofit fontScale="90000"/>
          </a:bodyPr>
          <a:lstStyle/>
          <a:p>
            <a:r>
              <a:rPr lang="en-US" dirty="0"/>
              <a:t>SUMMER 2021 and FALL 2021</a:t>
            </a:r>
            <a:br>
              <a:rPr lang="en-US" dirty="0"/>
            </a:br>
            <a:r>
              <a:rPr lang="en-US" dirty="0"/>
              <a:t>law clinic and local field placement opportunities</a:t>
            </a:r>
          </a:p>
        </p:txBody>
      </p:sp>
      <p:sp>
        <p:nvSpPr>
          <p:cNvPr id="3" name="Subtitle 2">
            <a:extLst>
              <a:ext uri="{FF2B5EF4-FFF2-40B4-BE49-F238E27FC236}">
                <a16:creationId xmlns:a16="http://schemas.microsoft.com/office/drawing/2014/main" id="{76B135D2-5CA7-4BB4-AF1B-338CD14E629C}"/>
              </a:ext>
            </a:extLst>
          </p:cNvPr>
          <p:cNvSpPr>
            <a:spLocks noGrp="1"/>
          </p:cNvSpPr>
          <p:nvPr>
            <p:ph type="subTitle" idx="1"/>
          </p:nvPr>
        </p:nvSpPr>
        <p:spPr/>
        <p:txBody>
          <a:bodyPr>
            <a:normAutofit/>
          </a:bodyPr>
          <a:lstStyle/>
          <a:p>
            <a:r>
              <a:rPr lang="en-US" sz="3200" dirty="0"/>
              <a:t>February 16, 2021</a:t>
            </a:r>
          </a:p>
        </p:txBody>
      </p:sp>
    </p:spTree>
    <p:extLst>
      <p:ext uri="{BB962C8B-B14F-4D97-AF65-F5344CB8AC3E}">
        <p14:creationId xmlns:p14="http://schemas.microsoft.com/office/powerpoint/2010/main" val="1671311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4A681-6F47-446D-ABFA-B7D66801AB5F}"/>
              </a:ext>
            </a:extLst>
          </p:cNvPr>
          <p:cNvSpPr>
            <a:spLocks noGrp="1"/>
          </p:cNvSpPr>
          <p:nvPr>
            <p:ph type="title"/>
          </p:nvPr>
        </p:nvSpPr>
        <p:spPr/>
        <p:txBody>
          <a:bodyPr/>
          <a:lstStyle/>
          <a:p>
            <a:r>
              <a:rPr lang="en-US" dirty="0"/>
              <a:t>Law clinic or field placement opportunity guarantee</a:t>
            </a:r>
          </a:p>
        </p:txBody>
      </p:sp>
      <p:sp>
        <p:nvSpPr>
          <p:cNvPr id="3" name="Content Placeholder 2">
            <a:extLst>
              <a:ext uri="{FF2B5EF4-FFF2-40B4-BE49-F238E27FC236}">
                <a16:creationId xmlns:a16="http://schemas.microsoft.com/office/drawing/2014/main" id="{BF612FBE-A196-4D1C-8815-3CF316AAAD2A}"/>
              </a:ext>
            </a:extLst>
          </p:cNvPr>
          <p:cNvSpPr>
            <a:spLocks noGrp="1"/>
          </p:cNvSpPr>
          <p:nvPr>
            <p:ph idx="1"/>
          </p:nvPr>
        </p:nvSpPr>
        <p:spPr/>
        <p:txBody>
          <a:bodyPr>
            <a:noAutofit/>
          </a:bodyPr>
          <a:lstStyle/>
          <a:p>
            <a:pPr marL="0" indent="0">
              <a:buNone/>
            </a:pPr>
            <a:r>
              <a:rPr lang="en-US" sz="2800" dirty="0"/>
              <a:t>SLU LAW guarantees every eligible and interested J.D. student one law clinic or field placement experience during his or her second or third year of law school.  While effort is made to accommodate student preferences, students may not always receive their first-choice preference for such guaranteed law clinic or field placement experience. </a:t>
            </a:r>
          </a:p>
        </p:txBody>
      </p:sp>
    </p:spTree>
    <p:extLst>
      <p:ext uri="{BB962C8B-B14F-4D97-AF65-F5344CB8AC3E}">
        <p14:creationId xmlns:p14="http://schemas.microsoft.com/office/powerpoint/2010/main" val="239135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E2CE1-A6E3-4C7F-B4D0-BAD485475754}"/>
              </a:ext>
            </a:extLst>
          </p:cNvPr>
          <p:cNvSpPr>
            <a:spLocks noGrp="1"/>
          </p:cNvSpPr>
          <p:nvPr>
            <p:ph type="title"/>
          </p:nvPr>
        </p:nvSpPr>
        <p:spPr/>
        <p:txBody>
          <a:bodyPr/>
          <a:lstStyle/>
          <a:p>
            <a:r>
              <a:rPr lang="en-US" dirty="0"/>
              <a:t>Law clinics overview*</a:t>
            </a:r>
          </a:p>
        </p:txBody>
      </p:sp>
      <p:graphicFrame>
        <p:nvGraphicFramePr>
          <p:cNvPr id="5" name="Diagram 4"/>
          <p:cNvGraphicFramePr/>
          <p:nvPr>
            <p:extLst>
              <p:ext uri="{D42A27DB-BD31-4B8C-83A1-F6EECF244321}">
                <p14:modId xmlns:p14="http://schemas.microsoft.com/office/powerpoint/2010/main" val="2854097463"/>
              </p:ext>
            </p:extLst>
          </p:nvPr>
        </p:nvGraphicFramePr>
        <p:xfrm>
          <a:off x="2032000" y="2255955"/>
          <a:ext cx="8128000" cy="3882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ext uri="{D42A27DB-BD31-4B8C-83A1-F6EECF244321}">
                <p14:modId xmlns:p14="http://schemas.microsoft.com/office/powerpoint/2010/main" val="2581287313"/>
              </p:ext>
            </p:extLst>
          </p:nvPr>
        </p:nvGraphicFramePr>
        <p:xfrm>
          <a:off x="2013964" y="2255955"/>
          <a:ext cx="8128000" cy="457613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161631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345EE-FE8C-4FC3-A3E7-2C880C10730F}"/>
              </a:ext>
            </a:extLst>
          </p:cNvPr>
          <p:cNvSpPr>
            <a:spLocks noGrp="1"/>
          </p:cNvSpPr>
          <p:nvPr>
            <p:ph type="title"/>
          </p:nvPr>
        </p:nvSpPr>
        <p:spPr/>
        <p:txBody>
          <a:bodyPr>
            <a:normAutofit/>
          </a:bodyPr>
          <a:lstStyle/>
          <a:p>
            <a:r>
              <a:rPr lang="en-US" dirty="0"/>
              <a:t>Civil Advocacy Clinic </a:t>
            </a:r>
          </a:p>
        </p:txBody>
      </p:sp>
      <p:sp>
        <p:nvSpPr>
          <p:cNvPr id="3" name="Content Placeholder 2">
            <a:extLst>
              <a:ext uri="{FF2B5EF4-FFF2-40B4-BE49-F238E27FC236}">
                <a16:creationId xmlns:a16="http://schemas.microsoft.com/office/drawing/2014/main" id="{B980F3F1-5217-4B8E-BECC-ED1D688CE4F9}"/>
              </a:ext>
            </a:extLst>
          </p:cNvPr>
          <p:cNvSpPr>
            <a:spLocks noGrp="1"/>
          </p:cNvSpPr>
          <p:nvPr>
            <p:ph idx="1"/>
          </p:nvPr>
        </p:nvSpPr>
        <p:spPr>
          <a:xfrm>
            <a:off x="1286539" y="2402957"/>
            <a:ext cx="9622465" cy="3934047"/>
          </a:xfrm>
          <a:ln w="12700">
            <a:noFill/>
          </a:ln>
        </p:spPr>
        <p:txBody>
          <a:bodyPr>
            <a:normAutofit fontScale="55000" lnSpcReduction="20000"/>
          </a:bodyPr>
          <a:lstStyle/>
          <a:p>
            <a:r>
              <a:rPr lang="en-US" sz="4400" dirty="0"/>
              <a:t>Students represent clients in litigation matters (e.g., civil rights and poverty law)</a:t>
            </a:r>
          </a:p>
          <a:p>
            <a:r>
              <a:rPr lang="en-US" sz="4400" dirty="0"/>
              <a:t>Will be working some of the time out of office space at Mission St. Louis</a:t>
            </a:r>
          </a:p>
          <a:p>
            <a:r>
              <a:rPr lang="en-US" sz="4400" dirty="0"/>
              <a:t>Clinic I Client Work: 3 or 4 credits, p/np (45 </a:t>
            </a:r>
            <a:r>
              <a:rPr lang="en-US" sz="4400" dirty="0" err="1"/>
              <a:t>hrs</a:t>
            </a:r>
            <a:r>
              <a:rPr lang="en-US" sz="4400" dirty="0"/>
              <a:t> per credit)</a:t>
            </a:r>
          </a:p>
          <a:p>
            <a:r>
              <a:rPr lang="en-US" sz="4400" dirty="0"/>
              <a:t>Clinic I Classroom Component:  2 credits, graded</a:t>
            </a:r>
          </a:p>
          <a:p>
            <a:r>
              <a:rPr lang="en-US" sz="4400" dirty="0"/>
              <a:t>Clinic II (combined client and classroom work):  2 or 3 credits, p/np (45 hours per credit)</a:t>
            </a:r>
          </a:p>
          <a:p>
            <a:r>
              <a:rPr lang="en-US" sz="4400" b="1" dirty="0"/>
              <a:t>Questions?</a:t>
            </a:r>
            <a:r>
              <a:rPr lang="en-US" sz="4400" dirty="0"/>
              <a:t>  Contact Professor Roediger (</a:t>
            </a:r>
            <a:r>
              <a:rPr lang="en-US" sz="4400" dirty="0">
                <a:hlinkClick r:id="rId2"/>
              </a:rPr>
              <a:t>Brendan.Roediger@slu.edu</a:t>
            </a:r>
            <a:r>
              <a:rPr lang="en-US" sz="4400" dirty="0"/>
              <a:t> or 314.977.2778) </a:t>
            </a:r>
          </a:p>
          <a:p>
            <a:endParaRPr lang="en-US" sz="2000" dirty="0"/>
          </a:p>
          <a:p>
            <a:endParaRPr lang="en-US" dirty="0"/>
          </a:p>
        </p:txBody>
      </p:sp>
    </p:spTree>
    <p:extLst>
      <p:ext uri="{BB962C8B-B14F-4D97-AF65-F5344CB8AC3E}">
        <p14:creationId xmlns:p14="http://schemas.microsoft.com/office/powerpoint/2010/main" val="4164331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345EE-FE8C-4FC3-A3E7-2C880C10730F}"/>
              </a:ext>
            </a:extLst>
          </p:cNvPr>
          <p:cNvSpPr>
            <a:spLocks noGrp="1"/>
          </p:cNvSpPr>
          <p:nvPr>
            <p:ph type="title"/>
          </p:nvPr>
        </p:nvSpPr>
        <p:spPr/>
        <p:txBody>
          <a:bodyPr>
            <a:normAutofit/>
          </a:bodyPr>
          <a:lstStyle/>
          <a:p>
            <a:r>
              <a:rPr lang="en-US" dirty="0"/>
              <a:t>Criminal defense Clinic </a:t>
            </a:r>
          </a:p>
        </p:txBody>
      </p:sp>
      <p:sp>
        <p:nvSpPr>
          <p:cNvPr id="4" name="Content Placeholder 3">
            <a:extLst>
              <a:ext uri="{FF2B5EF4-FFF2-40B4-BE49-F238E27FC236}">
                <a16:creationId xmlns:a16="http://schemas.microsoft.com/office/drawing/2014/main" id="{A798EB49-D6FA-4DE3-BB9A-DE867D921C8E}"/>
              </a:ext>
            </a:extLst>
          </p:cNvPr>
          <p:cNvSpPr>
            <a:spLocks noGrp="1"/>
          </p:cNvSpPr>
          <p:nvPr>
            <p:ph idx="1"/>
          </p:nvPr>
        </p:nvSpPr>
        <p:spPr>
          <a:xfrm>
            <a:off x="1275907" y="2402958"/>
            <a:ext cx="9824484" cy="3753293"/>
          </a:xfrm>
          <a:ln w="12700">
            <a:noFill/>
          </a:ln>
        </p:spPr>
        <p:txBody>
          <a:bodyPr>
            <a:normAutofit lnSpcReduction="10000"/>
          </a:bodyPr>
          <a:lstStyle/>
          <a:p>
            <a:r>
              <a:rPr lang="en-US" sz="2800" dirty="0"/>
              <a:t>Students represent clients charged with criminal offenses whose serious mental illness has caused them to come into contact with the criminal justice system  </a:t>
            </a:r>
          </a:p>
          <a:p>
            <a:r>
              <a:rPr lang="en-US" sz="2800" dirty="0"/>
              <a:t>Client Work: 3 or 4 credits, p/np (45 </a:t>
            </a:r>
            <a:r>
              <a:rPr lang="en-US" sz="2800" dirty="0" err="1"/>
              <a:t>hrs</a:t>
            </a:r>
            <a:r>
              <a:rPr lang="en-US" sz="2800" dirty="0"/>
              <a:t> per credit)</a:t>
            </a:r>
          </a:p>
          <a:p>
            <a:r>
              <a:rPr lang="en-US" sz="2800" dirty="0"/>
              <a:t>Classroom Component:  2 credits, graded</a:t>
            </a:r>
          </a:p>
          <a:p>
            <a:r>
              <a:rPr lang="en-US" sz="2800" dirty="0"/>
              <a:t>Clinic II is not available for the Criminal Defense Clinic</a:t>
            </a:r>
          </a:p>
          <a:p>
            <a:r>
              <a:rPr lang="en-US" sz="2800" b="1" dirty="0"/>
              <a:t>Questions?  </a:t>
            </a:r>
            <a:r>
              <a:rPr lang="en-US" sz="2800" dirty="0"/>
              <a:t>Contact Professor McGraugh (</a:t>
            </a:r>
            <a:r>
              <a:rPr lang="en-US" sz="2800" dirty="0">
                <a:hlinkClick r:id="rId2"/>
              </a:rPr>
              <a:t>susan.mcgraugh@slu.edu</a:t>
            </a:r>
            <a:r>
              <a:rPr lang="en-US" sz="2800" dirty="0"/>
              <a:t> or 314.977.2778)</a:t>
            </a:r>
          </a:p>
          <a:p>
            <a:endParaRPr lang="en-US" dirty="0"/>
          </a:p>
        </p:txBody>
      </p:sp>
    </p:spTree>
    <p:extLst>
      <p:ext uri="{BB962C8B-B14F-4D97-AF65-F5344CB8AC3E}">
        <p14:creationId xmlns:p14="http://schemas.microsoft.com/office/powerpoint/2010/main" val="3244896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345EE-FE8C-4FC3-A3E7-2C880C10730F}"/>
              </a:ext>
            </a:extLst>
          </p:cNvPr>
          <p:cNvSpPr>
            <a:spLocks noGrp="1"/>
          </p:cNvSpPr>
          <p:nvPr>
            <p:ph type="title"/>
          </p:nvPr>
        </p:nvSpPr>
        <p:spPr/>
        <p:txBody>
          <a:bodyPr>
            <a:normAutofit/>
          </a:bodyPr>
          <a:lstStyle/>
          <a:p>
            <a:r>
              <a:rPr lang="en-US" dirty="0"/>
              <a:t>Human rights at home litigation clinic</a:t>
            </a:r>
          </a:p>
        </p:txBody>
      </p:sp>
      <p:sp>
        <p:nvSpPr>
          <p:cNvPr id="3" name="Content Placeholder 2">
            <a:extLst>
              <a:ext uri="{FF2B5EF4-FFF2-40B4-BE49-F238E27FC236}">
                <a16:creationId xmlns:a16="http://schemas.microsoft.com/office/drawing/2014/main" id="{B980F3F1-5217-4B8E-BECC-ED1D688CE4F9}"/>
              </a:ext>
            </a:extLst>
          </p:cNvPr>
          <p:cNvSpPr>
            <a:spLocks noGrp="1"/>
          </p:cNvSpPr>
          <p:nvPr>
            <p:ph idx="1"/>
          </p:nvPr>
        </p:nvSpPr>
        <p:spPr>
          <a:xfrm>
            <a:off x="1137684" y="2371060"/>
            <a:ext cx="10026502" cy="3678866"/>
          </a:xfrm>
          <a:ln w="12700">
            <a:noFill/>
          </a:ln>
        </p:spPr>
        <p:txBody>
          <a:bodyPr>
            <a:normAutofit lnSpcReduction="10000"/>
          </a:bodyPr>
          <a:lstStyle/>
          <a:p>
            <a:r>
              <a:rPr lang="en-US" sz="2800" b="0" i="0" dirty="0">
                <a:solidFill>
                  <a:srgbClr val="2B2B2B"/>
                </a:solidFill>
                <a:effectLst/>
                <a:latin typeface="+mj-lt"/>
              </a:rPr>
              <a:t>The Human Rights at Home Litigation Clinic offers students the opportunity to work on impactful human rights projects and use human rights in litigation in local courts.</a:t>
            </a:r>
          </a:p>
          <a:p>
            <a:r>
              <a:rPr lang="en-US" sz="2800" b="1" dirty="0"/>
              <a:t>Available this Summer as well as Fall.</a:t>
            </a:r>
          </a:p>
          <a:p>
            <a:r>
              <a:rPr lang="en-US" sz="2800" dirty="0"/>
              <a:t>Clinic I Client Work: 3 or 4 credits, p/np (45 </a:t>
            </a:r>
            <a:r>
              <a:rPr lang="en-US" sz="2800" dirty="0" err="1"/>
              <a:t>hrs</a:t>
            </a:r>
            <a:r>
              <a:rPr lang="en-US" sz="2800" dirty="0"/>
              <a:t> per credit)</a:t>
            </a:r>
          </a:p>
          <a:p>
            <a:r>
              <a:rPr lang="en-US" sz="2800" dirty="0"/>
              <a:t>Clinic I Classroom Component:  2 credits, graded</a:t>
            </a:r>
          </a:p>
          <a:p>
            <a:r>
              <a:rPr lang="en-US" sz="2800" b="1" dirty="0"/>
              <a:t>Questions?</a:t>
            </a:r>
            <a:r>
              <a:rPr lang="en-US" sz="2800" dirty="0"/>
              <a:t> Contact Professor Bartlett (</a:t>
            </a:r>
            <a:r>
              <a:rPr lang="en-US" sz="2800" dirty="0">
                <a:hlinkClick r:id="rId2"/>
              </a:rPr>
              <a:t>lauren.bartlett@slu.edu</a:t>
            </a:r>
            <a:r>
              <a:rPr lang="en-US" sz="2800" dirty="0"/>
              <a:t> or 314.977.2778)</a:t>
            </a:r>
          </a:p>
          <a:p>
            <a:endParaRPr lang="en-US" sz="2600" dirty="0"/>
          </a:p>
          <a:p>
            <a:endParaRPr lang="en-US" dirty="0"/>
          </a:p>
        </p:txBody>
      </p:sp>
    </p:spTree>
    <p:extLst>
      <p:ext uri="{BB962C8B-B14F-4D97-AF65-F5344CB8AC3E}">
        <p14:creationId xmlns:p14="http://schemas.microsoft.com/office/powerpoint/2010/main" val="3833870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345EE-FE8C-4FC3-A3E7-2C880C10730F}"/>
              </a:ext>
            </a:extLst>
          </p:cNvPr>
          <p:cNvSpPr>
            <a:spLocks noGrp="1"/>
          </p:cNvSpPr>
          <p:nvPr>
            <p:ph type="title"/>
          </p:nvPr>
        </p:nvSpPr>
        <p:spPr/>
        <p:txBody>
          <a:bodyPr>
            <a:normAutofit/>
          </a:bodyPr>
          <a:lstStyle/>
          <a:p>
            <a:r>
              <a:rPr lang="en-US" dirty="0"/>
              <a:t>Entrepreneurship and community development Clinic </a:t>
            </a:r>
          </a:p>
        </p:txBody>
      </p:sp>
      <p:sp>
        <p:nvSpPr>
          <p:cNvPr id="4" name="Content Placeholder 3">
            <a:extLst>
              <a:ext uri="{FF2B5EF4-FFF2-40B4-BE49-F238E27FC236}">
                <a16:creationId xmlns:a16="http://schemas.microsoft.com/office/drawing/2014/main" id="{A798EB49-D6FA-4DE3-BB9A-DE867D921C8E}"/>
              </a:ext>
            </a:extLst>
          </p:cNvPr>
          <p:cNvSpPr>
            <a:spLocks noGrp="1"/>
          </p:cNvSpPr>
          <p:nvPr>
            <p:ph idx="1"/>
          </p:nvPr>
        </p:nvSpPr>
        <p:spPr>
          <a:xfrm>
            <a:off x="839972" y="2456121"/>
            <a:ext cx="10823944" cy="3827721"/>
          </a:xfrm>
          <a:ln w="12700">
            <a:noFill/>
          </a:ln>
        </p:spPr>
        <p:txBody>
          <a:bodyPr>
            <a:noAutofit/>
          </a:bodyPr>
          <a:lstStyle/>
          <a:p>
            <a:r>
              <a:rPr lang="en-US" sz="2400" dirty="0"/>
              <a:t>Students represent entrepreneurs, nonprofits, community groups, and social enterprises in transactional matters, with a particular focus on community development</a:t>
            </a:r>
          </a:p>
          <a:p>
            <a:r>
              <a:rPr lang="en-US" sz="2400" dirty="0"/>
              <a:t>Clinic I Client Work: 3 or 4 credits, p/np (45 </a:t>
            </a:r>
            <a:r>
              <a:rPr lang="en-US" sz="2400" dirty="0" err="1"/>
              <a:t>hrs</a:t>
            </a:r>
            <a:r>
              <a:rPr lang="en-US" sz="2400" dirty="0"/>
              <a:t> per credit)</a:t>
            </a:r>
          </a:p>
          <a:p>
            <a:r>
              <a:rPr lang="en-US" sz="2400" dirty="0"/>
              <a:t>Clinic I Classroom Component:  2 credits, graded</a:t>
            </a:r>
          </a:p>
          <a:p>
            <a:r>
              <a:rPr lang="en-US" sz="2400" dirty="0"/>
              <a:t>Clinic II (combined client and classroom work):  2 or 3 credits, p/np (45 hours per credit)</a:t>
            </a:r>
          </a:p>
          <a:p>
            <a:r>
              <a:rPr lang="en-US" sz="2400" b="1" dirty="0"/>
              <a:t>Questions?  </a:t>
            </a:r>
            <a:r>
              <a:rPr lang="en-US" sz="2400" dirty="0"/>
              <a:t>Contact Professor Malkus (</a:t>
            </a:r>
            <a:r>
              <a:rPr lang="en-US" sz="2400" dirty="0">
                <a:hlinkClick r:id="rId2"/>
              </a:rPr>
              <a:t>dana.malkus@slu.edu</a:t>
            </a:r>
            <a:r>
              <a:rPr lang="en-US" sz="2400" dirty="0"/>
              <a:t> or 314.977.2778) or see FAQs: </a:t>
            </a:r>
            <a:r>
              <a:rPr lang="en-US" sz="2400" dirty="0">
                <a:hlinkClick r:id="rId3"/>
              </a:rPr>
              <a:t>https://www.slu.edu/law/experiential-learning/pdfs/ecd_faqs_for_students_v3.pdf</a:t>
            </a:r>
            <a:endParaRPr lang="en-US" sz="2400" dirty="0"/>
          </a:p>
        </p:txBody>
      </p:sp>
    </p:spTree>
    <p:extLst>
      <p:ext uri="{BB962C8B-B14F-4D97-AF65-F5344CB8AC3E}">
        <p14:creationId xmlns:p14="http://schemas.microsoft.com/office/powerpoint/2010/main" val="1478171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5484A-7C6A-4DA5-8B0B-2CAAE68C6E05}"/>
              </a:ext>
            </a:extLst>
          </p:cNvPr>
          <p:cNvSpPr>
            <a:spLocks noGrp="1"/>
          </p:cNvSpPr>
          <p:nvPr>
            <p:ph type="title"/>
          </p:nvPr>
        </p:nvSpPr>
        <p:spPr/>
        <p:txBody>
          <a:bodyPr/>
          <a:lstStyle/>
          <a:p>
            <a:r>
              <a:rPr lang="en-US" dirty="0"/>
              <a:t>Clinic ii</a:t>
            </a:r>
          </a:p>
        </p:txBody>
      </p:sp>
      <p:sp>
        <p:nvSpPr>
          <p:cNvPr id="3" name="Content Placeholder 2">
            <a:extLst>
              <a:ext uri="{FF2B5EF4-FFF2-40B4-BE49-F238E27FC236}">
                <a16:creationId xmlns:a16="http://schemas.microsoft.com/office/drawing/2014/main" id="{43A88337-F406-4C19-BD5F-6C5BDE43659C}"/>
              </a:ext>
            </a:extLst>
          </p:cNvPr>
          <p:cNvSpPr>
            <a:spLocks noGrp="1"/>
          </p:cNvSpPr>
          <p:nvPr>
            <p:ph idx="1"/>
          </p:nvPr>
        </p:nvSpPr>
        <p:spPr>
          <a:xfrm>
            <a:off x="1584251" y="2638044"/>
            <a:ext cx="9090837" cy="3101983"/>
          </a:xfrm>
        </p:spPr>
        <p:txBody>
          <a:bodyPr>
            <a:normAutofit/>
          </a:bodyPr>
          <a:lstStyle/>
          <a:p>
            <a:pPr marL="0" indent="0">
              <a:buNone/>
            </a:pPr>
            <a:r>
              <a:rPr lang="en-US" sz="2800" dirty="0"/>
              <a:t>After completing a Clinic I opportunity, students may apply to enroll in a second semester of the same clinic (available for all clinics other than Criminal Defense Clinic), on a space-available basis. </a:t>
            </a:r>
          </a:p>
        </p:txBody>
      </p:sp>
    </p:spTree>
    <p:extLst>
      <p:ext uri="{BB962C8B-B14F-4D97-AF65-F5344CB8AC3E}">
        <p14:creationId xmlns:p14="http://schemas.microsoft.com/office/powerpoint/2010/main" val="2591258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0CBBA-6885-4CD2-9749-A697B2B1C94A}"/>
              </a:ext>
            </a:extLst>
          </p:cNvPr>
          <p:cNvSpPr>
            <a:spLocks noGrp="1"/>
          </p:cNvSpPr>
          <p:nvPr>
            <p:ph type="title"/>
          </p:nvPr>
        </p:nvSpPr>
        <p:spPr/>
        <p:txBody>
          <a:bodyPr/>
          <a:lstStyle/>
          <a:p>
            <a:r>
              <a:rPr lang="en-US" dirty="0"/>
              <a:t>Law Clinics eligibility</a:t>
            </a:r>
          </a:p>
        </p:txBody>
      </p:sp>
      <p:sp>
        <p:nvSpPr>
          <p:cNvPr id="3" name="Content Placeholder 2">
            <a:extLst>
              <a:ext uri="{FF2B5EF4-FFF2-40B4-BE49-F238E27FC236}">
                <a16:creationId xmlns:a16="http://schemas.microsoft.com/office/drawing/2014/main" id="{B663FE33-7575-4D21-AEFC-A8D3A6A92D7D}"/>
              </a:ext>
            </a:extLst>
          </p:cNvPr>
          <p:cNvSpPr>
            <a:spLocks noGrp="1"/>
          </p:cNvSpPr>
          <p:nvPr>
            <p:ph idx="1"/>
          </p:nvPr>
        </p:nvSpPr>
        <p:spPr>
          <a:xfrm>
            <a:off x="1073888" y="2638044"/>
            <a:ext cx="10281684" cy="3826551"/>
          </a:xfrm>
        </p:spPr>
        <p:txBody>
          <a:bodyPr>
            <a:normAutofit fontScale="77500" lnSpcReduction="20000"/>
          </a:bodyPr>
          <a:lstStyle/>
          <a:p>
            <a:pPr marL="0" lvl="0" indent="0">
              <a:buNone/>
            </a:pPr>
            <a:r>
              <a:rPr lang="en-US" sz="2600" dirty="0"/>
              <a:t>To participate in a clinic, you must:</a:t>
            </a:r>
          </a:p>
          <a:p>
            <a:r>
              <a:rPr lang="en-US" sz="2600" dirty="0"/>
              <a:t>Be eligible for a Missouri </a:t>
            </a:r>
            <a:r>
              <a:rPr lang="en-US" sz="2600" b="1" dirty="0"/>
              <a:t>student practice license</a:t>
            </a:r>
            <a:r>
              <a:rPr lang="en-US" sz="2600" dirty="0"/>
              <a:t>, including meeting the requirement that you complete at least half of the credit hours required for graduation prior to the start of the Fall 2021 semester (or, for Summer Clinic, prior to that start of Summer 2021)</a:t>
            </a:r>
          </a:p>
          <a:p>
            <a:r>
              <a:rPr lang="en-US" sz="2600" dirty="0"/>
              <a:t>Complete </a:t>
            </a:r>
            <a:r>
              <a:rPr lang="en-US" sz="2600" b="1" dirty="0"/>
              <a:t>Legal Profession </a:t>
            </a:r>
            <a:r>
              <a:rPr lang="en-US" sz="2600" dirty="0"/>
              <a:t>prior to the Fall 2021 semester (or, with permission from the relevant faculty member, enroll in Legal Profession concurrently).  For Summer Clinic, Legal Profession must be completed prior to Summer 2021.</a:t>
            </a:r>
          </a:p>
          <a:p>
            <a:r>
              <a:rPr lang="en-US" sz="2600" dirty="0"/>
              <a:t>Be prepared to concurrently enroll in a 2-credit hour (graded) </a:t>
            </a:r>
            <a:r>
              <a:rPr lang="en-US" sz="2600" b="1" dirty="0"/>
              <a:t>companion course </a:t>
            </a:r>
            <a:r>
              <a:rPr lang="en-US" sz="2600" dirty="0"/>
              <a:t>(Clinic I only) </a:t>
            </a:r>
          </a:p>
          <a:p>
            <a:r>
              <a:rPr lang="en-US" sz="2600" dirty="0"/>
              <a:t>Be able to devote sufficient time to your clinic work (</a:t>
            </a:r>
            <a:r>
              <a:rPr lang="en-US" sz="2600" b="1" dirty="0"/>
              <a:t>45 hours of clinic work for each pass/no pass credit hour</a:t>
            </a:r>
            <a:r>
              <a:rPr lang="en-US" sz="2600" dirty="0"/>
              <a:t>; Clinic I is available for 3 or 4 credit hours, and Clinic II is available for 2 or 3 credit hours)</a:t>
            </a:r>
          </a:p>
          <a:p>
            <a:endParaRPr lang="en-US" dirty="0"/>
          </a:p>
        </p:txBody>
      </p:sp>
    </p:spTree>
    <p:extLst>
      <p:ext uri="{BB962C8B-B14F-4D97-AF65-F5344CB8AC3E}">
        <p14:creationId xmlns:p14="http://schemas.microsoft.com/office/powerpoint/2010/main" val="3524122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field placements overview</a:t>
            </a:r>
            <a:br>
              <a:rPr lang="en-US" dirty="0"/>
            </a:br>
            <a:r>
              <a:rPr lang="en-US" dirty="0"/>
              <a:t>(see field placement guide)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99380269"/>
              </p:ext>
            </p:extLst>
          </p:nvPr>
        </p:nvGraphicFramePr>
        <p:xfrm>
          <a:off x="2230439" y="2638425"/>
          <a:ext cx="7625942" cy="3773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9376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BB754-4A9A-4E01-ABCA-FD7F6019B99B}"/>
              </a:ext>
            </a:extLst>
          </p:cNvPr>
          <p:cNvSpPr>
            <a:spLocks noGrp="1"/>
          </p:cNvSpPr>
          <p:nvPr>
            <p:ph type="title"/>
          </p:nvPr>
        </p:nvSpPr>
        <p:spPr/>
        <p:txBody>
          <a:bodyPr>
            <a:normAutofit/>
          </a:bodyPr>
          <a:lstStyle/>
          <a:p>
            <a:r>
              <a:rPr lang="en-US" dirty="0"/>
              <a:t>Judicial process</a:t>
            </a:r>
          </a:p>
        </p:txBody>
      </p:sp>
      <p:sp>
        <p:nvSpPr>
          <p:cNvPr id="4" name="Content Placeholder 3">
            <a:extLst>
              <a:ext uri="{FF2B5EF4-FFF2-40B4-BE49-F238E27FC236}">
                <a16:creationId xmlns:a16="http://schemas.microsoft.com/office/drawing/2014/main" id="{652A2430-D0F2-406F-9496-9038FB12914D}"/>
              </a:ext>
            </a:extLst>
          </p:cNvPr>
          <p:cNvSpPr>
            <a:spLocks noGrp="1"/>
          </p:cNvSpPr>
          <p:nvPr>
            <p:ph idx="1"/>
          </p:nvPr>
        </p:nvSpPr>
        <p:spPr>
          <a:xfrm>
            <a:off x="955158" y="2467923"/>
            <a:ext cx="10281684" cy="3603268"/>
          </a:xfrm>
          <a:ln w="12700">
            <a:noFill/>
          </a:ln>
        </p:spPr>
        <p:txBody>
          <a:bodyPr>
            <a:noAutofit/>
          </a:bodyPr>
          <a:lstStyle/>
          <a:p>
            <a:r>
              <a:rPr lang="en-US" sz="2200" dirty="0"/>
              <a:t>Students are placed with judges to serve as part-time law clerks.  Depending on the chambers, students may assist in preparing bench briefs and opinions; observe oral arguments, trials, or hearings; and perform legal research and write memos</a:t>
            </a:r>
          </a:p>
          <a:p>
            <a:r>
              <a:rPr lang="en-US" sz="2200" dirty="0"/>
              <a:t>Students bound by judicial canons (</a:t>
            </a:r>
            <a:r>
              <a:rPr lang="en-US" sz="2200" dirty="0" err="1"/>
              <a:t>inc</a:t>
            </a:r>
            <a:r>
              <a:rPr lang="en-US" sz="2200" dirty="0"/>
              <a:t> prohibition on political activity—e.g., social media, political campaign work/donations); consider not advertising political affiliation on resume (can limit placement opportunities)</a:t>
            </a:r>
          </a:p>
          <a:p>
            <a:r>
              <a:rPr lang="en-US" sz="2200" dirty="0"/>
              <a:t>3 or 4 credits, p/np (50 </a:t>
            </a:r>
            <a:r>
              <a:rPr lang="en-US" sz="2200" dirty="0" err="1"/>
              <a:t>hrs</a:t>
            </a:r>
            <a:r>
              <a:rPr lang="en-US" sz="2200" dirty="0"/>
              <a:t> per credit) + class (1 credit, graded)</a:t>
            </a:r>
          </a:p>
          <a:p>
            <a:r>
              <a:rPr lang="en-US" sz="2200" b="1" dirty="0"/>
              <a:t>Questions?  </a:t>
            </a:r>
            <a:r>
              <a:rPr lang="en-US" sz="2200" dirty="0"/>
              <a:t>Contact Professor Phillips (</a:t>
            </a:r>
            <a:r>
              <a:rPr lang="en-US" sz="2200" dirty="0">
                <a:hlinkClick r:id="rId2"/>
              </a:rPr>
              <a:t>megan.phillips.</a:t>
            </a:r>
            <a:r>
              <a:rPr lang="en-US" sz="2200" dirty="0">
                <a:latin typeface="Arial Narrow" panose="020B0606020202030204" pitchFamily="34" charset="0"/>
                <a:hlinkClick r:id="rId2"/>
              </a:rPr>
              <a:t>1</a:t>
            </a:r>
            <a:r>
              <a:rPr lang="en-US" sz="2200" dirty="0">
                <a:hlinkClick r:id="rId2"/>
              </a:rPr>
              <a:t>@slu.edu</a:t>
            </a:r>
            <a:r>
              <a:rPr lang="en-US" sz="2200" dirty="0"/>
              <a:t>  or 314.435.6560) or Professor VanAmburg (</a:t>
            </a:r>
            <a:r>
              <a:rPr lang="en-US" sz="2200" dirty="0">
                <a:hlinkClick r:id="rId3"/>
              </a:rPr>
              <a:t>lisa.vanamburg@slu.edu</a:t>
            </a:r>
            <a:r>
              <a:rPr lang="en-US" sz="2200" dirty="0"/>
              <a:t> or 314.330.1397) </a:t>
            </a:r>
          </a:p>
          <a:p>
            <a:endParaRPr lang="en-US" sz="2200" dirty="0"/>
          </a:p>
        </p:txBody>
      </p:sp>
    </p:spTree>
    <p:extLst>
      <p:ext uri="{BB962C8B-B14F-4D97-AF65-F5344CB8AC3E}">
        <p14:creationId xmlns:p14="http://schemas.microsoft.com/office/powerpoint/2010/main" val="746066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21AD0-858E-49AB-8D95-FD804C0916E2}"/>
              </a:ext>
            </a:extLst>
          </p:cNvPr>
          <p:cNvSpPr>
            <a:spLocks noGrp="1"/>
          </p:cNvSpPr>
          <p:nvPr>
            <p:ph type="title"/>
          </p:nvPr>
        </p:nvSpPr>
        <p:spPr/>
        <p:txBody>
          <a:bodyPr>
            <a:normAutofit/>
          </a:bodyPr>
          <a:lstStyle/>
          <a:p>
            <a:r>
              <a:rPr lang="en-US" dirty="0"/>
              <a:t>Agenda*</a:t>
            </a:r>
            <a:endParaRPr lang="en-US" sz="1300" dirty="0"/>
          </a:p>
        </p:txBody>
      </p:sp>
      <p:sp>
        <p:nvSpPr>
          <p:cNvPr id="3" name="Content Placeholder 2">
            <a:extLst>
              <a:ext uri="{FF2B5EF4-FFF2-40B4-BE49-F238E27FC236}">
                <a16:creationId xmlns:a16="http://schemas.microsoft.com/office/drawing/2014/main" id="{7A783800-92CD-46C8-BFFF-8CF4A3D9D64B}"/>
              </a:ext>
            </a:extLst>
          </p:cNvPr>
          <p:cNvSpPr>
            <a:spLocks noGrp="1"/>
          </p:cNvSpPr>
          <p:nvPr>
            <p:ph idx="1"/>
          </p:nvPr>
        </p:nvSpPr>
        <p:spPr>
          <a:xfrm>
            <a:off x="2126512" y="2519916"/>
            <a:ext cx="8272130" cy="3381153"/>
          </a:xfrm>
        </p:spPr>
        <p:txBody>
          <a:bodyPr>
            <a:noAutofit/>
          </a:bodyPr>
          <a:lstStyle/>
          <a:p>
            <a:pPr marL="0" indent="0">
              <a:lnSpc>
                <a:spcPct val="150000"/>
              </a:lnSpc>
              <a:buNone/>
            </a:pPr>
            <a:r>
              <a:rPr lang="en-US" sz="2800" dirty="0"/>
              <a:t>Application Process, Timeline, and Related Information</a:t>
            </a:r>
          </a:p>
          <a:p>
            <a:pPr marL="0" indent="0">
              <a:lnSpc>
                <a:spcPct val="150000"/>
              </a:lnSpc>
              <a:buNone/>
            </a:pPr>
            <a:r>
              <a:rPr lang="en-US" sz="2800" dirty="0"/>
              <a:t>Scheduled Law Clinics </a:t>
            </a:r>
            <a:r>
              <a:rPr lang="en-US" sz="2800"/>
              <a:t>(SU21 </a:t>
            </a:r>
            <a:r>
              <a:rPr lang="en-US" sz="2800" dirty="0"/>
              <a:t>and F21) </a:t>
            </a:r>
          </a:p>
          <a:p>
            <a:pPr marL="0" indent="0">
              <a:lnSpc>
                <a:spcPct val="150000"/>
              </a:lnSpc>
              <a:buNone/>
            </a:pPr>
            <a:r>
              <a:rPr lang="en-US" sz="2800" dirty="0"/>
              <a:t>Scheduled Field Placements (F21)</a:t>
            </a:r>
          </a:p>
          <a:p>
            <a:pPr marL="0" indent="0">
              <a:buNone/>
            </a:pPr>
            <a:endParaRPr lang="en-US" i="1" cap="all" spc="200" dirty="0">
              <a:solidFill>
                <a:srgbClr val="262626"/>
              </a:solidFill>
              <a:ea typeface="+mj-ea"/>
              <a:cs typeface="+mj-cs"/>
            </a:endParaRPr>
          </a:p>
          <a:p>
            <a:pPr marL="0" indent="0">
              <a:buNone/>
            </a:pPr>
            <a:r>
              <a:rPr lang="en-US" i="1" cap="all" spc="200" dirty="0">
                <a:solidFill>
                  <a:srgbClr val="262626"/>
                </a:solidFill>
                <a:ea typeface="+mj-ea"/>
                <a:cs typeface="+mj-cs"/>
              </a:rPr>
              <a:t>*this info session does not cover semester in dc or simulation course opportunities</a:t>
            </a:r>
            <a:endParaRPr lang="en-US" i="1" dirty="0"/>
          </a:p>
        </p:txBody>
      </p:sp>
    </p:spTree>
    <p:extLst>
      <p:ext uri="{BB962C8B-B14F-4D97-AF65-F5344CB8AC3E}">
        <p14:creationId xmlns:p14="http://schemas.microsoft.com/office/powerpoint/2010/main" val="3471631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86AD4-EF28-457F-A551-C0AFD36DF983}"/>
              </a:ext>
            </a:extLst>
          </p:cNvPr>
          <p:cNvSpPr>
            <a:spLocks noGrp="1"/>
          </p:cNvSpPr>
          <p:nvPr>
            <p:ph type="title"/>
          </p:nvPr>
        </p:nvSpPr>
        <p:spPr/>
        <p:txBody>
          <a:bodyPr/>
          <a:lstStyle/>
          <a:p>
            <a:r>
              <a:rPr lang="en-US" dirty="0"/>
              <a:t>Judicial process eligibility</a:t>
            </a:r>
          </a:p>
        </p:txBody>
      </p:sp>
      <p:sp>
        <p:nvSpPr>
          <p:cNvPr id="3" name="Content Placeholder 2">
            <a:extLst>
              <a:ext uri="{FF2B5EF4-FFF2-40B4-BE49-F238E27FC236}">
                <a16:creationId xmlns:a16="http://schemas.microsoft.com/office/drawing/2014/main" id="{57809633-1632-4D9B-9F8A-9F9F104B8653}"/>
              </a:ext>
            </a:extLst>
          </p:cNvPr>
          <p:cNvSpPr>
            <a:spLocks noGrp="1"/>
          </p:cNvSpPr>
          <p:nvPr>
            <p:ph idx="1"/>
          </p:nvPr>
        </p:nvSpPr>
        <p:spPr>
          <a:xfrm>
            <a:off x="1020725" y="2339163"/>
            <a:ext cx="10164725" cy="4093535"/>
          </a:xfrm>
        </p:spPr>
        <p:txBody>
          <a:bodyPr>
            <a:noAutofit/>
          </a:bodyPr>
          <a:lstStyle/>
          <a:p>
            <a:pPr marL="0" indent="0">
              <a:buNone/>
            </a:pPr>
            <a:r>
              <a:rPr lang="en-US" sz="2400" dirty="0"/>
              <a:t>To participate in a Judicial Process Field Placement, you must:</a:t>
            </a:r>
          </a:p>
          <a:p>
            <a:pPr lvl="0"/>
            <a:r>
              <a:rPr lang="en-US" sz="2400" dirty="0"/>
              <a:t>Complete </a:t>
            </a:r>
            <a:r>
              <a:rPr lang="en-US" sz="2400" b="1" dirty="0"/>
              <a:t>at least the equivalent of one year </a:t>
            </a:r>
            <a:r>
              <a:rPr lang="en-US" sz="2400" dirty="0"/>
              <a:t>of your legal education prior to the Fall 2021 semester</a:t>
            </a:r>
          </a:p>
          <a:p>
            <a:pPr lvl="0"/>
            <a:r>
              <a:rPr lang="en-US" sz="2400" dirty="0"/>
              <a:t>Complete </a:t>
            </a:r>
            <a:r>
              <a:rPr lang="en-US" sz="2400" b="1" dirty="0"/>
              <a:t>Legal Profession </a:t>
            </a:r>
            <a:r>
              <a:rPr lang="en-US" sz="2400" dirty="0"/>
              <a:t>prior to the Fall 2021 semester (or, with permission from the relevant faculty member, enroll in Legal Profession for Fall 2021)</a:t>
            </a:r>
          </a:p>
          <a:p>
            <a:pPr lvl="0"/>
            <a:r>
              <a:rPr lang="en-US" sz="2400" dirty="0"/>
              <a:t>Be prepared to concurrently enroll in a 1-credit (graded) </a:t>
            </a:r>
            <a:r>
              <a:rPr lang="en-US" sz="2400" b="1" dirty="0"/>
              <a:t>companion course</a:t>
            </a:r>
            <a:r>
              <a:rPr lang="en-US" sz="2400" dirty="0"/>
              <a:t> </a:t>
            </a:r>
          </a:p>
          <a:p>
            <a:pPr lvl="0"/>
            <a:r>
              <a:rPr lang="en-US" sz="2400" dirty="0"/>
              <a:t>Be able to devote sufficient time to your field placement (</a:t>
            </a:r>
            <a:r>
              <a:rPr lang="en-US" sz="2400" b="1" dirty="0"/>
              <a:t>50 hours of fieldwork for each pass/no pass credit hour</a:t>
            </a:r>
            <a:r>
              <a:rPr lang="en-US" sz="2400" dirty="0"/>
              <a:t>)</a:t>
            </a:r>
          </a:p>
        </p:txBody>
      </p:sp>
    </p:spTree>
    <p:extLst>
      <p:ext uri="{BB962C8B-B14F-4D97-AF65-F5344CB8AC3E}">
        <p14:creationId xmlns:p14="http://schemas.microsoft.com/office/powerpoint/2010/main" val="1488372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D26B9-4D3D-47DA-BF20-B4B2D03E1648}"/>
              </a:ext>
            </a:extLst>
          </p:cNvPr>
          <p:cNvSpPr>
            <a:spLocks noGrp="1"/>
          </p:cNvSpPr>
          <p:nvPr>
            <p:ph type="title"/>
          </p:nvPr>
        </p:nvSpPr>
        <p:spPr/>
        <p:txBody>
          <a:bodyPr>
            <a:normAutofit/>
          </a:bodyPr>
          <a:lstStyle/>
          <a:p>
            <a:r>
              <a:rPr lang="en-US" dirty="0"/>
              <a:t>corporate </a:t>
            </a:r>
          </a:p>
        </p:txBody>
      </p:sp>
      <p:sp>
        <p:nvSpPr>
          <p:cNvPr id="6" name="Content Placeholder 5">
            <a:extLst>
              <a:ext uri="{FF2B5EF4-FFF2-40B4-BE49-F238E27FC236}">
                <a16:creationId xmlns:a16="http://schemas.microsoft.com/office/drawing/2014/main" id="{7C975396-93BB-484B-BA2A-BDEE40D63620}"/>
              </a:ext>
            </a:extLst>
          </p:cNvPr>
          <p:cNvSpPr>
            <a:spLocks noGrp="1"/>
          </p:cNvSpPr>
          <p:nvPr>
            <p:ph idx="1"/>
          </p:nvPr>
        </p:nvSpPr>
        <p:spPr>
          <a:xfrm>
            <a:off x="861237" y="2467923"/>
            <a:ext cx="10398642" cy="3879714"/>
          </a:xfrm>
          <a:ln w="12700">
            <a:noFill/>
          </a:ln>
        </p:spPr>
        <p:txBody>
          <a:bodyPr>
            <a:noAutofit/>
          </a:bodyPr>
          <a:lstStyle/>
          <a:p>
            <a:r>
              <a:rPr lang="en-US" sz="2400" dirty="0"/>
              <a:t>Students are placed in a variety of nonprofit and for-profit corporate counsel and government settings where they assist with a variety of transactional or litigation matters</a:t>
            </a:r>
          </a:p>
          <a:p>
            <a:r>
              <a:rPr lang="en-US" sz="2400" dirty="0"/>
              <a:t>Field Placement I Fieldwork: 3, 4, or 6 credits, p/np (50 </a:t>
            </a:r>
            <a:r>
              <a:rPr lang="en-US" sz="2400" dirty="0" err="1"/>
              <a:t>hrs</a:t>
            </a:r>
            <a:r>
              <a:rPr lang="en-US" sz="2400" dirty="0"/>
              <a:t> per credit) (credit hours depend on placement site)</a:t>
            </a:r>
          </a:p>
          <a:p>
            <a:r>
              <a:rPr lang="en-US" sz="2400" dirty="0"/>
              <a:t>Field Placement I Classroom Component:  1 credit, graded</a:t>
            </a:r>
          </a:p>
          <a:p>
            <a:r>
              <a:rPr lang="en-US" sz="2400" dirty="0"/>
              <a:t>Field Placement II (combined field/classroom work):  2 or 3 credits, p/np (50 hours per credit)</a:t>
            </a:r>
          </a:p>
          <a:p>
            <a:r>
              <a:rPr lang="en-US" sz="2400" b="1" dirty="0"/>
              <a:t>Questions?  </a:t>
            </a:r>
            <a:r>
              <a:rPr lang="en-US" sz="2400" dirty="0"/>
              <a:t>Contact Prof. Chivetta (</a:t>
            </a:r>
            <a:r>
              <a:rPr lang="en-US" sz="2400" dirty="0">
                <a:hlinkClick r:id="rId2"/>
              </a:rPr>
              <a:t>aj.chivetta@slu.edu</a:t>
            </a:r>
            <a:r>
              <a:rPr lang="en-US" sz="2400" dirty="0"/>
              <a:t> or 314.780.1812)</a:t>
            </a:r>
          </a:p>
        </p:txBody>
      </p:sp>
    </p:spTree>
    <p:extLst>
      <p:ext uri="{BB962C8B-B14F-4D97-AF65-F5344CB8AC3E}">
        <p14:creationId xmlns:p14="http://schemas.microsoft.com/office/powerpoint/2010/main" val="21749559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D26B9-4D3D-47DA-BF20-B4B2D03E1648}"/>
              </a:ext>
            </a:extLst>
          </p:cNvPr>
          <p:cNvSpPr>
            <a:spLocks noGrp="1"/>
          </p:cNvSpPr>
          <p:nvPr>
            <p:ph type="title"/>
          </p:nvPr>
        </p:nvSpPr>
        <p:spPr/>
        <p:txBody>
          <a:bodyPr>
            <a:normAutofit/>
          </a:bodyPr>
          <a:lstStyle/>
          <a:p>
            <a:r>
              <a:rPr lang="en-US" dirty="0"/>
              <a:t>Criminal defense</a:t>
            </a:r>
          </a:p>
        </p:txBody>
      </p:sp>
      <p:sp>
        <p:nvSpPr>
          <p:cNvPr id="5" name="Content Placeholder 4">
            <a:extLst>
              <a:ext uri="{FF2B5EF4-FFF2-40B4-BE49-F238E27FC236}">
                <a16:creationId xmlns:a16="http://schemas.microsoft.com/office/drawing/2014/main" id="{D12ACA0D-6068-4E53-B4D6-2DB4D17783D5}"/>
              </a:ext>
            </a:extLst>
          </p:cNvPr>
          <p:cNvSpPr>
            <a:spLocks noGrp="1"/>
          </p:cNvSpPr>
          <p:nvPr>
            <p:ph idx="1"/>
          </p:nvPr>
        </p:nvSpPr>
        <p:spPr>
          <a:xfrm>
            <a:off x="542260" y="2456122"/>
            <a:ext cx="11153553" cy="3934046"/>
          </a:xfrm>
          <a:ln w="12700">
            <a:noFill/>
          </a:ln>
        </p:spPr>
        <p:txBody>
          <a:bodyPr>
            <a:noAutofit/>
          </a:bodyPr>
          <a:lstStyle/>
          <a:p>
            <a:r>
              <a:rPr lang="en-US" sz="2600" dirty="0"/>
              <a:t>Students are placed at sites providing criminal defense representation for individuals accused of crimes who cannot afford a private attorney</a:t>
            </a:r>
          </a:p>
          <a:p>
            <a:pPr lvl="0">
              <a:buClr>
                <a:srgbClr val="9BAFB5"/>
              </a:buClr>
            </a:pPr>
            <a:r>
              <a:rPr lang="en-US" sz="2600" dirty="0">
                <a:solidFill>
                  <a:srgbClr val="000000">
                    <a:lumMod val="85000"/>
                    <a:lumOff val="15000"/>
                  </a:srgbClr>
                </a:solidFill>
              </a:rPr>
              <a:t>Field Placement I Fieldwork: 4, 6, or 8 credits, p/np (50 </a:t>
            </a:r>
            <a:r>
              <a:rPr lang="en-US" sz="2600" dirty="0" err="1">
                <a:solidFill>
                  <a:srgbClr val="000000">
                    <a:lumMod val="85000"/>
                    <a:lumOff val="15000"/>
                  </a:srgbClr>
                </a:solidFill>
              </a:rPr>
              <a:t>hrs</a:t>
            </a:r>
            <a:r>
              <a:rPr lang="en-US" sz="2600" dirty="0">
                <a:solidFill>
                  <a:srgbClr val="000000">
                    <a:lumMod val="85000"/>
                    <a:lumOff val="15000"/>
                  </a:srgbClr>
                </a:solidFill>
              </a:rPr>
              <a:t> per credit) (credit hours depend on placement site)</a:t>
            </a:r>
          </a:p>
          <a:p>
            <a:pPr lvl="0">
              <a:buClr>
                <a:srgbClr val="9BAFB5"/>
              </a:buClr>
            </a:pPr>
            <a:r>
              <a:rPr lang="en-US" sz="2600" dirty="0">
                <a:solidFill>
                  <a:srgbClr val="000000">
                    <a:lumMod val="85000"/>
                    <a:lumOff val="15000"/>
                  </a:srgbClr>
                </a:solidFill>
              </a:rPr>
              <a:t>Field Placement I Classroom Component:  1 credit, graded</a:t>
            </a:r>
          </a:p>
          <a:p>
            <a:pPr lvl="0">
              <a:buClr>
                <a:srgbClr val="9BAFB5"/>
              </a:buClr>
            </a:pPr>
            <a:r>
              <a:rPr lang="en-US" sz="2600" dirty="0">
                <a:solidFill>
                  <a:srgbClr val="000000">
                    <a:lumMod val="85000"/>
                    <a:lumOff val="15000"/>
                  </a:srgbClr>
                </a:solidFill>
              </a:rPr>
              <a:t>Field Placement II (combined field/classroom work):  2 or 3 credits, p/np (50 hours per credit)</a:t>
            </a:r>
          </a:p>
          <a:p>
            <a:r>
              <a:rPr lang="fr-FR" sz="2600" b="1" dirty="0"/>
              <a:t>Questions?  </a:t>
            </a:r>
            <a:r>
              <a:rPr lang="fr-FR" sz="2600" dirty="0"/>
              <a:t>Contact Professor Vigil (</a:t>
            </a:r>
            <a:r>
              <a:rPr lang="fr-FR" sz="2600" dirty="0">
                <a:hlinkClick r:id="rId2"/>
              </a:rPr>
              <a:t>matt.vigil@slu.edu</a:t>
            </a:r>
            <a:r>
              <a:rPr lang="fr-FR" sz="2600" dirty="0"/>
              <a:t> or 314.977.2778) </a:t>
            </a:r>
          </a:p>
        </p:txBody>
      </p:sp>
    </p:spTree>
    <p:extLst>
      <p:ext uri="{BB962C8B-B14F-4D97-AF65-F5344CB8AC3E}">
        <p14:creationId xmlns:p14="http://schemas.microsoft.com/office/powerpoint/2010/main" val="2811032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D26B9-4D3D-47DA-BF20-B4B2D03E1648}"/>
              </a:ext>
            </a:extLst>
          </p:cNvPr>
          <p:cNvSpPr>
            <a:spLocks noGrp="1"/>
          </p:cNvSpPr>
          <p:nvPr>
            <p:ph type="title"/>
          </p:nvPr>
        </p:nvSpPr>
        <p:spPr/>
        <p:txBody>
          <a:bodyPr>
            <a:normAutofit/>
          </a:bodyPr>
          <a:lstStyle/>
          <a:p>
            <a:r>
              <a:rPr lang="en-US" dirty="0"/>
              <a:t>Criminal prosecution</a:t>
            </a:r>
          </a:p>
        </p:txBody>
      </p:sp>
      <p:sp>
        <p:nvSpPr>
          <p:cNvPr id="2" name="Content Placeholder 1"/>
          <p:cNvSpPr>
            <a:spLocks noGrp="1"/>
          </p:cNvSpPr>
          <p:nvPr>
            <p:ph idx="1"/>
          </p:nvPr>
        </p:nvSpPr>
        <p:spPr>
          <a:xfrm>
            <a:off x="754911" y="2638044"/>
            <a:ext cx="10653823" cy="3507575"/>
          </a:xfrm>
        </p:spPr>
        <p:txBody>
          <a:bodyPr>
            <a:normAutofit fontScale="92500" lnSpcReduction="20000"/>
          </a:bodyPr>
          <a:lstStyle/>
          <a:p>
            <a:r>
              <a:rPr lang="en-US" sz="2800" dirty="0"/>
              <a:t>Students are placed at prosecutors’ offices to assist in criminal prosecution matters</a:t>
            </a:r>
          </a:p>
          <a:p>
            <a:pPr lvl="0">
              <a:buClr>
                <a:srgbClr val="9BAFB5"/>
              </a:buClr>
            </a:pPr>
            <a:r>
              <a:rPr lang="en-US" sz="2800" dirty="0">
                <a:solidFill>
                  <a:srgbClr val="000000">
                    <a:lumMod val="85000"/>
                    <a:lumOff val="15000"/>
                  </a:srgbClr>
                </a:solidFill>
              </a:rPr>
              <a:t>Field Placement I Fieldwork: 4, 6, or 8 credits, p/np (50 </a:t>
            </a:r>
            <a:r>
              <a:rPr lang="en-US" sz="2800" dirty="0" err="1">
                <a:solidFill>
                  <a:srgbClr val="000000">
                    <a:lumMod val="85000"/>
                    <a:lumOff val="15000"/>
                  </a:srgbClr>
                </a:solidFill>
              </a:rPr>
              <a:t>hrs</a:t>
            </a:r>
            <a:r>
              <a:rPr lang="en-US" sz="2800" dirty="0">
                <a:solidFill>
                  <a:srgbClr val="000000">
                    <a:lumMod val="85000"/>
                    <a:lumOff val="15000"/>
                  </a:srgbClr>
                </a:solidFill>
              </a:rPr>
              <a:t> per credit) (credit hours depend on placement site)</a:t>
            </a:r>
          </a:p>
          <a:p>
            <a:pPr lvl="0">
              <a:buClr>
                <a:srgbClr val="9BAFB5"/>
              </a:buClr>
            </a:pPr>
            <a:r>
              <a:rPr lang="en-US" sz="2800" dirty="0">
                <a:solidFill>
                  <a:srgbClr val="000000">
                    <a:lumMod val="85000"/>
                    <a:lumOff val="15000"/>
                  </a:srgbClr>
                </a:solidFill>
              </a:rPr>
              <a:t>Field Placement I Classroom Component:  1 credit, graded</a:t>
            </a:r>
          </a:p>
          <a:p>
            <a:pPr lvl="0">
              <a:buClr>
                <a:srgbClr val="9BAFB5"/>
              </a:buClr>
            </a:pPr>
            <a:r>
              <a:rPr lang="en-US" sz="2800" dirty="0">
                <a:solidFill>
                  <a:srgbClr val="000000">
                    <a:lumMod val="85000"/>
                    <a:lumOff val="15000"/>
                  </a:srgbClr>
                </a:solidFill>
              </a:rPr>
              <a:t>Field Placement II (combined field/classroom work):  2 or 3 credits, p/np (50 hours per credit)</a:t>
            </a:r>
          </a:p>
          <a:p>
            <a:r>
              <a:rPr lang="en-US" sz="2800" b="1" dirty="0"/>
              <a:t>Questions?  </a:t>
            </a:r>
            <a:r>
              <a:rPr lang="en-US" sz="2800" dirty="0"/>
              <a:t>Contact Professor Darst (</a:t>
            </a:r>
            <a:r>
              <a:rPr lang="en-US" sz="2800" dirty="0">
                <a:hlinkClick r:id="rId2"/>
              </a:rPr>
              <a:t>jane.isaacson@slu.edu</a:t>
            </a:r>
            <a:r>
              <a:rPr lang="en-US" sz="2800" dirty="0"/>
              <a:t> or 314.363.4269)</a:t>
            </a:r>
          </a:p>
          <a:p>
            <a:pPr marL="0" indent="0">
              <a:buNone/>
            </a:pPr>
            <a:endParaRPr lang="en-US" dirty="0"/>
          </a:p>
        </p:txBody>
      </p:sp>
    </p:spTree>
    <p:extLst>
      <p:ext uri="{BB962C8B-B14F-4D97-AF65-F5344CB8AC3E}">
        <p14:creationId xmlns:p14="http://schemas.microsoft.com/office/powerpoint/2010/main" val="3424511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D26B9-4D3D-47DA-BF20-B4B2D03E1648}"/>
              </a:ext>
            </a:extLst>
          </p:cNvPr>
          <p:cNvSpPr>
            <a:spLocks noGrp="1"/>
          </p:cNvSpPr>
          <p:nvPr>
            <p:ph type="title"/>
          </p:nvPr>
        </p:nvSpPr>
        <p:spPr>
          <a:xfrm>
            <a:off x="2126511" y="964692"/>
            <a:ext cx="8016949" cy="1188720"/>
          </a:xfrm>
        </p:spPr>
        <p:txBody>
          <a:bodyPr>
            <a:normAutofit/>
          </a:bodyPr>
          <a:lstStyle/>
          <a:p>
            <a:r>
              <a:rPr lang="en-US" dirty="0"/>
              <a:t>health law</a:t>
            </a:r>
          </a:p>
        </p:txBody>
      </p:sp>
      <p:sp>
        <p:nvSpPr>
          <p:cNvPr id="5" name="Content Placeholder 4">
            <a:extLst>
              <a:ext uri="{FF2B5EF4-FFF2-40B4-BE49-F238E27FC236}">
                <a16:creationId xmlns:a16="http://schemas.microsoft.com/office/drawing/2014/main" id="{D12ACA0D-6068-4E53-B4D6-2DB4D17783D5}"/>
              </a:ext>
            </a:extLst>
          </p:cNvPr>
          <p:cNvSpPr>
            <a:spLocks noGrp="1"/>
          </p:cNvSpPr>
          <p:nvPr>
            <p:ph idx="1"/>
          </p:nvPr>
        </p:nvSpPr>
        <p:spPr>
          <a:xfrm>
            <a:off x="829339" y="2638044"/>
            <a:ext cx="10590027" cy="3613900"/>
          </a:xfrm>
          <a:ln w="12700">
            <a:noFill/>
          </a:ln>
        </p:spPr>
        <p:txBody>
          <a:bodyPr>
            <a:normAutofit fontScale="85000" lnSpcReduction="20000"/>
          </a:bodyPr>
          <a:lstStyle/>
          <a:p>
            <a:r>
              <a:rPr lang="en-US" sz="2600" dirty="0"/>
              <a:t>Students are placed with health systems where they assist with a variety of transactional and litigation matters; may also be placed at the US Attorney’s Office where they assist in prosecuting health fraud matters  </a:t>
            </a:r>
          </a:p>
          <a:p>
            <a:pPr lvl="0">
              <a:buClr>
                <a:srgbClr val="9BAFB5"/>
              </a:buClr>
            </a:pPr>
            <a:r>
              <a:rPr lang="en-US" sz="2600" dirty="0">
                <a:solidFill>
                  <a:srgbClr val="000000">
                    <a:lumMod val="85000"/>
                    <a:lumOff val="15000"/>
                  </a:srgbClr>
                </a:solidFill>
              </a:rPr>
              <a:t>Field Placement I Fieldwork: 4 or 6 credits, p/np (50 </a:t>
            </a:r>
            <a:r>
              <a:rPr lang="en-US" sz="2600" dirty="0" err="1">
                <a:solidFill>
                  <a:srgbClr val="000000">
                    <a:lumMod val="85000"/>
                    <a:lumOff val="15000"/>
                  </a:srgbClr>
                </a:solidFill>
              </a:rPr>
              <a:t>hrs</a:t>
            </a:r>
            <a:r>
              <a:rPr lang="en-US" sz="2600" dirty="0">
                <a:solidFill>
                  <a:srgbClr val="000000">
                    <a:lumMod val="85000"/>
                    <a:lumOff val="15000"/>
                  </a:srgbClr>
                </a:solidFill>
              </a:rPr>
              <a:t> per credit) (credit hours depend on placement site)</a:t>
            </a:r>
          </a:p>
          <a:p>
            <a:pPr lvl="0">
              <a:buClr>
                <a:srgbClr val="9BAFB5"/>
              </a:buClr>
            </a:pPr>
            <a:r>
              <a:rPr lang="en-US" sz="2600" dirty="0">
                <a:solidFill>
                  <a:srgbClr val="000000">
                    <a:lumMod val="85000"/>
                    <a:lumOff val="15000"/>
                  </a:srgbClr>
                </a:solidFill>
              </a:rPr>
              <a:t>Field Placement I Classroom Component:  1 credit, graded</a:t>
            </a:r>
          </a:p>
          <a:p>
            <a:pPr lvl="0">
              <a:buClr>
                <a:srgbClr val="9BAFB5"/>
              </a:buClr>
            </a:pPr>
            <a:r>
              <a:rPr lang="en-US" sz="2600" dirty="0">
                <a:solidFill>
                  <a:srgbClr val="000000">
                    <a:lumMod val="85000"/>
                    <a:lumOff val="15000"/>
                  </a:srgbClr>
                </a:solidFill>
              </a:rPr>
              <a:t>Field Placement II (combined field/classroom work):  2 or 3 credits, p/np (50 hours per credit)</a:t>
            </a:r>
          </a:p>
          <a:p>
            <a:r>
              <a:rPr lang="en-US" sz="2600" b="1" dirty="0"/>
              <a:t>Questions?  </a:t>
            </a:r>
            <a:r>
              <a:rPr lang="en-US" sz="2600" dirty="0"/>
              <a:t>Contact Professor Sanders (</a:t>
            </a:r>
            <a:r>
              <a:rPr lang="en-US" sz="2600" dirty="0">
                <a:hlinkClick r:id="rId2"/>
              </a:rPr>
              <a:t>amy.sanders@slu.edu</a:t>
            </a:r>
            <a:r>
              <a:rPr lang="en-US" sz="2600" dirty="0"/>
              <a:t> </a:t>
            </a:r>
            <a:r>
              <a:rPr lang="en-US" sz="2600"/>
              <a:t>or 314.977.8176 or </a:t>
            </a:r>
            <a:r>
              <a:rPr lang="en-US" sz="2600">
                <a:hlinkClick r:id="rId3"/>
              </a:rPr>
              <a:t>https://amysanders-healthlaw.youcanbook.me/</a:t>
            </a:r>
            <a:r>
              <a:rPr lang="en-US" sz="2600"/>
              <a:t>)</a:t>
            </a:r>
            <a:endParaRPr lang="en-US" sz="2600" dirty="0"/>
          </a:p>
          <a:p>
            <a:pPr marL="0" indent="0">
              <a:buNone/>
            </a:pPr>
            <a:endParaRPr lang="en-US" dirty="0"/>
          </a:p>
        </p:txBody>
      </p:sp>
    </p:spTree>
    <p:extLst>
      <p:ext uri="{BB962C8B-B14F-4D97-AF65-F5344CB8AC3E}">
        <p14:creationId xmlns:p14="http://schemas.microsoft.com/office/powerpoint/2010/main" val="26229871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3D26B9-4D3D-47DA-BF20-B4B2D03E1648}"/>
              </a:ext>
            </a:extLst>
          </p:cNvPr>
          <p:cNvSpPr>
            <a:spLocks noGrp="1"/>
          </p:cNvSpPr>
          <p:nvPr>
            <p:ph type="title"/>
          </p:nvPr>
        </p:nvSpPr>
        <p:spPr>
          <a:xfrm>
            <a:off x="1626781" y="964692"/>
            <a:ext cx="8867554" cy="1188720"/>
          </a:xfrm>
        </p:spPr>
        <p:txBody>
          <a:bodyPr>
            <a:normAutofit/>
          </a:bodyPr>
          <a:lstStyle/>
          <a:p>
            <a:r>
              <a:rPr lang="en-US" dirty="0"/>
              <a:t>public interest </a:t>
            </a:r>
          </a:p>
        </p:txBody>
      </p:sp>
      <p:sp>
        <p:nvSpPr>
          <p:cNvPr id="6" name="Content Placeholder 5">
            <a:extLst>
              <a:ext uri="{FF2B5EF4-FFF2-40B4-BE49-F238E27FC236}">
                <a16:creationId xmlns:a16="http://schemas.microsoft.com/office/drawing/2014/main" id="{7C975396-93BB-484B-BA2A-BDEE40D63620}"/>
              </a:ext>
            </a:extLst>
          </p:cNvPr>
          <p:cNvSpPr>
            <a:spLocks noGrp="1"/>
          </p:cNvSpPr>
          <p:nvPr>
            <p:ph idx="1"/>
          </p:nvPr>
        </p:nvSpPr>
        <p:spPr>
          <a:xfrm>
            <a:off x="669851" y="2638044"/>
            <a:ext cx="10781414" cy="3752123"/>
          </a:xfrm>
          <a:ln w="12700">
            <a:noFill/>
          </a:ln>
        </p:spPr>
        <p:txBody>
          <a:bodyPr>
            <a:noAutofit/>
          </a:bodyPr>
          <a:lstStyle/>
          <a:p>
            <a:r>
              <a:rPr lang="en-US" sz="2300" dirty="0"/>
              <a:t>Students are placed in various government and public interest settings where they assist with a variety of transactional or litigation matters </a:t>
            </a:r>
          </a:p>
          <a:p>
            <a:pPr lvl="0">
              <a:buClr>
                <a:srgbClr val="9BAFB5"/>
              </a:buClr>
            </a:pPr>
            <a:r>
              <a:rPr lang="en-US" sz="2300" dirty="0">
                <a:solidFill>
                  <a:srgbClr val="000000">
                    <a:lumMod val="85000"/>
                    <a:lumOff val="15000"/>
                  </a:srgbClr>
                </a:solidFill>
              </a:rPr>
              <a:t>Field Placement I Fieldwork: 4 or 6 credits, p/np (50 </a:t>
            </a:r>
            <a:r>
              <a:rPr lang="en-US" sz="2300" dirty="0" err="1">
                <a:solidFill>
                  <a:srgbClr val="000000">
                    <a:lumMod val="85000"/>
                    <a:lumOff val="15000"/>
                  </a:srgbClr>
                </a:solidFill>
              </a:rPr>
              <a:t>hrs</a:t>
            </a:r>
            <a:r>
              <a:rPr lang="en-US" sz="2300" dirty="0">
                <a:solidFill>
                  <a:srgbClr val="000000">
                    <a:lumMod val="85000"/>
                    <a:lumOff val="15000"/>
                  </a:srgbClr>
                </a:solidFill>
              </a:rPr>
              <a:t> per credit) (credit hours depend on placement site)</a:t>
            </a:r>
          </a:p>
          <a:p>
            <a:pPr lvl="0">
              <a:buClr>
                <a:srgbClr val="9BAFB5"/>
              </a:buClr>
            </a:pPr>
            <a:r>
              <a:rPr lang="en-US" sz="2300" dirty="0">
                <a:solidFill>
                  <a:srgbClr val="000000">
                    <a:lumMod val="85000"/>
                    <a:lumOff val="15000"/>
                  </a:srgbClr>
                </a:solidFill>
              </a:rPr>
              <a:t>Field Placement I Classroom Component:  1 credit, graded</a:t>
            </a:r>
          </a:p>
          <a:p>
            <a:pPr lvl="0">
              <a:buClr>
                <a:srgbClr val="9BAFB5"/>
              </a:buClr>
            </a:pPr>
            <a:r>
              <a:rPr lang="en-US" sz="2300" dirty="0">
                <a:solidFill>
                  <a:srgbClr val="000000">
                    <a:lumMod val="85000"/>
                    <a:lumOff val="15000"/>
                  </a:srgbClr>
                </a:solidFill>
              </a:rPr>
              <a:t>Field Placement II (combined field/classroom work):  2 or 3 credits, p/np (50 hours per credit)</a:t>
            </a:r>
          </a:p>
          <a:p>
            <a:r>
              <a:rPr lang="en-US" sz="2300" b="1" dirty="0"/>
              <a:t>Questions?  </a:t>
            </a:r>
            <a:r>
              <a:rPr lang="en-US" sz="2300" dirty="0"/>
              <a:t>Contact Professor Roediger (</a:t>
            </a:r>
            <a:r>
              <a:rPr lang="en-US" sz="2300" dirty="0">
                <a:hlinkClick r:id="rId2"/>
              </a:rPr>
              <a:t>Brendan.Roediger@slu.edu</a:t>
            </a:r>
            <a:r>
              <a:rPr lang="en-US" sz="2300" dirty="0"/>
              <a:t> or 314.977.2778)</a:t>
            </a:r>
          </a:p>
        </p:txBody>
      </p:sp>
    </p:spTree>
    <p:extLst>
      <p:ext uri="{BB962C8B-B14F-4D97-AF65-F5344CB8AC3E}">
        <p14:creationId xmlns:p14="http://schemas.microsoft.com/office/powerpoint/2010/main" val="8721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8CE5E-77C6-4793-A202-90B04B495948}"/>
              </a:ext>
            </a:extLst>
          </p:cNvPr>
          <p:cNvSpPr>
            <a:spLocks noGrp="1"/>
          </p:cNvSpPr>
          <p:nvPr>
            <p:ph type="title"/>
          </p:nvPr>
        </p:nvSpPr>
        <p:spPr/>
        <p:txBody>
          <a:bodyPr/>
          <a:lstStyle/>
          <a:p>
            <a:r>
              <a:rPr lang="en-US" dirty="0"/>
              <a:t>field placements: guidance</a:t>
            </a:r>
          </a:p>
        </p:txBody>
      </p:sp>
      <p:sp>
        <p:nvSpPr>
          <p:cNvPr id="4" name="Content Placeholder 3">
            <a:extLst>
              <a:ext uri="{FF2B5EF4-FFF2-40B4-BE49-F238E27FC236}">
                <a16:creationId xmlns:a16="http://schemas.microsoft.com/office/drawing/2014/main" id="{A900135F-C553-4E42-B04D-336AA30BFB80}"/>
              </a:ext>
            </a:extLst>
          </p:cNvPr>
          <p:cNvSpPr>
            <a:spLocks noGrp="1"/>
          </p:cNvSpPr>
          <p:nvPr>
            <p:ph sz="half" idx="2"/>
          </p:nvPr>
        </p:nvSpPr>
        <p:spPr>
          <a:xfrm>
            <a:off x="6347637" y="2385391"/>
            <a:ext cx="5092996" cy="3770859"/>
          </a:xfrm>
          <a:ln w="12700">
            <a:solidFill>
              <a:schemeClr val="tx1"/>
            </a:solidFill>
          </a:ln>
        </p:spPr>
        <p:txBody>
          <a:bodyPr>
            <a:noAutofit/>
          </a:bodyPr>
          <a:lstStyle/>
          <a:p>
            <a:pPr marL="0" indent="0">
              <a:buNone/>
            </a:pPr>
            <a:r>
              <a:rPr lang="en-US" sz="2000" b="1" dirty="0"/>
              <a:t>Concurrent Employment and Conflicts</a:t>
            </a:r>
          </a:p>
          <a:p>
            <a:pPr marL="0" indent="0">
              <a:buNone/>
            </a:pPr>
            <a:r>
              <a:rPr lang="en-US" sz="2000" dirty="0"/>
              <a:t>Some placements have special requirements related to concurrent employment, and some may prohibit concurrent employment entirely.  Placements may also require extensive background checks,  drug testing, conflicts checks, and other paperwork.</a:t>
            </a:r>
          </a:p>
          <a:p>
            <a:pPr marL="0" indent="0">
              <a:buNone/>
            </a:pPr>
            <a:r>
              <a:rPr lang="en-US" sz="2000" dirty="0"/>
              <a:t>Be sure you understand these requirements for any opportunities for which you want to apply.</a:t>
            </a:r>
          </a:p>
        </p:txBody>
      </p:sp>
      <p:sp>
        <p:nvSpPr>
          <p:cNvPr id="5" name="Content Placeholder 4">
            <a:extLst>
              <a:ext uri="{FF2B5EF4-FFF2-40B4-BE49-F238E27FC236}">
                <a16:creationId xmlns:a16="http://schemas.microsoft.com/office/drawing/2014/main" id="{58EACA48-954F-418B-A528-36C5D6BC8BB0}"/>
              </a:ext>
            </a:extLst>
          </p:cNvPr>
          <p:cNvSpPr>
            <a:spLocks noGrp="1"/>
          </p:cNvSpPr>
          <p:nvPr>
            <p:ph sz="half" idx="1"/>
          </p:nvPr>
        </p:nvSpPr>
        <p:spPr>
          <a:xfrm>
            <a:off x="808383" y="2385392"/>
            <a:ext cx="5188380" cy="3770858"/>
          </a:xfrm>
          <a:ln w="12700">
            <a:solidFill>
              <a:schemeClr val="tx1"/>
            </a:solidFill>
          </a:ln>
        </p:spPr>
        <p:txBody>
          <a:bodyPr>
            <a:noAutofit/>
          </a:bodyPr>
          <a:lstStyle/>
          <a:p>
            <a:pPr marL="0" indent="0">
              <a:buNone/>
            </a:pPr>
            <a:r>
              <a:rPr lang="en-US" sz="2000" b="1" dirty="0"/>
              <a:t>Field Placement Guide and Handbook</a:t>
            </a:r>
            <a:endParaRPr lang="en-US" sz="2000" dirty="0"/>
          </a:p>
          <a:p>
            <a:pPr marL="0" indent="0">
              <a:buNone/>
            </a:pPr>
            <a:r>
              <a:rPr lang="en-US" sz="2000" dirty="0"/>
              <a:t>The </a:t>
            </a:r>
            <a:r>
              <a:rPr lang="en-US" sz="2000" b="1" dirty="0"/>
              <a:t>Guide</a:t>
            </a:r>
            <a:r>
              <a:rPr lang="en-US" sz="2000" dirty="0"/>
              <a:t> provides an overview of the placement opportunities.  If you are interested in particular opportunities, please note those on your application and discuss them with the relevant faculty member.  The </a:t>
            </a:r>
            <a:r>
              <a:rPr lang="en-US" sz="2000" b="1" dirty="0"/>
              <a:t>Handbook</a:t>
            </a:r>
            <a:r>
              <a:rPr lang="en-US" sz="2000" dirty="0"/>
              <a:t> provides important details about the Field Placement Program.  </a:t>
            </a:r>
          </a:p>
          <a:p>
            <a:pPr marL="0" indent="0">
              <a:buNone/>
            </a:pPr>
            <a:r>
              <a:rPr lang="en-US" sz="2000" dirty="0"/>
              <a:t>Available online:  </a:t>
            </a:r>
            <a:r>
              <a:rPr lang="en-US" sz="2000" dirty="0">
                <a:hlinkClick r:id="rId2"/>
              </a:rPr>
              <a:t>https://www.slu.edu/law/experiential-learning/field-placement-program.php</a:t>
            </a:r>
            <a:endParaRPr lang="en-US" sz="2000" dirty="0"/>
          </a:p>
        </p:txBody>
      </p:sp>
    </p:spTree>
    <p:extLst>
      <p:ext uri="{BB962C8B-B14F-4D97-AF65-F5344CB8AC3E}">
        <p14:creationId xmlns:p14="http://schemas.microsoft.com/office/powerpoint/2010/main" val="31065993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5484A-7C6A-4DA5-8B0B-2CAAE68C6E05}"/>
              </a:ext>
            </a:extLst>
          </p:cNvPr>
          <p:cNvSpPr>
            <a:spLocks noGrp="1"/>
          </p:cNvSpPr>
          <p:nvPr>
            <p:ph type="title"/>
          </p:nvPr>
        </p:nvSpPr>
        <p:spPr/>
        <p:txBody>
          <a:bodyPr/>
          <a:lstStyle/>
          <a:p>
            <a:r>
              <a:rPr lang="en-US" dirty="0"/>
              <a:t>Field placement II</a:t>
            </a:r>
          </a:p>
        </p:txBody>
      </p:sp>
      <p:sp>
        <p:nvSpPr>
          <p:cNvPr id="3" name="Content Placeholder 2">
            <a:extLst>
              <a:ext uri="{FF2B5EF4-FFF2-40B4-BE49-F238E27FC236}">
                <a16:creationId xmlns:a16="http://schemas.microsoft.com/office/drawing/2014/main" id="{43A88337-F406-4C19-BD5F-6C5BDE43659C}"/>
              </a:ext>
            </a:extLst>
          </p:cNvPr>
          <p:cNvSpPr>
            <a:spLocks noGrp="1"/>
          </p:cNvSpPr>
          <p:nvPr>
            <p:ph idx="1"/>
          </p:nvPr>
        </p:nvSpPr>
        <p:spPr>
          <a:xfrm>
            <a:off x="1807535" y="2638044"/>
            <a:ext cx="8931349" cy="3656430"/>
          </a:xfrm>
        </p:spPr>
        <p:txBody>
          <a:bodyPr>
            <a:normAutofit/>
          </a:bodyPr>
          <a:lstStyle/>
          <a:p>
            <a:r>
              <a:rPr lang="en-US" sz="2800" dirty="0"/>
              <a:t>After completing Field Placement I, students may apply to enroll in a second field placement through Field Placement II. </a:t>
            </a:r>
          </a:p>
          <a:p>
            <a:r>
              <a:rPr lang="en-US" sz="2800" dirty="0"/>
              <a:t>Students may enroll in Field Placement II for either 2 or 3 credit hours (p/np), on a space-available basis. </a:t>
            </a:r>
          </a:p>
          <a:p>
            <a:r>
              <a:rPr lang="en-US" sz="2800" dirty="0"/>
              <a:t>Students may take Field Placement II only one time.</a:t>
            </a:r>
          </a:p>
        </p:txBody>
      </p:sp>
    </p:spTree>
    <p:extLst>
      <p:ext uri="{BB962C8B-B14F-4D97-AF65-F5344CB8AC3E}">
        <p14:creationId xmlns:p14="http://schemas.microsoft.com/office/powerpoint/2010/main" val="25021466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DBE5F-99D6-48FE-9ABA-4642896FA4DF}"/>
              </a:ext>
            </a:extLst>
          </p:cNvPr>
          <p:cNvSpPr>
            <a:spLocks noGrp="1"/>
          </p:cNvSpPr>
          <p:nvPr>
            <p:ph type="title"/>
          </p:nvPr>
        </p:nvSpPr>
        <p:spPr/>
        <p:txBody>
          <a:bodyPr/>
          <a:lstStyle/>
          <a:p>
            <a:r>
              <a:rPr lang="en-US" dirty="0"/>
              <a:t>field placement eligibility</a:t>
            </a:r>
          </a:p>
        </p:txBody>
      </p:sp>
      <p:sp>
        <p:nvSpPr>
          <p:cNvPr id="3" name="Content Placeholder 2">
            <a:extLst>
              <a:ext uri="{FF2B5EF4-FFF2-40B4-BE49-F238E27FC236}">
                <a16:creationId xmlns:a16="http://schemas.microsoft.com/office/drawing/2014/main" id="{527055A7-6E90-4DD1-8F3C-40C782BA9AE5}"/>
              </a:ext>
            </a:extLst>
          </p:cNvPr>
          <p:cNvSpPr>
            <a:spLocks noGrp="1"/>
          </p:cNvSpPr>
          <p:nvPr>
            <p:ph idx="1"/>
          </p:nvPr>
        </p:nvSpPr>
        <p:spPr>
          <a:xfrm>
            <a:off x="1073888" y="2345635"/>
            <a:ext cx="10122196" cy="4129593"/>
          </a:xfrm>
        </p:spPr>
        <p:txBody>
          <a:bodyPr>
            <a:normAutofit/>
          </a:bodyPr>
          <a:lstStyle/>
          <a:p>
            <a:pPr marL="0" indent="0">
              <a:buNone/>
            </a:pPr>
            <a:r>
              <a:rPr lang="en-US" sz="2000" dirty="0"/>
              <a:t>To participate in a Fall 2021 Field Placement (other than Judicial), you must:</a:t>
            </a:r>
          </a:p>
          <a:p>
            <a:pPr lvl="0"/>
            <a:r>
              <a:rPr lang="en-US" sz="2000" dirty="0"/>
              <a:t>Be </a:t>
            </a:r>
            <a:r>
              <a:rPr lang="en-US" sz="2000" b="1" dirty="0"/>
              <a:t>eligible for a student practice license</a:t>
            </a:r>
            <a:r>
              <a:rPr lang="en-US" sz="2000" dirty="0"/>
              <a:t>, including meeting the requirement that you complete at least half of the credit hours required for graduation prior to the Fall 2021 semester (while this is a minimum requirement for the course, your placement may or may not require a student practice license); </a:t>
            </a:r>
          </a:p>
          <a:p>
            <a:pPr lvl="0">
              <a:buClr>
                <a:srgbClr val="9BAFB5"/>
              </a:buClr>
            </a:pPr>
            <a:r>
              <a:rPr lang="en-US" sz="2000" dirty="0">
                <a:solidFill>
                  <a:srgbClr val="000000">
                    <a:lumMod val="85000"/>
                    <a:lumOff val="15000"/>
                  </a:srgbClr>
                </a:solidFill>
              </a:rPr>
              <a:t>Complete </a:t>
            </a:r>
            <a:r>
              <a:rPr lang="en-US" sz="2000" b="1" dirty="0">
                <a:solidFill>
                  <a:srgbClr val="000000">
                    <a:lumMod val="85000"/>
                    <a:lumOff val="15000"/>
                  </a:srgbClr>
                </a:solidFill>
              </a:rPr>
              <a:t>Legal Profession </a:t>
            </a:r>
            <a:r>
              <a:rPr lang="en-US" sz="2000" dirty="0">
                <a:solidFill>
                  <a:srgbClr val="000000">
                    <a:lumMod val="85000"/>
                    <a:lumOff val="15000"/>
                  </a:srgbClr>
                </a:solidFill>
              </a:rPr>
              <a:t>prior to the Fall 2021 semester (or, with permission from the relevant faculty member, enroll in Legal Profession for Fall 2021</a:t>
            </a:r>
          </a:p>
          <a:p>
            <a:pPr lvl="0"/>
            <a:r>
              <a:rPr lang="en-US" sz="2000" dirty="0"/>
              <a:t>Be prepared to concurrently enroll in a 1-credit (graded) </a:t>
            </a:r>
            <a:r>
              <a:rPr lang="en-US" sz="2000" b="1" dirty="0"/>
              <a:t>companion course </a:t>
            </a:r>
            <a:r>
              <a:rPr lang="en-US" sz="2000" dirty="0"/>
              <a:t>(Field Placement I only)</a:t>
            </a:r>
          </a:p>
          <a:p>
            <a:pPr lvl="0"/>
            <a:r>
              <a:rPr lang="en-US" sz="2000" dirty="0"/>
              <a:t>Be able to devote sufficient time to your field placement (</a:t>
            </a:r>
            <a:r>
              <a:rPr lang="en-US" sz="2000" b="1" dirty="0"/>
              <a:t>50 hours of fieldwork for each pass/no pass credit hour</a:t>
            </a:r>
            <a:r>
              <a:rPr lang="en-US" sz="2000" dirty="0"/>
              <a:t>)</a:t>
            </a:r>
          </a:p>
          <a:p>
            <a:pPr marL="0" lvl="0" indent="0">
              <a:buNone/>
            </a:pPr>
            <a:endParaRPr lang="en-US" dirty="0"/>
          </a:p>
          <a:p>
            <a:endParaRPr lang="en-US" dirty="0"/>
          </a:p>
        </p:txBody>
      </p:sp>
    </p:spTree>
    <p:extLst>
      <p:ext uri="{BB962C8B-B14F-4D97-AF65-F5344CB8AC3E}">
        <p14:creationId xmlns:p14="http://schemas.microsoft.com/office/powerpoint/2010/main" val="1612903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95153" y="956930"/>
            <a:ext cx="9696894" cy="3046988"/>
          </a:xfrm>
          <a:prstGeom prst="rect">
            <a:avLst/>
          </a:prstGeom>
          <a:noFill/>
        </p:spPr>
        <p:txBody>
          <a:bodyPr wrap="square" rtlCol="0">
            <a:spAutoFit/>
          </a:bodyPr>
          <a:lstStyle/>
          <a:p>
            <a:r>
              <a:rPr lang="en-US" sz="4800" dirty="0"/>
              <a:t>For more information, go to:</a:t>
            </a:r>
          </a:p>
          <a:p>
            <a:endParaRPr lang="en-US" sz="4800" dirty="0"/>
          </a:p>
          <a:p>
            <a:r>
              <a:rPr lang="en-US" sz="4800" dirty="0">
                <a:hlinkClick r:id="rId2"/>
              </a:rPr>
              <a:t>https://www.slu.edu/law/experiential-learning/</a:t>
            </a:r>
            <a:r>
              <a:rPr lang="en-US" sz="4800" dirty="0"/>
              <a:t> </a:t>
            </a:r>
            <a:endParaRPr lang="en-US" dirty="0"/>
          </a:p>
        </p:txBody>
      </p:sp>
    </p:spTree>
    <p:extLst>
      <p:ext uri="{BB962C8B-B14F-4D97-AF65-F5344CB8AC3E}">
        <p14:creationId xmlns:p14="http://schemas.microsoft.com/office/powerpoint/2010/main" val="1692598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C4AFD-FADA-48B1-B283-338D7B6E4677}"/>
              </a:ext>
            </a:extLst>
          </p:cNvPr>
          <p:cNvSpPr>
            <a:spLocks noGrp="1"/>
          </p:cNvSpPr>
          <p:nvPr>
            <p:ph type="title"/>
          </p:nvPr>
        </p:nvSpPr>
        <p:spPr/>
        <p:txBody>
          <a:bodyPr/>
          <a:lstStyle/>
          <a:p>
            <a:r>
              <a:rPr lang="en-US" dirty="0"/>
              <a:t>experiential requirement</a:t>
            </a:r>
          </a:p>
        </p:txBody>
      </p:sp>
      <p:sp>
        <p:nvSpPr>
          <p:cNvPr id="3" name="Content Placeholder 2">
            <a:extLst>
              <a:ext uri="{FF2B5EF4-FFF2-40B4-BE49-F238E27FC236}">
                <a16:creationId xmlns:a16="http://schemas.microsoft.com/office/drawing/2014/main" id="{54B6F2CB-DDA6-4E3E-AABF-3FA7FF9EE6B0}"/>
              </a:ext>
            </a:extLst>
          </p:cNvPr>
          <p:cNvSpPr>
            <a:spLocks noGrp="1"/>
          </p:cNvSpPr>
          <p:nvPr>
            <p:ph idx="1"/>
          </p:nvPr>
        </p:nvSpPr>
        <p:spPr>
          <a:xfrm>
            <a:off x="1063255" y="2445488"/>
            <a:ext cx="10239153" cy="3944679"/>
          </a:xfrm>
        </p:spPr>
        <p:txBody>
          <a:bodyPr>
            <a:noAutofit/>
          </a:bodyPr>
          <a:lstStyle/>
          <a:p>
            <a:r>
              <a:rPr lang="en-US" sz="2800" dirty="0"/>
              <a:t>Certain law school courses qualify as “experiential” and are noted with an “E” on the course schedule</a:t>
            </a:r>
          </a:p>
          <a:p>
            <a:r>
              <a:rPr lang="en-US" sz="2800" dirty="0"/>
              <a:t>All students must have at least six “E” credits</a:t>
            </a:r>
          </a:p>
          <a:p>
            <a:r>
              <a:rPr lang="en-US" sz="2800" dirty="0"/>
              <a:t>All clinics and field placements (including the field/client work and classroom components) are designated as “E” courses</a:t>
            </a:r>
          </a:p>
          <a:p>
            <a:r>
              <a:rPr lang="en-US" sz="2800" dirty="0"/>
              <a:t>The term “field placement” encompasses what we have historically called “externships” and “practicums”  </a:t>
            </a:r>
          </a:p>
          <a:p>
            <a:pPr marL="0" indent="0">
              <a:buNone/>
            </a:pPr>
            <a:r>
              <a:rPr lang="en-US" sz="2800" dirty="0"/>
              <a:t>(</a:t>
            </a:r>
            <a:r>
              <a:rPr lang="en-US" sz="2800" i="1" dirty="0"/>
              <a:t>See p70 of the </a:t>
            </a:r>
            <a:r>
              <a:rPr lang="en-US" sz="2800" i="1" dirty="0">
                <a:hlinkClick r:id="rId2"/>
              </a:rPr>
              <a:t>Student Handbook</a:t>
            </a:r>
            <a:r>
              <a:rPr lang="en-US" sz="2800" i="1" dirty="0"/>
              <a:t> for more information</a:t>
            </a:r>
            <a:r>
              <a:rPr lang="en-US" sz="2800" dirty="0"/>
              <a:t>)</a:t>
            </a:r>
          </a:p>
        </p:txBody>
      </p:sp>
    </p:spTree>
    <p:extLst>
      <p:ext uri="{BB962C8B-B14F-4D97-AF65-F5344CB8AC3E}">
        <p14:creationId xmlns:p14="http://schemas.microsoft.com/office/powerpoint/2010/main" val="3934717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86107" y="281819"/>
            <a:ext cx="7748092" cy="5249332"/>
          </a:xfrm>
          <a:prstGeom prst="rect">
            <a:avLst/>
          </a:prstGeom>
        </p:spPr>
      </p:pic>
      <p:sp>
        <p:nvSpPr>
          <p:cNvPr id="3" name="TextBox 2"/>
          <p:cNvSpPr txBox="1"/>
          <p:nvPr/>
        </p:nvSpPr>
        <p:spPr>
          <a:xfrm>
            <a:off x="4383271" y="452035"/>
            <a:ext cx="2642191" cy="1077218"/>
          </a:xfrm>
          <a:prstGeom prst="rect">
            <a:avLst/>
          </a:prstGeom>
          <a:solidFill>
            <a:schemeClr val="bg1"/>
          </a:solidFill>
        </p:spPr>
        <p:txBody>
          <a:bodyPr wrap="square" rtlCol="0">
            <a:spAutoFit/>
          </a:bodyPr>
          <a:lstStyle/>
          <a:p>
            <a:r>
              <a:rPr lang="en-US" sz="3200" dirty="0"/>
              <a:t>Experiential 3-Legged Stool</a:t>
            </a:r>
          </a:p>
        </p:txBody>
      </p:sp>
      <p:sp>
        <p:nvSpPr>
          <p:cNvPr id="4" name="TextBox 3"/>
          <p:cNvSpPr txBox="1"/>
          <p:nvPr/>
        </p:nvSpPr>
        <p:spPr>
          <a:xfrm>
            <a:off x="2041452" y="4342549"/>
            <a:ext cx="1201478" cy="492443"/>
          </a:xfrm>
          <a:prstGeom prst="rect">
            <a:avLst/>
          </a:prstGeom>
          <a:solidFill>
            <a:schemeClr val="bg1"/>
          </a:solidFill>
        </p:spPr>
        <p:txBody>
          <a:bodyPr wrap="square" rtlCol="0">
            <a:spAutoFit/>
          </a:bodyPr>
          <a:lstStyle/>
          <a:p>
            <a:r>
              <a:rPr lang="en-US" sz="2600" dirty="0"/>
              <a:t>Clinics</a:t>
            </a:r>
          </a:p>
        </p:txBody>
      </p:sp>
      <p:sp>
        <p:nvSpPr>
          <p:cNvPr id="5" name="TextBox 4"/>
          <p:cNvSpPr txBox="1"/>
          <p:nvPr/>
        </p:nvSpPr>
        <p:spPr>
          <a:xfrm>
            <a:off x="5794745" y="5300318"/>
            <a:ext cx="2498650" cy="492443"/>
          </a:xfrm>
          <a:prstGeom prst="rect">
            <a:avLst/>
          </a:prstGeom>
          <a:solidFill>
            <a:schemeClr val="bg1"/>
          </a:solidFill>
        </p:spPr>
        <p:txBody>
          <a:bodyPr wrap="square" rtlCol="0">
            <a:spAutoFit/>
          </a:bodyPr>
          <a:lstStyle/>
          <a:p>
            <a:r>
              <a:rPr lang="en-US" sz="2600" dirty="0"/>
              <a:t>Field Placements</a:t>
            </a:r>
          </a:p>
        </p:txBody>
      </p:sp>
      <p:sp>
        <p:nvSpPr>
          <p:cNvPr id="6" name="TextBox 5"/>
          <p:cNvSpPr txBox="1"/>
          <p:nvPr/>
        </p:nvSpPr>
        <p:spPr>
          <a:xfrm>
            <a:off x="8442250" y="4199860"/>
            <a:ext cx="2881423" cy="492443"/>
          </a:xfrm>
          <a:prstGeom prst="rect">
            <a:avLst/>
          </a:prstGeom>
          <a:solidFill>
            <a:schemeClr val="bg1"/>
          </a:solidFill>
        </p:spPr>
        <p:txBody>
          <a:bodyPr wrap="square" rtlCol="0">
            <a:spAutoFit/>
          </a:bodyPr>
          <a:lstStyle/>
          <a:p>
            <a:r>
              <a:rPr lang="en-US" sz="2600" dirty="0"/>
              <a:t>Simulation Courses</a:t>
            </a:r>
          </a:p>
        </p:txBody>
      </p:sp>
      <p:sp>
        <p:nvSpPr>
          <p:cNvPr id="7" name="TextBox 6"/>
          <p:cNvSpPr txBox="1"/>
          <p:nvPr/>
        </p:nvSpPr>
        <p:spPr>
          <a:xfrm>
            <a:off x="8537944" y="4734251"/>
            <a:ext cx="2674090" cy="492443"/>
          </a:xfrm>
          <a:prstGeom prst="rect">
            <a:avLst/>
          </a:prstGeom>
          <a:solidFill>
            <a:schemeClr val="tx1"/>
          </a:solidFill>
        </p:spPr>
        <p:txBody>
          <a:bodyPr wrap="square" rtlCol="0">
            <a:spAutoFit/>
          </a:bodyPr>
          <a:lstStyle/>
          <a:p>
            <a:r>
              <a:rPr lang="en-US" sz="2600" dirty="0">
                <a:solidFill>
                  <a:schemeClr val="bg1"/>
                </a:solidFill>
              </a:rPr>
              <a:t>Simulated Practice</a:t>
            </a:r>
          </a:p>
        </p:txBody>
      </p:sp>
      <p:sp>
        <p:nvSpPr>
          <p:cNvPr id="8" name="TextBox 7"/>
          <p:cNvSpPr txBox="1"/>
          <p:nvPr/>
        </p:nvSpPr>
        <p:spPr>
          <a:xfrm>
            <a:off x="5683102" y="5884436"/>
            <a:ext cx="3046228" cy="892552"/>
          </a:xfrm>
          <a:prstGeom prst="rect">
            <a:avLst/>
          </a:prstGeom>
          <a:solidFill>
            <a:schemeClr val="tx1"/>
          </a:solidFill>
        </p:spPr>
        <p:txBody>
          <a:bodyPr wrap="square" rtlCol="0">
            <a:spAutoFit/>
          </a:bodyPr>
          <a:lstStyle/>
          <a:p>
            <a:r>
              <a:rPr lang="en-US" sz="2600" dirty="0">
                <a:solidFill>
                  <a:schemeClr val="bg1"/>
                </a:solidFill>
              </a:rPr>
              <a:t>Supervised Practice in a “Mentee” Role</a:t>
            </a:r>
          </a:p>
        </p:txBody>
      </p:sp>
      <p:sp>
        <p:nvSpPr>
          <p:cNvPr id="9" name="TextBox 8"/>
          <p:cNvSpPr txBox="1"/>
          <p:nvPr/>
        </p:nvSpPr>
        <p:spPr>
          <a:xfrm>
            <a:off x="1299504" y="4930986"/>
            <a:ext cx="3217406" cy="892552"/>
          </a:xfrm>
          <a:prstGeom prst="rect">
            <a:avLst/>
          </a:prstGeom>
          <a:solidFill>
            <a:schemeClr val="tx1"/>
          </a:solidFill>
        </p:spPr>
        <p:txBody>
          <a:bodyPr wrap="square" rtlCol="0">
            <a:spAutoFit/>
          </a:bodyPr>
          <a:lstStyle/>
          <a:p>
            <a:r>
              <a:rPr lang="en-US" sz="2600" dirty="0">
                <a:solidFill>
                  <a:schemeClr val="bg1"/>
                </a:solidFill>
              </a:rPr>
              <a:t>Supervised Practice in a “First Chair” Role</a:t>
            </a:r>
          </a:p>
        </p:txBody>
      </p:sp>
      <p:sp>
        <p:nvSpPr>
          <p:cNvPr id="10" name="TextBox 9"/>
          <p:cNvSpPr txBox="1"/>
          <p:nvPr/>
        </p:nvSpPr>
        <p:spPr>
          <a:xfrm>
            <a:off x="278296" y="281819"/>
            <a:ext cx="2292626" cy="3416320"/>
          </a:xfrm>
          <a:prstGeom prst="rect">
            <a:avLst/>
          </a:prstGeom>
          <a:noFill/>
        </p:spPr>
        <p:txBody>
          <a:bodyPr wrap="square" rtlCol="0">
            <a:spAutoFit/>
          </a:bodyPr>
          <a:lstStyle/>
          <a:p>
            <a:r>
              <a:rPr lang="en-US" dirty="0"/>
              <a:t>“[A]</a:t>
            </a:r>
            <a:r>
              <a:rPr lang="en-US" dirty="0" err="1"/>
              <a:t>ll</a:t>
            </a:r>
            <a:r>
              <a:rPr lang="en-US" dirty="0"/>
              <a:t> of these modalities are valuable and necessary in order for law students to be able to develop fully their professional identity…[E]</a:t>
            </a:r>
            <a:r>
              <a:rPr lang="en-US" dirty="0" err="1"/>
              <a:t>ach</a:t>
            </a:r>
            <a:r>
              <a:rPr lang="en-US" dirty="0"/>
              <a:t>…can contribute in distinctive ways to the student’s professional development.”</a:t>
            </a:r>
          </a:p>
          <a:p>
            <a:r>
              <a:rPr lang="en-US" dirty="0"/>
              <a:t>- </a:t>
            </a:r>
            <a:r>
              <a:rPr lang="en-US" dirty="0">
                <a:hlinkClick r:id="rId3"/>
              </a:rPr>
              <a:t>Prof. Susan Brooks</a:t>
            </a:r>
            <a:endParaRPr lang="en-US" dirty="0"/>
          </a:p>
        </p:txBody>
      </p:sp>
    </p:spTree>
    <p:extLst>
      <p:ext uri="{BB962C8B-B14F-4D97-AF65-F5344CB8AC3E}">
        <p14:creationId xmlns:p14="http://schemas.microsoft.com/office/powerpoint/2010/main" val="1845028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8665F-ACC7-4EE1-A41A-58138EE5B687}"/>
              </a:ext>
            </a:extLst>
          </p:cNvPr>
          <p:cNvSpPr>
            <a:spLocks noGrp="1"/>
          </p:cNvSpPr>
          <p:nvPr>
            <p:ph type="title"/>
          </p:nvPr>
        </p:nvSpPr>
        <p:spPr>
          <a:xfrm>
            <a:off x="2231136" y="699649"/>
            <a:ext cx="7729728" cy="1188720"/>
          </a:xfrm>
        </p:spPr>
        <p:txBody>
          <a:bodyPr>
            <a:normAutofit/>
          </a:bodyPr>
          <a:lstStyle/>
          <a:p>
            <a:r>
              <a:rPr lang="en-US" dirty="0"/>
              <a:t>Application process and timeline</a:t>
            </a:r>
            <a:endParaRPr lang="en-US" sz="1300" i="1" dirty="0"/>
          </a:p>
        </p:txBody>
      </p:sp>
      <p:sp>
        <p:nvSpPr>
          <p:cNvPr id="3" name="Content Placeholder 2">
            <a:extLst>
              <a:ext uri="{FF2B5EF4-FFF2-40B4-BE49-F238E27FC236}">
                <a16:creationId xmlns:a16="http://schemas.microsoft.com/office/drawing/2014/main" id="{A9D9C1D3-4964-4C89-9017-8E230996060F}"/>
              </a:ext>
            </a:extLst>
          </p:cNvPr>
          <p:cNvSpPr>
            <a:spLocks noGrp="1"/>
          </p:cNvSpPr>
          <p:nvPr>
            <p:ph sz="half" idx="1"/>
          </p:nvPr>
        </p:nvSpPr>
        <p:spPr>
          <a:xfrm>
            <a:off x="1113183" y="2067339"/>
            <a:ext cx="9925877" cy="4312196"/>
          </a:xfrm>
          <a:ln w="12700">
            <a:noFill/>
          </a:ln>
        </p:spPr>
        <p:txBody>
          <a:bodyPr>
            <a:noAutofit/>
          </a:bodyPr>
          <a:lstStyle/>
          <a:p>
            <a:pPr marL="0" indent="0">
              <a:buNone/>
            </a:pPr>
            <a:r>
              <a:rPr lang="en-US" sz="2800" b="1" dirty="0"/>
              <a:t>Apply via a Google form </a:t>
            </a:r>
            <a:r>
              <a:rPr lang="en-US" sz="2800" dirty="0"/>
              <a:t>(be sure you are signed in to </a:t>
            </a:r>
            <a:r>
              <a:rPr lang="en-US" sz="2800" dirty="0" err="1"/>
              <a:t>myslu</a:t>
            </a:r>
            <a:r>
              <a:rPr lang="en-US" sz="2800" dirty="0"/>
              <a:t>)</a:t>
            </a:r>
          </a:p>
          <a:p>
            <a:pPr marL="228600" lvl="1" indent="0">
              <a:buNone/>
            </a:pPr>
            <a:r>
              <a:rPr lang="en-US" sz="2800" dirty="0"/>
              <a:t>Applications available at:   </a:t>
            </a:r>
            <a:r>
              <a:rPr lang="en-US" sz="2800" dirty="0">
                <a:hlinkClick r:id="rId2"/>
              </a:rPr>
              <a:t>https://www.slu.edu/law/experiential-learning/clinic-field-placement-information.php</a:t>
            </a:r>
            <a:r>
              <a:rPr lang="en-US" sz="2800" dirty="0"/>
              <a:t>  </a:t>
            </a:r>
          </a:p>
          <a:p>
            <a:pPr marL="228600" lvl="1" indent="0">
              <a:buNone/>
            </a:pPr>
            <a:r>
              <a:rPr lang="en-US" sz="2800" dirty="0"/>
              <a:t>Or by emailing Greta Henderson (</a:t>
            </a:r>
            <a:r>
              <a:rPr lang="en-US" sz="2800" dirty="0">
                <a:hlinkClick r:id="rId3"/>
              </a:rPr>
              <a:t>greta.henderson@slu.edu</a:t>
            </a:r>
            <a:r>
              <a:rPr lang="en-US" sz="2800" dirty="0"/>
              <a:t>)</a:t>
            </a:r>
          </a:p>
          <a:p>
            <a:pPr marL="0" indent="0">
              <a:buNone/>
            </a:pPr>
            <a:r>
              <a:rPr lang="en-US" sz="2800" b="1" dirty="0"/>
              <a:t>Two-phase process</a:t>
            </a:r>
            <a:r>
              <a:rPr lang="en-US" sz="2800" dirty="0"/>
              <a:t>:  Law Clinics followed by Field Placements</a:t>
            </a:r>
          </a:p>
          <a:p>
            <a:pPr marL="0" indent="0">
              <a:buNone/>
            </a:pPr>
            <a:r>
              <a:rPr lang="en-US" sz="2800" b="1" dirty="0"/>
              <a:t>Separate Applications</a:t>
            </a:r>
            <a:r>
              <a:rPr lang="en-US" sz="2800" dirty="0"/>
              <a:t>:</a:t>
            </a:r>
          </a:p>
          <a:p>
            <a:pPr marL="228600" lvl="1" indent="0">
              <a:buNone/>
            </a:pPr>
            <a:r>
              <a:rPr lang="en-US" sz="2800" dirty="0"/>
              <a:t>Summer 2021 and Fall 2021 Law Clinics (due February 22)</a:t>
            </a:r>
          </a:p>
          <a:p>
            <a:pPr marL="228600" lvl="1" indent="0">
              <a:buNone/>
            </a:pPr>
            <a:r>
              <a:rPr lang="en-US" sz="2800" dirty="0"/>
              <a:t>Fall 2021 Field Placements (due March 9)</a:t>
            </a:r>
          </a:p>
          <a:p>
            <a:pPr lvl="1"/>
            <a:endParaRPr lang="en-US" dirty="0"/>
          </a:p>
          <a:p>
            <a:endParaRPr lang="en-US" sz="1500" dirty="0"/>
          </a:p>
        </p:txBody>
      </p:sp>
    </p:spTree>
    <p:extLst>
      <p:ext uri="{BB962C8B-B14F-4D97-AF65-F5344CB8AC3E}">
        <p14:creationId xmlns:p14="http://schemas.microsoft.com/office/powerpoint/2010/main" val="3370681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8665F-ACC7-4EE1-A41A-58138EE5B687}"/>
              </a:ext>
            </a:extLst>
          </p:cNvPr>
          <p:cNvSpPr>
            <a:spLocks noGrp="1"/>
          </p:cNvSpPr>
          <p:nvPr>
            <p:ph type="title"/>
          </p:nvPr>
        </p:nvSpPr>
        <p:spPr>
          <a:xfrm>
            <a:off x="2231136" y="699649"/>
            <a:ext cx="7729728" cy="1188720"/>
          </a:xfrm>
        </p:spPr>
        <p:txBody>
          <a:bodyPr>
            <a:normAutofit/>
          </a:bodyPr>
          <a:lstStyle/>
          <a:p>
            <a:r>
              <a:rPr lang="en-US" dirty="0"/>
              <a:t>Application process and timeline:  </a:t>
            </a:r>
            <a:br>
              <a:rPr lang="en-US" dirty="0"/>
            </a:br>
            <a:r>
              <a:rPr lang="en-US" dirty="0"/>
              <a:t>law clinics</a:t>
            </a:r>
            <a:endParaRPr lang="en-US" sz="1300" i="1" dirty="0"/>
          </a:p>
        </p:txBody>
      </p:sp>
      <p:sp>
        <p:nvSpPr>
          <p:cNvPr id="3" name="Content Placeholder 2">
            <a:extLst>
              <a:ext uri="{FF2B5EF4-FFF2-40B4-BE49-F238E27FC236}">
                <a16:creationId xmlns:a16="http://schemas.microsoft.com/office/drawing/2014/main" id="{A9D9C1D3-4964-4C89-9017-8E230996060F}"/>
              </a:ext>
            </a:extLst>
          </p:cNvPr>
          <p:cNvSpPr>
            <a:spLocks noGrp="1"/>
          </p:cNvSpPr>
          <p:nvPr>
            <p:ph sz="half" idx="1"/>
          </p:nvPr>
        </p:nvSpPr>
        <p:spPr>
          <a:xfrm>
            <a:off x="1113183" y="2413591"/>
            <a:ext cx="9925877" cy="3965944"/>
          </a:xfrm>
          <a:ln w="12700">
            <a:noFill/>
          </a:ln>
        </p:spPr>
        <p:txBody>
          <a:bodyPr>
            <a:noAutofit/>
          </a:bodyPr>
          <a:lstStyle/>
          <a:p>
            <a:r>
              <a:rPr lang="en-US" sz="2800" dirty="0"/>
              <a:t>To be considered timely, submit a completed application by </a:t>
            </a:r>
            <a:r>
              <a:rPr lang="en-US" sz="2800" b="1" dirty="0"/>
              <a:t>11:59PM </a:t>
            </a:r>
            <a:r>
              <a:rPr lang="en-US" sz="2800" dirty="0"/>
              <a:t>on</a:t>
            </a:r>
            <a:r>
              <a:rPr lang="en-US" sz="2800" b="1" dirty="0"/>
              <a:t> February 22</a:t>
            </a:r>
            <a:endParaRPr lang="en-US" sz="2800" dirty="0"/>
          </a:p>
          <a:p>
            <a:r>
              <a:rPr lang="en-US" sz="2800" dirty="0"/>
              <a:t>If you submit a timely application, you should be notified by email of whether you are being offered a clinic by </a:t>
            </a:r>
            <a:r>
              <a:rPr lang="en-US" sz="2800" b="1" dirty="0"/>
              <a:t>March 1</a:t>
            </a:r>
          </a:p>
          <a:p>
            <a:r>
              <a:rPr lang="en-US" sz="2800" dirty="0"/>
              <a:t>You must accept no later than the time specified in your offer  </a:t>
            </a:r>
          </a:p>
          <a:p>
            <a:r>
              <a:rPr lang="en-US" sz="2800" dirty="0"/>
              <a:t>You are welcome to apply after the deadline, but you will receive an offer only on a space-available basis</a:t>
            </a:r>
          </a:p>
          <a:p>
            <a:pPr lvl="1"/>
            <a:endParaRPr lang="en-US" dirty="0"/>
          </a:p>
          <a:p>
            <a:endParaRPr lang="en-US" sz="1500" dirty="0"/>
          </a:p>
        </p:txBody>
      </p:sp>
    </p:spTree>
    <p:extLst>
      <p:ext uri="{BB962C8B-B14F-4D97-AF65-F5344CB8AC3E}">
        <p14:creationId xmlns:p14="http://schemas.microsoft.com/office/powerpoint/2010/main" val="3117167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8665F-ACC7-4EE1-A41A-58138EE5B687}"/>
              </a:ext>
            </a:extLst>
          </p:cNvPr>
          <p:cNvSpPr>
            <a:spLocks noGrp="1"/>
          </p:cNvSpPr>
          <p:nvPr>
            <p:ph type="title"/>
          </p:nvPr>
        </p:nvSpPr>
        <p:spPr>
          <a:xfrm>
            <a:off x="2231136" y="699649"/>
            <a:ext cx="7729728" cy="1188720"/>
          </a:xfrm>
        </p:spPr>
        <p:txBody>
          <a:bodyPr>
            <a:normAutofit/>
          </a:bodyPr>
          <a:lstStyle/>
          <a:p>
            <a:r>
              <a:rPr lang="en-US" dirty="0"/>
              <a:t>Application process and timeline:  field placements</a:t>
            </a:r>
            <a:endParaRPr lang="en-US" sz="1300" i="1" dirty="0"/>
          </a:p>
        </p:txBody>
      </p:sp>
      <p:sp>
        <p:nvSpPr>
          <p:cNvPr id="3" name="Content Placeholder 2">
            <a:extLst>
              <a:ext uri="{FF2B5EF4-FFF2-40B4-BE49-F238E27FC236}">
                <a16:creationId xmlns:a16="http://schemas.microsoft.com/office/drawing/2014/main" id="{A9D9C1D3-4964-4C89-9017-8E230996060F}"/>
              </a:ext>
            </a:extLst>
          </p:cNvPr>
          <p:cNvSpPr>
            <a:spLocks noGrp="1"/>
          </p:cNvSpPr>
          <p:nvPr>
            <p:ph sz="half" idx="1"/>
          </p:nvPr>
        </p:nvSpPr>
        <p:spPr>
          <a:xfrm>
            <a:off x="1113183" y="2402957"/>
            <a:ext cx="9925877" cy="3976577"/>
          </a:xfrm>
          <a:ln w="12700">
            <a:noFill/>
          </a:ln>
        </p:spPr>
        <p:txBody>
          <a:bodyPr>
            <a:noAutofit/>
          </a:bodyPr>
          <a:lstStyle/>
          <a:p>
            <a:r>
              <a:rPr lang="en-US" sz="2800" dirty="0"/>
              <a:t>To be considered timely, submit a completed application no later than </a:t>
            </a:r>
            <a:r>
              <a:rPr lang="en-US" sz="2800" b="1" dirty="0"/>
              <a:t>11:59PM </a:t>
            </a:r>
            <a:r>
              <a:rPr lang="en-US" sz="2800" dirty="0"/>
              <a:t>on</a:t>
            </a:r>
            <a:r>
              <a:rPr lang="en-US" sz="2800" b="1" dirty="0"/>
              <a:t> March 9</a:t>
            </a:r>
            <a:endParaRPr lang="en-US" sz="2800" dirty="0"/>
          </a:p>
          <a:p>
            <a:pPr>
              <a:buClr>
                <a:srgbClr val="9BAFB5"/>
              </a:buClr>
            </a:pPr>
            <a:r>
              <a:rPr lang="en-US" sz="2800" dirty="0">
                <a:solidFill>
                  <a:srgbClr val="000000">
                    <a:lumMod val="85000"/>
                    <a:lumOff val="15000"/>
                  </a:srgbClr>
                </a:solidFill>
              </a:rPr>
              <a:t>You should be notified by email of whether you are being offered a placement on a rolling basis </a:t>
            </a:r>
            <a:r>
              <a:rPr lang="en-US" sz="2800" b="1" dirty="0">
                <a:solidFill>
                  <a:srgbClr val="000000">
                    <a:lumMod val="85000"/>
                    <a:lumOff val="15000"/>
                  </a:srgbClr>
                </a:solidFill>
              </a:rPr>
              <a:t>after March 22</a:t>
            </a:r>
          </a:p>
          <a:p>
            <a:r>
              <a:rPr lang="en-US" sz="2800" dirty="0"/>
              <a:t>You must accept no later than the time specified in your offer  </a:t>
            </a:r>
          </a:p>
          <a:p>
            <a:pPr lvl="0">
              <a:buClr>
                <a:srgbClr val="9BAFB5"/>
              </a:buClr>
            </a:pPr>
            <a:r>
              <a:rPr lang="en-US" sz="2800" dirty="0">
                <a:solidFill>
                  <a:srgbClr val="000000">
                    <a:lumMod val="85000"/>
                    <a:lumOff val="15000"/>
                  </a:srgbClr>
                </a:solidFill>
              </a:rPr>
              <a:t>You are welcome to apply after the deadline, but you will receive an offer only on a space-available basis</a:t>
            </a:r>
          </a:p>
          <a:p>
            <a:pPr>
              <a:buClr>
                <a:srgbClr val="9BAFB5"/>
              </a:buClr>
            </a:pPr>
            <a:endParaRPr lang="en-US" sz="2800" dirty="0">
              <a:solidFill>
                <a:srgbClr val="000000">
                  <a:lumMod val="85000"/>
                  <a:lumOff val="15000"/>
                </a:srgbClr>
              </a:solidFill>
            </a:endParaRPr>
          </a:p>
          <a:p>
            <a:pPr lvl="1"/>
            <a:endParaRPr lang="en-US" dirty="0"/>
          </a:p>
          <a:p>
            <a:endParaRPr lang="en-US" sz="1500" dirty="0"/>
          </a:p>
        </p:txBody>
      </p:sp>
    </p:spTree>
    <p:extLst>
      <p:ext uri="{BB962C8B-B14F-4D97-AF65-F5344CB8AC3E}">
        <p14:creationId xmlns:p14="http://schemas.microsoft.com/office/powerpoint/2010/main" val="2347571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8665F-ACC7-4EE1-A41A-58138EE5B687}"/>
              </a:ext>
            </a:extLst>
          </p:cNvPr>
          <p:cNvSpPr>
            <a:spLocks noGrp="1"/>
          </p:cNvSpPr>
          <p:nvPr>
            <p:ph type="title"/>
          </p:nvPr>
        </p:nvSpPr>
        <p:spPr>
          <a:xfrm>
            <a:off x="2231136" y="699649"/>
            <a:ext cx="7729728" cy="1188720"/>
          </a:xfrm>
        </p:spPr>
        <p:txBody>
          <a:bodyPr>
            <a:normAutofit/>
          </a:bodyPr>
          <a:lstStyle/>
          <a:p>
            <a:r>
              <a:rPr lang="en-US" dirty="0"/>
              <a:t>Application process and timeline:  field placements</a:t>
            </a:r>
            <a:endParaRPr lang="en-US" sz="1300" i="1" dirty="0"/>
          </a:p>
        </p:txBody>
      </p:sp>
      <p:sp>
        <p:nvSpPr>
          <p:cNvPr id="3" name="Content Placeholder 2">
            <a:extLst>
              <a:ext uri="{FF2B5EF4-FFF2-40B4-BE49-F238E27FC236}">
                <a16:creationId xmlns:a16="http://schemas.microsoft.com/office/drawing/2014/main" id="{A9D9C1D3-4964-4C89-9017-8E230996060F}"/>
              </a:ext>
            </a:extLst>
          </p:cNvPr>
          <p:cNvSpPr>
            <a:spLocks noGrp="1"/>
          </p:cNvSpPr>
          <p:nvPr>
            <p:ph sz="half" idx="1"/>
          </p:nvPr>
        </p:nvSpPr>
        <p:spPr>
          <a:xfrm>
            <a:off x="1113183" y="2402957"/>
            <a:ext cx="9925877" cy="3976577"/>
          </a:xfrm>
          <a:ln w="12700">
            <a:noFill/>
          </a:ln>
        </p:spPr>
        <p:txBody>
          <a:bodyPr>
            <a:noAutofit/>
          </a:bodyPr>
          <a:lstStyle/>
          <a:p>
            <a:pPr>
              <a:buClr>
                <a:srgbClr val="9BAFB5"/>
              </a:buClr>
            </a:pPr>
            <a:r>
              <a:rPr lang="en-US" sz="2800" dirty="0">
                <a:solidFill>
                  <a:srgbClr val="000000">
                    <a:lumMod val="85000"/>
                    <a:lumOff val="15000"/>
                  </a:srgbClr>
                </a:solidFill>
              </a:rPr>
              <a:t>If you have accepted a placement in a clinic for Fall 2021, you may not apply for a field placement opportunity for Fall 2021</a:t>
            </a:r>
          </a:p>
          <a:p>
            <a:pPr lvl="0">
              <a:buClr>
                <a:srgbClr val="9BAFB5"/>
              </a:buClr>
            </a:pPr>
            <a:r>
              <a:rPr lang="en-US" sz="2800" dirty="0">
                <a:solidFill>
                  <a:srgbClr val="000000">
                    <a:lumMod val="85000"/>
                    <a:lumOff val="15000"/>
                  </a:srgbClr>
                </a:solidFill>
              </a:rPr>
              <a:t>If you have not received a placement offer by the time general registration begins, you should register as if you do not have the placement (and then drop other courses in the event you are offered a placement)</a:t>
            </a:r>
          </a:p>
          <a:p>
            <a:pPr>
              <a:buClr>
                <a:srgbClr val="9BAFB5"/>
              </a:buClr>
            </a:pPr>
            <a:endParaRPr lang="en-US" sz="2800" dirty="0">
              <a:solidFill>
                <a:srgbClr val="000000">
                  <a:lumMod val="85000"/>
                  <a:lumOff val="15000"/>
                </a:srgbClr>
              </a:solidFill>
            </a:endParaRPr>
          </a:p>
          <a:p>
            <a:pPr lvl="1"/>
            <a:endParaRPr lang="en-US" dirty="0"/>
          </a:p>
          <a:p>
            <a:endParaRPr lang="en-US" sz="1500" dirty="0"/>
          </a:p>
        </p:txBody>
      </p:sp>
    </p:spTree>
    <p:extLst>
      <p:ext uri="{BB962C8B-B14F-4D97-AF65-F5344CB8AC3E}">
        <p14:creationId xmlns:p14="http://schemas.microsoft.com/office/powerpoint/2010/main" val="1340977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C4AFD-FADA-48B1-B283-338D7B6E4677}"/>
              </a:ext>
            </a:extLst>
          </p:cNvPr>
          <p:cNvSpPr>
            <a:spLocks noGrp="1"/>
          </p:cNvSpPr>
          <p:nvPr>
            <p:ph type="title"/>
          </p:nvPr>
        </p:nvSpPr>
        <p:spPr/>
        <p:txBody>
          <a:bodyPr/>
          <a:lstStyle/>
          <a:p>
            <a:r>
              <a:rPr lang="en-US" dirty="0"/>
              <a:t>No self-registration/drop</a:t>
            </a:r>
          </a:p>
        </p:txBody>
      </p:sp>
      <p:sp>
        <p:nvSpPr>
          <p:cNvPr id="3" name="Content Placeholder 2">
            <a:extLst>
              <a:ext uri="{FF2B5EF4-FFF2-40B4-BE49-F238E27FC236}">
                <a16:creationId xmlns:a16="http://schemas.microsoft.com/office/drawing/2014/main" id="{54B6F2CB-DDA6-4E3E-AABF-3FA7FF9EE6B0}"/>
              </a:ext>
            </a:extLst>
          </p:cNvPr>
          <p:cNvSpPr>
            <a:spLocks noGrp="1"/>
          </p:cNvSpPr>
          <p:nvPr>
            <p:ph idx="1"/>
          </p:nvPr>
        </p:nvSpPr>
        <p:spPr>
          <a:xfrm>
            <a:off x="850605" y="2434856"/>
            <a:ext cx="10409274" cy="3955311"/>
          </a:xfrm>
        </p:spPr>
        <p:txBody>
          <a:bodyPr>
            <a:normAutofit fontScale="25000" lnSpcReduction="20000"/>
          </a:bodyPr>
          <a:lstStyle/>
          <a:p>
            <a:pPr>
              <a:lnSpc>
                <a:spcPct val="120000"/>
              </a:lnSpc>
            </a:pPr>
            <a:r>
              <a:rPr lang="en-US" sz="11200" dirty="0"/>
              <a:t>Registration for all clinics and field placements occurs through this process – </a:t>
            </a:r>
            <a:r>
              <a:rPr lang="en-US" sz="11200" b="1" dirty="0"/>
              <a:t>no self-registration</a:t>
            </a:r>
          </a:p>
          <a:p>
            <a:pPr>
              <a:lnSpc>
                <a:spcPct val="120000"/>
              </a:lnSpc>
            </a:pPr>
            <a:r>
              <a:rPr lang="en-US" sz="11200" dirty="0"/>
              <a:t>Upon your acceptance into a clinic or a field placement, you may not drop unless you have written approval from the relevant faculty member (granted only in extraordinary circumstances)</a:t>
            </a:r>
          </a:p>
          <a:p>
            <a:pPr>
              <a:lnSpc>
                <a:spcPct val="120000"/>
              </a:lnSpc>
            </a:pPr>
            <a:r>
              <a:rPr lang="en-US" sz="11200" dirty="0"/>
              <a:t>These policies help ensure good relationships with our field placement supervisors and recognize the advance planning necessary to ensure quality student experiences in the these programs</a:t>
            </a:r>
          </a:p>
          <a:p>
            <a:endParaRPr lang="en-US" dirty="0"/>
          </a:p>
        </p:txBody>
      </p:sp>
    </p:spTree>
    <p:extLst>
      <p:ext uri="{BB962C8B-B14F-4D97-AF65-F5344CB8AC3E}">
        <p14:creationId xmlns:p14="http://schemas.microsoft.com/office/powerpoint/2010/main" val="343379716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0</TotalTime>
  <Words>2414</Words>
  <Application>Microsoft Office PowerPoint</Application>
  <PresentationFormat>Widescreen</PresentationFormat>
  <Paragraphs>158</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Arial Narrow</vt:lpstr>
      <vt:lpstr>Calibri</vt:lpstr>
      <vt:lpstr>Gill Sans MT</vt:lpstr>
      <vt:lpstr>Parcel</vt:lpstr>
      <vt:lpstr>SUMMER 2021 and FALL 2021 law clinic and local field placement opportunities</vt:lpstr>
      <vt:lpstr>Agenda*</vt:lpstr>
      <vt:lpstr>experiential requirement</vt:lpstr>
      <vt:lpstr>PowerPoint Presentation</vt:lpstr>
      <vt:lpstr>Application process and timeline</vt:lpstr>
      <vt:lpstr>Application process and timeline:   law clinics</vt:lpstr>
      <vt:lpstr>Application process and timeline:  field placements</vt:lpstr>
      <vt:lpstr>Application process and timeline:  field placements</vt:lpstr>
      <vt:lpstr>No self-registration/drop</vt:lpstr>
      <vt:lpstr>Law clinic or field placement opportunity guarantee</vt:lpstr>
      <vt:lpstr>Law clinics overview*</vt:lpstr>
      <vt:lpstr>Civil Advocacy Clinic </vt:lpstr>
      <vt:lpstr>Criminal defense Clinic </vt:lpstr>
      <vt:lpstr>Human rights at home litigation clinic</vt:lpstr>
      <vt:lpstr>Entrepreneurship and community development Clinic </vt:lpstr>
      <vt:lpstr>Clinic ii</vt:lpstr>
      <vt:lpstr>Law Clinics eligibility</vt:lpstr>
      <vt:lpstr>field placements overview (see field placement guide)</vt:lpstr>
      <vt:lpstr>Judicial process</vt:lpstr>
      <vt:lpstr>Judicial process eligibility</vt:lpstr>
      <vt:lpstr>corporate </vt:lpstr>
      <vt:lpstr>Criminal defense</vt:lpstr>
      <vt:lpstr>Criminal prosecution</vt:lpstr>
      <vt:lpstr>health law</vt:lpstr>
      <vt:lpstr>public interest </vt:lpstr>
      <vt:lpstr>field placements: guidance</vt:lpstr>
      <vt:lpstr>Field placement II</vt:lpstr>
      <vt:lpstr>field placement eligibility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2021-02-16T18:56:54Z</dcterms:created>
  <dcterms:modified xsi:type="dcterms:W3CDTF">2021-02-16T18:57:10Z</dcterms:modified>
</cp:coreProperties>
</file>