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2" r:id="rId2"/>
  </p:sldMasterIdLst>
  <p:notesMasterIdLst>
    <p:notesMasterId r:id="rId24"/>
  </p:notesMasterIdLst>
  <p:handoutMasterIdLst>
    <p:handoutMasterId r:id="rId25"/>
  </p:handoutMasterIdLst>
  <p:sldIdLst>
    <p:sldId id="443" r:id="rId3"/>
    <p:sldId id="434" r:id="rId4"/>
    <p:sldId id="400" r:id="rId5"/>
    <p:sldId id="399" r:id="rId6"/>
    <p:sldId id="446" r:id="rId7"/>
    <p:sldId id="438" r:id="rId8"/>
    <p:sldId id="447" r:id="rId9"/>
    <p:sldId id="449" r:id="rId10"/>
    <p:sldId id="437" r:id="rId11"/>
    <p:sldId id="450" r:id="rId12"/>
    <p:sldId id="442" r:id="rId13"/>
    <p:sldId id="451" r:id="rId14"/>
    <p:sldId id="452" r:id="rId15"/>
    <p:sldId id="453" r:id="rId16"/>
    <p:sldId id="454" r:id="rId17"/>
    <p:sldId id="440" r:id="rId18"/>
    <p:sldId id="455" r:id="rId19"/>
    <p:sldId id="456" r:id="rId20"/>
    <p:sldId id="457" r:id="rId21"/>
    <p:sldId id="458" r:id="rId22"/>
    <p:sldId id="459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7852A3-2F51-4780-AC89-287EAB4A07F7}">
          <p14:sldIdLst>
            <p14:sldId id="443"/>
            <p14:sldId id="434"/>
            <p14:sldId id="400"/>
            <p14:sldId id="399"/>
            <p14:sldId id="446"/>
            <p14:sldId id="438"/>
            <p14:sldId id="447"/>
            <p14:sldId id="449"/>
            <p14:sldId id="437"/>
            <p14:sldId id="450"/>
            <p14:sldId id="442"/>
            <p14:sldId id="451"/>
            <p14:sldId id="452"/>
            <p14:sldId id="453"/>
            <p14:sldId id="454"/>
            <p14:sldId id="440"/>
            <p14:sldId id="455"/>
            <p14:sldId id="456"/>
            <p14:sldId id="457"/>
            <p14:sldId id="458"/>
            <p14:sldId id="4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5187" autoAdjust="0"/>
  </p:normalViewPr>
  <p:slideViewPr>
    <p:cSldViewPr>
      <p:cViewPr>
        <p:scale>
          <a:sx n="88" d="100"/>
          <a:sy n="88" d="100"/>
        </p:scale>
        <p:origin x="-773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DEED488-7EC2-43F6-98AA-EDA3D5CFB0F3}" type="datetimeFigureOut">
              <a:rPr lang="en-US"/>
              <a:pPr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7D23986-A696-4A63-8FF4-E3BA6A073FF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17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3B6F776-11C1-45D5-8FE2-14C6930D2F8B}" type="datetimeFigureOut">
              <a:rPr lang="en-US"/>
              <a:pPr/>
              <a:t>2/12/2020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1E55AE2-7DF8-492F-9523-EEC27BDEF2A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3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87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09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88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0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17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13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65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81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970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5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171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70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5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Digital footprint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7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99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51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08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01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05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shows that </a:t>
            </a:r>
            <a:r>
              <a:rPr lang="en-US" dirty="0" err="1"/>
              <a:t>attendings</a:t>
            </a:r>
            <a:r>
              <a:rPr lang="en-US" baseline="0" dirty="0"/>
              <a:t> feel they give too much feedback and </a:t>
            </a:r>
            <a:r>
              <a:rPr lang="en-US" baseline="0" dirty="0" err="1"/>
              <a:t>reisdents</a:t>
            </a:r>
            <a:r>
              <a:rPr lang="en-US" baseline="0" dirty="0"/>
              <a:t> feel they never get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5AE2-7DF8-492F-9523-EEC27BDEF2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0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0468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742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078626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894518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947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679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3891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8299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0175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2481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554026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4879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52776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9" r:id="rId10"/>
    <p:sldLayoutId id="2147484070" r:id="rId11"/>
    <p:sldLayoutId id="2147484066" r:id="rId12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hite rectangl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ea typeface="ＭＳ Ｐゴシック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ＭＳ Ｐゴシック" charset="0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Courier New" charset="0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Courier New" charset="0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Courier New" charset="0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Courier New" charset="0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bfISZjG9m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bfISZjG9m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bfISZjG9m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61249"/>
          </a:xfrm>
        </p:spPr>
        <p:txBody>
          <a:bodyPr/>
          <a:lstStyle/>
          <a:p>
            <a:r>
              <a:rPr lang="en-US" dirty="0"/>
              <a:t>Recall an experience when feedback given or received was taken out of context (try to think of each)</a:t>
            </a:r>
          </a:p>
          <a:p>
            <a:pPr lvl="1"/>
            <a:r>
              <a:rPr lang="en-US" dirty="0"/>
              <a:t>Where were you?</a:t>
            </a:r>
          </a:p>
          <a:p>
            <a:pPr lvl="1"/>
            <a:r>
              <a:rPr lang="en-US" dirty="0"/>
              <a:t>Did you give it or receive it?</a:t>
            </a:r>
          </a:p>
          <a:p>
            <a:pPr lvl="1"/>
            <a:r>
              <a:rPr lang="en-US" dirty="0"/>
              <a:t>Who was involved?</a:t>
            </a:r>
          </a:p>
          <a:p>
            <a:pPr lvl="1"/>
            <a:r>
              <a:rPr lang="en-US" dirty="0"/>
              <a:t>What was the outcome?</a:t>
            </a:r>
          </a:p>
          <a:p>
            <a:pPr lvl="1"/>
            <a:r>
              <a:rPr lang="en-US" dirty="0"/>
              <a:t>What do you think caused it be seen as out of context?</a:t>
            </a:r>
          </a:p>
          <a:p>
            <a:pPr marL="5175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61750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Feedback Example #1</a:t>
            </a:r>
            <a:br>
              <a:rPr lang="en-US" dirty="0"/>
            </a:br>
            <a:r>
              <a:rPr lang="en-US" dirty="0"/>
              <a:t>…</a:t>
            </a:r>
            <a:r>
              <a:rPr lang="en-US" sz="3600" dirty="0"/>
              <a:t>not the best but not mistreatment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https://www.youtube.com/watch?v=DbfISZjG9mU</a:t>
            </a:r>
            <a:r>
              <a:rPr lang="en-US" dirty="0"/>
              <a:t>    (9:00)</a:t>
            </a:r>
          </a:p>
        </p:txBody>
      </p:sp>
    </p:spTree>
    <p:extLst>
      <p:ext uri="{BB962C8B-B14F-4D97-AF65-F5344CB8AC3E}">
        <p14:creationId xmlns:p14="http://schemas.microsoft.com/office/powerpoint/2010/main" val="291765803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Away from the Generic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524315"/>
          </a:xfrm>
        </p:spPr>
        <p:txBody>
          <a:bodyPr/>
          <a:lstStyle/>
          <a:p>
            <a:r>
              <a:rPr lang="en-US" dirty="0"/>
              <a:t>Learners report that much of the feedback they receive is “generic” and not helpful </a:t>
            </a:r>
          </a:p>
          <a:p>
            <a:pPr lvl="1"/>
            <a:r>
              <a:rPr lang="en-US" dirty="0"/>
              <a:t>Learners talk…in some cases people get the same generic response</a:t>
            </a:r>
          </a:p>
          <a:p>
            <a:pPr lvl="1"/>
            <a:r>
              <a:rPr lang="en-US" dirty="0"/>
              <a:t>Examples to stay away from:</a:t>
            </a:r>
          </a:p>
          <a:p>
            <a:pPr lvl="2"/>
            <a:r>
              <a:rPr lang="en-US" dirty="0"/>
              <a:t>Read more</a:t>
            </a:r>
          </a:p>
          <a:p>
            <a:pPr lvl="2"/>
            <a:r>
              <a:rPr lang="en-US" dirty="0"/>
              <a:t>Well liked</a:t>
            </a:r>
          </a:p>
          <a:p>
            <a:pPr lvl="2"/>
            <a:r>
              <a:rPr lang="en-US" dirty="0"/>
              <a:t>Knowledge on par for level of training</a:t>
            </a:r>
          </a:p>
          <a:p>
            <a:r>
              <a:rPr lang="en-US" dirty="0"/>
              <a:t>Give examples </a:t>
            </a:r>
          </a:p>
          <a:p>
            <a:r>
              <a:rPr lang="en-US" dirty="0"/>
              <a:t>Make a plan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351546644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Feedback Example #2</a:t>
            </a:r>
            <a:br>
              <a:rPr lang="en-US" dirty="0"/>
            </a:br>
            <a:r>
              <a:rPr lang="en-US" dirty="0"/>
              <a:t>…</a:t>
            </a:r>
            <a:r>
              <a:rPr lang="en-US" sz="4400" dirty="0"/>
              <a:t>better but still lacking something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>
                    <a:tint val="75000"/>
                  </a:srgbClr>
                </a:solidFill>
                <a:hlinkClick r:id="rId3"/>
              </a:rPr>
              <a:t>https://www.youtube.com/watch?v=DbfISZjG9mU</a:t>
            </a:r>
            <a:r>
              <a:rPr lang="en-US" dirty="0">
                <a:solidFill>
                  <a:srgbClr val="FFFFFF">
                    <a:tint val="75000"/>
                  </a:srgbClr>
                </a:solidFill>
              </a:rPr>
              <a:t>   (7:25)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6641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for Millennials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496342"/>
          </a:xfrm>
        </p:spPr>
        <p:txBody>
          <a:bodyPr/>
          <a:lstStyle/>
          <a:p>
            <a:r>
              <a:rPr lang="en-US" dirty="0"/>
              <a:t>Today’s learners have been getting feedback (often positive) throughout their lives</a:t>
            </a:r>
          </a:p>
          <a:p>
            <a:r>
              <a:rPr lang="en-US" dirty="0"/>
              <a:t>Going to take the time to ask for it, but sometimes just want to know the positive</a:t>
            </a:r>
          </a:p>
          <a:p>
            <a:r>
              <a:rPr lang="en-US" dirty="0"/>
              <a:t>Need to provide the good and the constructive</a:t>
            </a:r>
          </a:p>
          <a:p>
            <a:r>
              <a:rPr lang="en-US" dirty="0"/>
              <a:t>Should be timely and formative</a:t>
            </a:r>
          </a:p>
          <a:p>
            <a:r>
              <a:rPr lang="en-US" dirty="0"/>
              <a:t>Learner engaged	</a:t>
            </a:r>
          </a:p>
        </p:txBody>
      </p:sp>
    </p:spTree>
    <p:extLst>
      <p:ext uri="{BB962C8B-B14F-4D97-AF65-F5344CB8AC3E}">
        <p14:creationId xmlns:p14="http://schemas.microsoft.com/office/powerpoint/2010/main" val="210782959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Feedback Example #3</a:t>
            </a:r>
            <a:br>
              <a:rPr lang="en-US" dirty="0"/>
            </a:br>
            <a:r>
              <a:rPr lang="en-US" sz="3600" dirty="0"/>
              <a:t>… now we are getting there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>
                    <a:tint val="75000"/>
                  </a:srgbClr>
                </a:solidFill>
                <a:hlinkClick r:id="rId3"/>
              </a:rPr>
              <a:t>https://www.youtube.com/watch?v=DbfISZjG9mU</a:t>
            </a:r>
            <a:r>
              <a:rPr lang="en-US" dirty="0">
                <a:solidFill>
                  <a:srgbClr val="FFFFFF">
                    <a:tint val="75000"/>
                  </a:srgbClr>
                </a:solidFill>
              </a:rPr>
              <a:t>  (11:00)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2023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Reflection: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412968"/>
          </a:xfrm>
        </p:spPr>
        <p:txBody>
          <a:bodyPr/>
          <a:lstStyle/>
          <a:p>
            <a:r>
              <a:rPr lang="en-US" dirty="0"/>
              <a:t>What do you see as the biggest challenges in setting expectations and holding learners accountable? </a:t>
            </a:r>
          </a:p>
          <a:p>
            <a:r>
              <a:rPr lang="en-US" dirty="0"/>
              <a:t>What prevents you from providing feedback?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995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en-US" dirty="0"/>
              <a:t>Why is Appropriate Feedback Avoided?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en-US" dirty="0"/>
              <a:t>Too busy</a:t>
            </a:r>
          </a:p>
          <a:p>
            <a:r>
              <a:rPr lang="en-US" dirty="0"/>
              <a:t>Worried about hurt feelings</a:t>
            </a:r>
          </a:p>
          <a:p>
            <a:r>
              <a:rPr lang="en-US" dirty="0"/>
              <a:t>Retaliation and poor counter evaluations</a:t>
            </a:r>
          </a:p>
          <a:p>
            <a:r>
              <a:rPr lang="en-US" dirty="0"/>
              <a:t>Damage to relationship</a:t>
            </a:r>
          </a:p>
          <a:p>
            <a:r>
              <a:rPr lang="en-US" dirty="0"/>
              <a:t>Worried about personal reputation</a:t>
            </a:r>
          </a:p>
        </p:txBody>
      </p:sp>
    </p:spTree>
    <p:extLst>
      <p:ext uri="{BB962C8B-B14F-4D97-AF65-F5344CB8AC3E}">
        <p14:creationId xmlns:p14="http://schemas.microsoft.com/office/powerpoint/2010/main" val="376909329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lang="en-US" sz="3600" dirty="0"/>
              <a:t>Tips for Giving Effective Feedback and Avoiding Mistreatment in the Learning Environment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533823"/>
          </a:xfrm>
        </p:spPr>
        <p:txBody>
          <a:bodyPr/>
          <a:lstStyle/>
          <a:p>
            <a:r>
              <a:rPr lang="en-US" dirty="0"/>
              <a:t>Expectations</a:t>
            </a:r>
          </a:p>
          <a:p>
            <a:pPr lvl="1"/>
            <a:r>
              <a:rPr lang="en-US" dirty="0"/>
              <a:t>Set them early and have learners engage in the process</a:t>
            </a:r>
          </a:p>
          <a:p>
            <a:pPr lvl="1"/>
            <a:r>
              <a:rPr lang="en-US" dirty="0"/>
              <a:t>Ask them what they want to learn …responses must be articulated</a:t>
            </a:r>
          </a:p>
          <a:p>
            <a:r>
              <a:rPr lang="en-US" dirty="0"/>
              <a:t>Be Specific</a:t>
            </a:r>
          </a:p>
          <a:p>
            <a:pPr lvl="1"/>
            <a:r>
              <a:rPr lang="en-US" dirty="0"/>
              <a:t>Avoid generalizations because its quicker</a:t>
            </a:r>
          </a:p>
          <a:p>
            <a:pPr lvl="1"/>
            <a:r>
              <a:rPr lang="en-US" dirty="0"/>
              <a:t>Provide unique feedback to individuals</a:t>
            </a:r>
          </a:p>
          <a:p>
            <a:pPr lvl="1"/>
            <a:r>
              <a:rPr lang="en-US" dirty="0"/>
              <a:t>Make sure that it is something that actually could help a learner grow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1457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lang="en-US" sz="3600" dirty="0"/>
              <a:t>Tips for Giving Effective Feedback and Avoiding Mistreatment in the 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6414064"/>
          </a:xfrm>
        </p:spPr>
        <p:txBody>
          <a:bodyPr/>
          <a:lstStyle/>
          <a:p>
            <a:r>
              <a:rPr lang="en-US" dirty="0"/>
              <a:t>Relevant</a:t>
            </a:r>
          </a:p>
          <a:p>
            <a:r>
              <a:rPr lang="en-US" dirty="0"/>
              <a:t>Timely &amp; Consistent</a:t>
            </a:r>
          </a:p>
          <a:p>
            <a:pPr lvl="1"/>
            <a:r>
              <a:rPr lang="en-US" dirty="0"/>
              <a:t>Don’t avoid it or wait too long</a:t>
            </a:r>
          </a:p>
          <a:p>
            <a:pPr lvl="1"/>
            <a:r>
              <a:rPr lang="en-US" dirty="0"/>
              <a:t>Provide it when it matters</a:t>
            </a:r>
          </a:p>
          <a:p>
            <a:pPr lvl="1"/>
            <a:r>
              <a:rPr lang="en-US" dirty="0"/>
              <a:t>Relevance to what is happening currently, not always after the fact</a:t>
            </a:r>
          </a:p>
          <a:p>
            <a:pPr lvl="1"/>
            <a:r>
              <a:rPr lang="en-US" dirty="0"/>
              <a:t>Use the time together, effective feedback can happen in 60 seconds or less</a:t>
            </a:r>
          </a:p>
          <a:p>
            <a:pPr lvl="1"/>
            <a:r>
              <a:rPr lang="en-US" dirty="0"/>
              <a:t>Plan a time or let the Learner know when you will go over things (stick to the plan, if possible)</a:t>
            </a:r>
          </a:p>
          <a:p>
            <a:pPr lvl="1"/>
            <a:r>
              <a:rPr lang="en-US" dirty="0"/>
              <a:t>Frequency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346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lang="en-US" sz="3600" dirty="0"/>
              <a:t>Tips for Giving Effective Feedback and Avoiding Mistreatment in the 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940088"/>
          </a:xfrm>
        </p:spPr>
        <p:txBody>
          <a:bodyPr/>
          <a:lstStyle/>
          <a:p>
            <a:r>
              <a:rPr lang="en-US" dirty="0"/>
              <a:t>Learner-engaged</a:t>
            </a:r>
          </a:p>
          <a:p>
            <a:pPr lvl="1"/>
            <a:r>
              <a:rPr lang="en-US" dirty="0"/>
              <a:t>Have your learner feel comfortable asking for feedback. Encourage them to ask what is working?</a:t>
            </a:r>
          </a:p>
          <a:p>
            <a:pPr lvl="1"/>
            <a:r>
              <a:rPr lang="en-US" dirty="0"/>
              <a:t>Challenge them to identify what they think is going well and what could be improved upon</a:t>
            </a:r>
          </a:p>
          <a:p>
            <a:r>
              <a:rPr lang="en-US" dirty="0"/>
              <a:t>Verbal and Non-Verbal Communication</a:t>
            </a:r>
          </a:p>
          <a:p>
            <a:pPr lvl="1"/>
            <a:r>
              <a:rPr lang="en-US" dirty="0"/>
              <a:t>Body language and facial expressions go a long way</a:t>
            </a:r>
          </a:p>
          <a:p>
            <a:pPr lvl="1"/>
            <a:r>
              <a:rPr lang="en-US" dirty="0"/>
              <a:t>When giving feedback, try to use the learners name</a:t>
            </a:r>
          </a:p>
          <a:p>
            <a:pPr lvl="1"/>
            <a:r>
              <a:rPr lang="en-US" dirty="0"/>
              <a:t>When constructive, use statements that start with “when” rather than “if” </a:t>
            </a:r>
          </a:p>
          <a:p>
            <a:pPr lvl="1"/>
            <a:r>
              <a:rPr lang="en-US" dirty="0"/>
              <a:t>Neutral tone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989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/>
              <a:t>Is it Feedback or Mistreatment?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Establishing Expectations and Providing Feedback in Today’s Learning Environment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Lisa B. Israel </a:t>
            </a:r>
            <a:r>
              <a:rPr lang="en-US" dirty="0" err="1"/>
              <a:t>M.Ed</a:t>
            </a:r>
            <a:endParaRPr lang="en-US" dirty="0"/>
          </a:p>
          <a:p>
            <a:pPr algn="ctr"/>
            <a:r>
              <a:rPr lang="en-US" dirty="0"/>
              <a:t>Director, Office of Professional Oversight</a:t>
            </a:r>
          </a:p>
        </p:txBody>
      </p:sp>
    </p:spTree>
    <p:extLst>
      <p:ext uri="{BB962C8B-B14F-4D97-AF65-F5344CB8AC3E}">
        <p14:creationId xmlns:p14="http://schemas.microsoft.com/office/powerpoint/2010/main" val="348217162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lang="en-US" sz="3600" dirty="0"/>
              <a:t>Tips for Giving Effective Feedback and Avoiding Mistreatment in the 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708981"/>
          </a:xfrm>
        </p:spPr>
        <p:txBody>
          <a:bodyPr/>
          <a:lstStyle/>
          <a:p>
            <a:r>
              <a:rPr lang="en-US" dirty="0"/>
              <a:t>Action Oriented</a:t>
            </a:r>
          </a:p>
          <a:p>
            <a:pPr lvl="1"/>
            <a:r>
              <a:rPr lang="en-US" dirty="0"/>
              <a:t>For all feedback that is constructive, try to have a plan for improvement or suggestions</a:t>
            </a:r>
          </a:p>
          <a:p>
            <a:pPr lvl="1"/>
            <a:r>
              <a:rPr lang="en-US" dirty="0"/>
              <a:t>If possible, provide specifics (come prepared tomorrow with an outline of care,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Let people know you are going to give them some feedback, “I have some feedback…”</a:t>
            </a:r>
          </a:p>
          <a:p>
            <a:r>
              <a:rPr lang="en-US" dirty="0"/>
              <a:t>Objective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1374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382000" cy="9848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Questions/Comments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28420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77108"/>
          </a:xfrm>
        </p:spPr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382000" cy="45140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3649333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665162"/>
          </a:xfrm>
        </p:spPr>
        <p:txBody>
          <a:bodyPr/>
          <a:lstStyle/>
          <a:p>
            <a:pPr>
              <a:defRPr/>
            </a:pPr>
            <a:r>
              <a:rPr dirty="0">
                <a:ea typeface="+mn-ea"/>
              </a:rPr>
              <a:t>Session Outcomes: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96670"/>
          </a:xfrm>
        </p:spPr>
        <p:txBody>
          <a:bodyPr/>
          <a:lstStyle/>
          <a:p>
            <a:r>
              <a:rPr lang="en-US" sz="2800" dirty="0">
                <a:ea typeface="ＭＳ Ｐゴシック" charset="-128"/>
              </a:rPr>
              <a:t>Reflect on current societal issues that impact teaching and learning styles</a:t>
            </a:r>
          </a:p>
          <a:p>
            <a:r>
              <a:rPr lang="en-US" sz="2800" dirty="0">
                <a:ea typeface="ＭＳ Ｐゴシック" charset="-128"/>
              </a:rPr>
              <a:t>Recall personal experiences when feedback given or received was taken out of context</a:t>
            </a:r>
          </a:p>
          <a:p>
            <a:r>
              <a:rPr lang="en-US" sz="2800" dirty="0">
                <a:ea typeface="ＭＳ Ｐゴシック" charset="-128"/>
              </a:rPr>
              <a:t>View examples of varying forms of feedback</a:t>
            </a:r>
          </a:p>
          <a:p>
            <a:r>
              <a:rPr lang="en-US" sz="2800" dirty="0">
                <a:ea typeface="ＭＳ Ｐゴシック" charset="-128"/>
              </a:rPr>
              <a:t>Identify personal challenges in setting expectations and holding learner’s accountable</a:t>
            </a:r>
          </a:p>
          <a:p>
            <a:r>
              <a:rPr lang="en-US" sz="2800" dirty="0">
                <a:ea typeface="ＭＳ Ｐゴシック" charset="-128"/>
              </a:rPr>
              <a:t>Understand basic tenets of effective feedback and mistreatment</a:t>
            </a:r>
          </a:p>
          <a:p>
            <a:r>
              <a:rPr lang="en-US" sz="2800" dirty="0">
                <a:ea typeface="ＭＳ Ｐゴシック" charset="-128"/>
              </a:rPr>
              <a:t>Consider takeaways from tips shared to apply to one’s own learning environment</a:t>
            </a:r>
            <a:endParaRPr lang="en-US" sz="36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88944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Observations…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416868"/>
          </a:xfrm>
        </p:spPr>
        <p:txBody>
          <a:bodyPr/>
          <a:lstStyle/>
          <a:p>
            <a:r>
              <a:rPr lang="en-US" dirty="0"/>
              <a:t>The OPO only hears the situations that fall on either side of the spectrum</a:t>
            </a:r>
          </a:p>
          <a:p>
            <a:pPr lvl="1"/>
            <a:r>
              <a:rPr lang="en-US" dirty="0"/>
              <a:t>Meaning…</a:t>
            </a:r>
          </a:p>
          <a:p>
            <a:pPr lvl="2"/>
            <a:r>
              <a:rPr lang="en-US" dirty="0"/>
              <a:t>Too soft and over-generalized, often seen as disengaged</a:t>
            </a:r>
          </a:p>
          <a:p>
            <a:pPr lvl="2"/>
            <a:r>
              <a:rPr lang="en-US" dirty="0"/>
              <a:t>Blame learners for not being adequate and provide abrasive feedback in front of others </a:t>
            </a:r>
          </a:p>
          <a:p>
            <a:r>
              <a:rPr lang="en-US" dirty="0"/>
              <a:t>Much more happening based on word of mouth</a:t>
            </a:r>
          </a:p>
          <a:p>
            <a:pPr lvl="1"/>
            <a:r>
              <a:rPr lang="en-US" dirty="0"/>
              <a:t>Failure to give feedback due to retaliation</a:t>
            </a:r>
          </a:p>
          <a:p>
            <a:pPr lvl="1"/>
            <a:r>
              <a:rPr lang="en-US" dirty="0"/>
              <a:t>Just going to put down that everyone is doing well</a:t>
            </a:r>
          </a:p>
          <a:p>
            <a:pPr lvl="1"/>
            <a:r>
              <a:rPr lang="en-US" dirty="0"/>
              <a:t>Cant evaluate honestly, because this crop isn’t good</a:t>
            </a:r>
          </a:p>
          <a:p>
            <a:pPr lvl="1"/>
            <a:r>
              <a:rPr lang="en-US" dirty="0"/>
              <a:t>“They can’t handle the truth”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510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Mistreatment…Points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90" y="1143000"/>
            <a:ext cx="8382000" cy="5786199"/>
          </a:xfrm>
        </p:spPr>
        <p:txBody>
          <a:bodyPr/>
          <a:lstStyle/>
          <a:p>
            <a:r>
              <a:rPr lang="en-US" dirty="0"/>
              <a:t>Mistreatment</a:t>
            </a:r>
          </a:p>
          <a:p>
            <a:pPr lvl="1"/>
            <a:r>
              <a:rPr lang="en-US" dirty="0"/>
              <a:t>Is hard to pinpoint;</a:t>
            </a:r>
          </a:p>
          <a:p>
            <a:pPr lvl="1"/>
            <a:r>
              <a:rPr lang="en-US" dirty="0"/>
              <a:t>Is NOT the same as feedback  (although often is sandwiched in);</a:t>
            </a:r>
          </a:p>
          <a:p>
            <a:pPr lvl="1"/>
            <a:r>
              <a:rPr lang="en-US" dirty="0"/>
              <a:t>Has been associated with attrition, depression, and often times lack of self-efficacy;</a:t>
            </a:r>
          </a:p>
          <a:p>
            <a:pPr lvl="1"/>
            <a:r>
              <a:rPr lang="en-US" dirty="0"/>
              <a:t>Can be direct or indirect (yelling/screaming, humiliation, denied opportunities, embarrassment, required to perform personal services, etc.);</a:t>
            </a:r>
          </a:p>
          <a:p>
            <a:pPr lvl="1"/>
            <a:r>
              <a:rPr lang="en-US" dirty="0"/>
              <a:t>Does not occur in good faith;</a:t>
            </a:r>
          </a:p>
          <a:p>
            <a:pPr lvl="1"/>
            <a:r>
              <a:rPr lang="en-US" dirty="0"/>
              <a:t>Adversely effects the learning environment;</a:t>
            </a:r>
          </a:p>
          <a:p>
            <a:pPr lvl="1"/>
            <a:r>
              <a:rPr lang="en-US" dirty="0"/>
              <a:t>Impacts the relationship between learner/teacher;</a:t>
            </a:r>
          </a:p>
          <a:p>
            <a:pPr marL="5175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234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Mistreatment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318379"/>
          </a:xfrm>
        </p:spPr>
        <p:txBody>
          <a:bodyPr/>
          <a:lstStyle/>
          <a:p>
            <a:r>
              <a:rPr lang="en-US" dirty="0"/>
              <a:t>“Pimping”</a:t>
            </a:r>
          </a:p>
          <a:p>
            <a:r>
              <a:rPr lang="en-US" dirty="0"/>
              <a:t>Dismissive/Silent Treatment</a:t>
            </a:r>
          </a:p>
          <a:p>
            <a:r>
              <a:rPr lang="en-US" dirty="0"/>
              <a:t>Humiliation</a:t>
            </a:r>
          </a:p>
          <a:p>
            <a:r>
              <a:rPr lang="en-US" dirty="0"/>
              <a:t>Manipulation</a:t>
            </a:r>
          </a:p>
          <a:p>
            <a:r>
              <a:rPr lang="en-US" dirty="0"/>
              <a:t>Fear-based Learning</a:t>
            </a:r>
          </a:p>
          <a:p>
            <a:pPr lvl="1"/>
            <a:r>
              <a:rPr lang="en-US" dirty="0"/>
              <a:t>Yelling &amp; threatening</a:t>
            </a:r>
          </a:p>
          <a:p>
            <a:pPr lvl="1"/>
            <a:r>
              <a:rPr lang="en-US" dirty="0"/>
              <a:t>Continued and excessive questioning</a:t>
            </a:r>
          </a:p>
          <a:p>
            <a:pPr lvl="1"/>
            <a:r>
              <a:rPr lang="en-US" dirty="0"/>
              <a:t>Rhetorical questions </a:t>
            </a:r>
          </a:p>
          <a:p>
            <a:pPr lvl="2"/>
            <a:r>
              <a:rPr lang="en-US" dirty="0"/>
              <a:t>“What’s wrong with you, why don’t you know this?”</a:t>
            </a:r>
          </a:p>
          <a:p>
            <a:pPr lvl="2"/>
            <a:r>
              <a:rPr lang="en-US" dirty="0"/>
              <a:t>“Did you even go to Medical School?”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617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Mistreatment is NOT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727448"/>
          </a:xfrm>
        </p:spPr>
        <p:txBody>
          <a:bodyPr/>
          <a:lstStyle/>
          <a:p>
            <a:r>
              <a:rPr lang="en-US" dirty="0"/>
              <a:t>Actions taken in good faith by faculty/residents to correct unacceptable performance or inappropriate behavior (eliminating risk for patient harm)</a:t>
            </a:r>
          </a:p>
          <a:p>
            <a:r>
              <a:rPr lang="en-US" dirty="0"/>
              <a:t>Pointing out in the learning environment (conferences, rounds, OR, etc.) that a learner is not prepared</a:t>
            </a:r>
          </a:p>
          <a:p>
            <a:r>
              <a:rPr lang="en-US" dirty="0"/>
              <a:t>Taking away a privilege as a result of unpreparedness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700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Feedback…Points to Consider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6272486"/>
          </a:xfrm>
        </p:spPr>
        <p:txBody>
          <a:bodyPr/>
          <a:lstStyle/>
          <a:p>
            <a:pPr lvl="1"/>
            <a:r>
              <a:rPr lang="en-US" sz="2400" dirty="0"/>
              <a:t>Is different than mistreatment;</a:t>
            </a:r>
          </a:p>
          <a:p>
            <a:pPr lvl="1"/>
            <a:r>
              <a:rPr lang="en-US" sz="2400" dirty="0"/>
              <a:t>In not always the good stuff;</a:t>
            </a:r>
          </a:p>
          <a:p>
            <a:pPr lvl="1"/>
            <a:r>
              <a:rPr lang="en-US" sz="2400" dirty="0"/>
              <a:t>Verbal, non-verbal and written;</a:t>
            </a:r>
          </a:p>
          <a:p>
            <a:pPr lvl="1"/>
            <a:r>
              <a:rPr lang="en-US" sz="2400" dirty="0"/>
              <a:t>Can range in its effectiveness;</a:t>
            </a:r>
          </a:p>
          <a:p>
            <a:pPr lvl="1"/>
            <a:r>
              <a:rPr lang="en-US" sz="2400" dirty="0"/>
              <a:t>Includes both awareness of the positive and recognition of deficits;</a:t>
            </a:r>
          </a:p>
          <a:p>
            <a:pPr lvl="1"/>
            <a:r>
              <a:rPr lang="en-US" sz="2400" dirty="0"/>
              <a:t>Should be formative and part of the learning process;</a:t>
            </a:r>
          </a:p>
          <a:p>
            <a:pPr lvl="1"/>
            <a:r>
              <a:rPr lang="en-US" sz="2400" dirty="0"/>
              <a:t>Is a means to increase one’s self-awareness, confidence, and skills;</a:t>
            </a:r>
          </a:p>
          <a:p>
            <a:pPr lvl="1"/>
            <a:r>
              <a:rPr lang="en-US" sz="2400" dirty="0"/>
              <a:t>Provides opportunity to improve performance;</a:t>
            </a:r>
          </a:p>
          <a:p>
            <a:pPr lvl="1"/>
            <a:r>
              <a:rPr lang="en-US" sz="2400" dirty="0"/>
              <a:t>Is most successful when the recipient understands the criteria for which they will be measured;</a:t>
            </a:r>
          </a:p>
          <a:p>
            <a:pPr lvl="1"/>
            <a:r>
              <a:rPr lang="en-US" sz="2400" dirty="0"/>
              <a:t>Can be both written, oral, and reflective;</a:t>
            </a:r>
          </a:p>
          <a:p>
            <a:pPr lvl="1"/>
            <a:r>
              <a:rPr lang="en-US" sz="2400" dirty="0"/>
              <a:t>Has best results when consistent in timing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217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eme1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8848</TotalTime>
  <Words>1014</Words>
  <Application>Microsoft Office PowerPoint</Application>
  <PresentationFormat>On-screen Show (4:3)</PresentationFormat>
  <Paragraphs>152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Theme1</vt:lpstr>
      <vt:lpstr>White with Courier font for code slides</vt:lpstr>
      <vt:lpstr>Reflection:</vt:lpstr>
      <vt:lpstr>Is it Feedback or Mistreatment?  Establishing Expectations and Providing Feedback in Today’s Learning Environment</vt:lpstr>
      <vt:lpstr>Disclosures</vt:lpstr>
      <vt:lpstr>Session Outcomes:</vt:lpstr>
      <vt:lpstr>My Observations…</vt:lpstr>
      <vt:lpstr>Mistreatment…Points to Consider</vt:lpstr>
      <vt:lpstr>Examples of Mistreatment</vt:lpstr>
      <vt:lpstr>What Mistreatment is NOT ?</vt:lpstr>
      <vt:lpstr>Feedback…Points to Consider </vt:lpstr>
      <vt:lpstr>Feedback Example #1 …not the best but not mistreatment</vt:lpstr>
      <vt:lpstr>Stay Away from the Generic</vt:lpstr>
      <vt:lpstr>Feedback Example #2 …better but still lacking something</vt:lpstr>
      <vt:lpstr>Feedback for Millennials</vt:lpstr>
      <vt:lpstr>Feedback Example #3 … now we are getting there</vt:lpstr>
      <vt:lpstr>Reflection: </vt:lpstr>
      <vt:lpstr>Why is Appropriate Feedback Avoided?</vt:lpstr>
      <vt:lpstr>Tips for Giving Effective Feedback and Avoiding Mistreatment in the Learning Environment </vt:lpstr>
      <vt:lpstr>Tips for Giving Effective Feedback and Avoiding Mistreatment in the Learning Environment </vt:lpstr>
      <vt:lpstr>Tips for Giving Effective Feedback and Avoiding Mistreatment in the Learning Environment </vt:lpstr>
      <vt:lpstr>Tips for Giving Effective Feedback and Avoiding Mistreatment in the Learning Environment </vt:lpstr>
      <vt:lpstr>PowerPoint Presentation</vt:lpstr>
    </vt:vector>
  </TitlesOfParts>
  <Company>UNSOM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Professionalism in the 21st Century</dc:title>
  <dc:creator>asingh</dc:creator>
  <cp:lastModifiedBy>Andrew Griesenauer</cp:lastModifiedBy>
  <cp:revision>210</cp:revision>
  <cp:lastPrinted>2020-02-10T16:21:24Z</cp:lastPrinted>
  <dcterms:created xsi:type="dcterms:W3CDTF">2012-05-05T04:42:34Z</dcterms:created>
  <dcterms:modified xsi:type="dcterms:W3CDTF">2020-02-12T15:58:27Z</dcterms:modified>
</cp:coreProperties>
</file>