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8DAE105-FFB1-4A0B-976A-C86672CE0007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0AE9889-F21A-476F-BAF3-52B7D20975D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lu.edu/faculty-affairs-and-professional-development/promotion-and-tenu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543800" cy="4724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SLU School of Medicine: Introduction to the Promotion and Tenure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5029200"/>
            <a:ext cx="6740236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Lia </a:t>
            </a:r>
            <a:r>
              <a:rPr lang="en-US" dirty="0" err="1" smtClean="0"/>
              <a:t>Lowrie</a:t>
            </a:r>
            <a:r>
              <a:rPr lang="en-US" dirty="0" smtClean="0"/>
              <a:t>, MD</a:t>
            </a:r>
          </a:p>
          <a:p>
            <a:r>
              <a:rPr lang="en-US" dirty="0" smtClean="0"/>
              <a:t>Professor of Pediatrics</a:t>
            </a:r>
          </a:p>
          <a:p>
            <a:r>
              <a:rPr lang="en-US" dirty="0" smtClean="0"/>
              <a:t>Chair, SOM Credential’s Committee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52400"/>
            <a:ext cx="20574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90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3364992" cy="621792"/>
          </a:xfrm>
        </p:spPr>
        <p:txBody>
          <a:bodyPr/>
          <a:lstStyle/>
          <a:p>
            <a:r>
              <a:rPr lang="en-US" sz="2800" dirty="0" smtClean="0"/>
              <a:t>Promotion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24000"/>
            <a:ext cx="3362062" cy="621792"/>
          </a:xfrm>
        </p:spPr>
        <p:txBody>
          <a:bodyPr/>
          <a:lstStyle/>
          <a:p>
            <a:r>
              <a:rPr lang="en-US" sz="2800" dirty="0" smtClean="0"/>
              <a:t>Tenure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General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2286000"/>
            <a:ext cx="3566160" cy="41148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All members of the faculty must:</a:t>
            </a:r>
          </a:p>
          <a:p>
            <a:pPr lvl="2"/>
            <a:r>
              <a:rPr lang="en-US" dirty="0"/>
              <a:t>Contribute to the educational mission of the SOM</a:t>
            </a:r>
          </a:p>
          <a:p>
            <a:pPr lvl="2"/>
            <a:r>
              <a:rPr lang="en-US" dirty="0"/>
              <a:t>Engage in scholarly activities</a:t>
            </a:r>
          </a:p>
          <a:p>
            <a:pPr lvl="2"/>
            <a:r>
              <a:rPr lang="en-US" dirty="0"/>
              <a:t>Exhibit common ethical standards</a:t>
            </a:r>
          </a:p>
          <a:p>
            <a:pPr lvl="2"/>
            <a:r>
              <a:rPr lang="en-US" dirty="0"/>
              <a:t>Maintain collegial </a:t>
            </a:r>
            <a:r>
              <a:rPr lang="en-US" dirty="0" smtClean="0"/>
              <a:t>relationship</a:t>
            </a:r>
          </a:p>
          <a:p>
            <a:pPr lvl="1"/>
            <a:r>
              <a:rPr lang="en-US" dirty="0" smtClean="0"/>
              <a:t>Categories</a:t>
            </a:r>
          </a:p>
          <a:p>
            <a:pPr lvl="2"/>
            <a:r>
              <a:rPr lang="en-US" dirty="0" smtClean="0"/>
              <a:t>Clinical Educators</a:t>
            </a:r>
          </a:p>
          <a:p>
            <a:pPr lvl="2"/>
            <a:r>
              <a:rPr lang="en-US" dirty="0" smtClean="0"/>
              <a:t>Basic Science Educators</a:t>
            </a:r>
          </a:p>
          <a:p>
            <a:pPr lvl="2"/>
            <a:r>
              <a:rPr lang="en-US" dirty="0" smtClean="0"/>
              <a:t>Research Faculty</a:t>
            </a:r>
          </a:p>
          <a:p>
            <a:pPr lvl="2"/>
            <a:r>
              <a:rPr lang="en-US" dirty="0" smtClean="0"/>
              <a:t>Adjunct Faculty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5029200" y="2362200"/>
            <a:ext cx="3566160" cy="3962400"/>
          </a:xfrm>
        </p:spPr>
        <p:txBody>
          <a:bodyPr/>
          <a:lstStyle/>
          <a:p>
            <a:pPr marL="228600" lvl="1"/>
            <a:r>
              <a:rPr lang="en-US" dirty="0"/>
              <a:t>Contractual recognition of the faculty member’s right to continuing employment subject to termination only by conditions cited in the Faculty Manual of </a:t>
            </a:r>
            <a:r>
              <a:rPr lang="en-US" dirty="0" smtClean="0"/>
              <a:t>SLU</a:t>
            </a:r>
          </a:p>
          <a:p>
            <a:pPr marL="228600" lvl="1"/>
            <a:r>
              <a:rPr lang="en-US" dirty="0" smtClean="0"/>
              <a:t>Categories</a:t>
            </a:r>
          </a:p>
          <a:p>
            <a:pPr marL="411480" lvl="2"/>
            <a:r>
              <a:rPr lang="en-US" dirty="0" smtClean="0"/>
              <a:t>Basic Scientist</a:t>
            </a:r>
          </a:p>
          <a:p>
            <a:pPr marL="411480" lvl="2"/>
            <a:r>
              <a:rPr lang="en-US" dirty="0" smtClean="0"/>
              <a:t>Clinical Scientist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5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315200" cy="1154097"/>
          </a:xfrm>
        </p:spPr>
        <p:txBody>
          <a:bodyPr/>
          <a:lstStyle/>
          <a:p>
            <a:r>
              <a:rPr lang="en-US" dirty="0" smtClean="0"/>
              <a:t>Promotion Process Overview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Appointed to a category and rank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Part of your yearly review with your Department/Division head should include discussion of goals and progress toward promotion and/or tenure</a:t>
            </a:r>
          </a:p>
          <a:p>
            <a:r>
              <a:rPr lang="en-US" dirty="0" smtClean="0"/>
              <a:t>Annually each Chair gets a list of faculty members eligible for promotion</a:t>
            </a:r>
          </a:p>
          <a:p>
            <a:r>
              <a:rPr lang="en-US" dirty="0" smtClean="0"/>
              <a:t>Your Department will have a process that involves a Department level review of your promotion dossier/packet/portfolio; ultimate approval by the Chair and submission of your dossier to the SOM Credential’s Committee for review in October</a:t>
            </a:r>
          </a:p>
          <a:p>
            <a:r>
              <a:rPr lang="en-US" dirty="0" smtClean="0"/>
              <a:t>The Credentials Committee submits their decision to the Executive Committee of the Faculty of the SOM</a:t>
            </a:r>
          </a:p>
          <a:p>
            <a:r>
              <a:rPr lang="en-US" dirty="0" smtClean="0"/>
              <a:t>The Dean forwards his/her approval and recommendation to the University Committee on Rank and Tenure which then sends recommendations to the Provost</a:t>
            </a:r>
          </a:p>
          <a:p>
            <a:r>
              <a:rPr lang="en-US" dirty="0" smtClean="0"/>
              <a:t>Promotion and Tenure goes into effect on July 1</a:t>
            </a:r>
            <a:r>
              <a:rPr lang="en-US" baseline="30000" dirty="0" smtClean="0"/>
              <a:t>st</a:t>
            </a:r>
            <a:r>
              <a:rPr lang="en-US" dirty="0" smtClean="0"/>
              <a:t> of each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315200" cy="8146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What’s </a:t>
            </a:r>
            <a:r>
              <a:rPr lang="en-US" dirty="0" smtClean="0"/>
              <a:t>a dossier/packet/portfolio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0772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It’s how </a:t>
            </a:r>
            <a:r>
              <a:rPr lang="en-US" u="sng" dirty="0" smtClean="0"/>
              <a:t>you</a:t>
            </a:r>
            <a:r>
              <a:rPr lang="en-US" dirty="0" smtClean="0"/>
              <a:t> document and present your qualifications and accomplishments to the SLU Community to show reasonably equivalent standards for promotion and tenure across the SOM and SLU</a:t>
            </a:r>
          </a:p>
          <a:p>
            <a:r>
              <a:rPr lang="en-US" dirty="0" smtClean="0"/>
              <a:t>The SOM Guidelines have been revised and amended frequently to keep up with the changing culture of academic healthcare and to ensure a standard of promotion reasonably equivalent to similar medical schools</a:t>
            </a:r>
          </a:p>
          <a:p>
            <a:r>
              <a:rPr lang="en-US" dirty="0" smtClean="0"/>
              <a:t>Format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www.slu.edu/faculty-affairs-and-professional-development/promotion-and-tenure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19600"/>
            <a:ext cx="4419600" cy="227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1"/>
            <a:ext cx="7315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of accomplishments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9" y="838200"/>
            <a:ext cx="9142413" cy="5867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115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7315200" cy="793812"/>
          </a:xfrm>
        </p:spPr>
        <p:txBody>
          <a:bodyPr/>
          <a:lstStyle/>
          <a:p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295401"/>
            <a:ext cx="7315200" cy="501396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At least yearly </a:t>
            </a:r>
            <a:r>
              <a:rPr lang="en-US" dirty="0" smtClean="0"/>
              <a:t>do a self or better yet with Chair/Chief/Director review </a:t>
            </a:r>
            <a:r>
              <a:rPr lang="en-US" dirty="0" smtClean="0"/>
              <a:t>of </a:t>
            </a:r>
            <a:r>
              <a:rPr lang="en-US" dirty="0" smtClean="0"/>
              <a:t>your accomplishments and progress and </a:t>
            </a:r>
            <a:r>
              <a:rPr lang="en-US" dirty="0" smtClean="0"/>
              <a:t>perform active </a:t>
            </a:r>
            <a:r>
              <a:rPr lang="en-US" dirty="0" smtClean="0"/>
              <a:t>goal setting</a:t>
            </a:r>
          </a:p>
          <a:p>
            <a:r>
              <a:rPr lang="en-US" dirty="0" smtClean="0"/>
              <a:t>Set a date about 6 months from now for which you will review the Faculty Affairs website and understand your particular timeline toward promotion/tenure</a:t>
            </a:r>
          </a:p>
          <a:p>
            <a:r>
              <a:rPr lang="en-US" dirty="0" smtClean="0"/>
              <a:t>Update your CV and Activity Insight at least every 6 months</a:t>
            </a:r>
          </a:p>
          <a:p>
            <a:r>
              <a:rPr lang="en-US" dirty="0" smtClean="0"/>
              <a:t>Actively invite feedback/evaluations from your trainees – be aware that formal resident feedback to Programs is most often anonymously submitted  - it’s hard to figure </a:t>
            </a:r>
            <a:r>
              <a:rPr lang="en-US" dirty="0" smtClean="0"/>
              <a:t>out/find  </a:t>
            </a:r>
            <a:r>
              <a:rPr lang="en-US" dirty="0" smtClean="0"/>
              <a:t>specific residents for evaluations after a year or 2</a:t>
            </a:r>
          </a:p>
          <a:p>
            <a:r>
              <a:rPr lang="en-US" dirty="0" smtClean="0"/>
              <a:t>There are individual Department processes for help/education with this process and yearly Office of Faculty Affairs retreats specific to helping understand the process and with dossier preparation – ask your leadership!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6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315200" cy="1154097"/>
          </a:xfrm>
        </p:spPr>
        <p:txBody>
          <a:bodyPr/>
          <a:lstStyle/>
          <a:p>
            <a:r>
              <a:rPr lang="en-US" dirty="0" smtClean="0"/>
              <a:t>Promotion and Tenure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315200" cy="4876800"/>
          </a:xfrm>
        </p:spPr>
        <p:txBody>
          <a:bodyPr/>
          <a:lstStyle/>
          <a:p>
            <a:r>
              <a:rPr lang="en-US" dirty="0" smtClean="0"/>
              <a:t>Changing </a:t>
            </a:r>
            <a:r>
              <a:rPr lang="en-US" dirty="0" smtClean="0"/>
              <a:t>concepts</a:t>
            </a:r>
          </a:p>
          <a:p>
            <a:pPr lvl="1"/>
            <a:r>
              <a:rPr lang="en-US" dirty="0" smtClean="0"/>
              <a:t>Importance of teaching</a:t>
            </a:r>
          </a:p>
          <a:p>
            <a:pPr lvl="1"/>
            <a:r>
              <a:rPr lang="en-US" dirty="0" smtClean="0"/>
              <a:t>Scholarly activity is more than “publish or perish”</a:t>
            </a:r>
            <a:endParaRPr lang="en-US" dirty="0" smtClean="0"/>
          </a:p>
          <a:p>
            <a:r>
              <a:rPr lang="en-US" dirty="0" smtClean="0"/>
              <a:t>Remains important in </a:t>
            </a:r>
            <a:r>
              <a:rPr lang="en-US" dirty="0" smtClean="0"/>
              <a:t>differentiating individuals pursuing  academic medicine </a:t>
            </a:r>
            <a:r>
              <a:rPr lang="en-US" dirty="0" smtClean="0"/>
              <a:t>from </a:t>
            </a:r>
            <a:r>
              <a:rPr lang="en-US" dirty="0" smtClean="0"/>
              <a:t>pure clinical </a:t>
            </a:r>
            <a:r>
              <a:rPr lang="en-US" dirty="0" smtClean="0"/>
              <a:t>medicine</a:t>
            </a:r>
          </a:p>
          <a:p>
            <a:r>
              <a:rPr lang="en-US" dirty="0" smtClean="0"/>
              <a:t>Labels do have meaning across the wider academic community</a:t>
            </a:r>
          </a:p>
          <a:p>
            <a:r>
              <a:rPr lang="en-US" dirty="0" smtClean="0"/>
              <a:t>Financial rewards</a:t>
            </a:r>
          </a:p>
          <a:p>
            <a:r>
              <a:rPr lang="en-US" dirty="0" smtClean="0"/>
              <a:t>Personal/professional growth</a:t>
            </a:r>
          </a:p>
          <a:p>
            <a:r>
              <a:rPr lang="en-US" dirty="0" smtClean="0"/>
              <a:t>Life-long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85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04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Welcome to SLU and Good Luck!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873" y="1828800"/>
            <a:ext cx="38100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291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159</TotalTime>
  <Words>455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Perspective</vt:lpstr>
      <vt:lpstr>  SLU School of Medicine: Introduction to the Promotion and Tenure Process</vt:lpstr>
      <vt:lpstr>General Principles</vt:lpstr>
      <vt:lpstr>Promotion Process Overview</vt:lpstr>
      <vt:lpstr>What’s a dossier/packet/portfolio?</vt:lpstr>
      <vt:lpstr>Examples of accomplishments</vt:lpstr>
      <vt:lpstr>Advice</vt:lpstr>
      <vt:lpstr>Promotion and Tenure</vt:lpstr>
      <vt:lpstr>Welcome to SLU and Good Luck!</vt:lpstr>
    </vt:vector>
  </TitlesOfParts>
  <Company>Saint Louis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 School of Medicine: Introduction to Promotion and Tenure Process</dc:title>
  <dc:creator>llowrie</dc:creator>
  <cp:lastModifiedBy>llowrie</cp:lastModifiedBy>
  <cp:revision>10</cp:revision>
  <dcterms:created xsi:type="dcterms:W3CDTF">2015-07-31T19:26:34Z</dcterms:created>
  <dcterms:modified xsi:type="dcterms:W3CDTF">2015-08-03T17:10:24Z</dcterms:modified>
</cp:coreProperties>
</file>