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handoutMasterIdLst>
    <p:handoutMasterId r:id="rId11"/>
  </p:handoutMasterIdLst>
  <p:sldIdLst>
    <p:sldId id="256" r:id="rId4"/>
    <p:sldId id="272" r:id="rId5"/>
    <p:sldId id="275" r:id="rId6"/>
    <p:sldId id="262" r:id="rId7"/>
    <p:sldId id="258" r:id="rId8"/>
    <p:sldId id="261" r:id="rId9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139" d="100"/>
          <a:sy n="139" d="100"/>
        </p:scale>
        <p:origin x="-750" y="-2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90D58-68A5-49D0-977B-42B7C65425B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43C4F-757A-42F8-8859-F32DFB7CFC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15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26622ED-F1CD-4077-B29E-01C2235233A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251ABC-C4CD-4DA9-92C9-31D082D33F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59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51ABC-C4CD-4DA9-92C9-31D082D33F0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51ABC-C4CD-4DA9-92C9-31D082D33F0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51ABC-C4CD-4DA9-92C9-31D082D33F0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89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873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97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93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96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36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673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23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04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543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6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899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8738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975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935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968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360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67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2353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043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543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ECCCC-C0EF-4FC7-989E-824790A61E86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4FA58-EE6A-47C6-B9E9-102A52E57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2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B1A30-BD05-4A6C-9ADA-E9546ACC9D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B706F-0FEC-4FDB-A595-7E08A2A67E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2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1447800" y="1398305"/>
            <a:ext cx="609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	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" y="3930193"/>
            <a:ext cx="8763000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94301" y="895353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New Faculty Orientation</a:t>
            </a:r>
          </a:p>
          <a:p>
            <a:pPr algn="ctr"/>
            <a:r>
              <a:rPr lang="en-US" sz="2800" b="1" dirty="0" smtClean="0"/>
              <a:t>Curriculum Overview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" y="3930193"/>
            <a:ext cx="8763000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Arial" pitchFamily="34" charset="0"/>
              </a:rPr>
              <a:t/>
            </a:r>
            <a:br>
              <a:rPr lang="en-US" sz="1100" dirty="0" smtClean="0">
                <a:solidFill>
                  <a:prstClr val="black"/>
                </a:solidFill>
                <a:latin typeface="Arial" pitchFamily="34" charset="0"/>
              </a:rPr>
            </a:br>
            <a:endParaRPr lang="en-US" dirty="0" smtClean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19200" y="17145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Phase 1 – Foundations Phase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971550"/>
            <a:ext cx="914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CMB (8)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6800" y="971550"/>
            <a:ext cx="914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Anatomy</a:t>
            </a:r>
            <a:br>
              <a:rPr lang="en-US" sz="1000" dirty="0" smtClean="0">
                <a:solidFill>
                  <a:prstClr val="black"/>
                </a:solidFill>
              </a:rPr>
            </a:br>
            <a:r>
              <a:rPr lang="en-US" sz="1000" dirty="0" smtClean="0">
                <a:solidFill>
                  <a:prstClr val="black"/>
                </a:solidFill>
              </a:rPr>
              <a:t>(7)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" y="1371600"/>
            <a:ext cx="6858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prstClr val="black"/>
                </a:solidFill>
              </a:rPr>
              <a:t>Epi</a:t>
            </a:r>
            <a:r>
              <a:rPr lang="en-US" sz="1000" dirty="0" smtClean="0">
                <a:solidFill>
                  <a:prstClr val="black"/>
                </a:solidFill>
              </a:rPr>
              <a:t>/Bio (3)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4800" y="1771650"/>
            <a:ext cx="6858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MIM (1)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400" y="2171700"/>
            <a:ext cx="18288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Applied Clinical Skills 100 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Longitudinal (26)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81200" y="971550"/>
            <a:ext cx="457200" cy="2000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Thanksgiving Break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90600" y="2571750"/>
            <a:ext cx="9906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M1 Electives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Longitudinal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438400" y="971550"/>
            <a:ext cx="914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MHR (3)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38400" y="2171700"/>
            <a:ext cx="914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APCS 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38400" y="2571750"/>
            <a:ext cx="914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Electives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52800" y="971550"/>
            <a:ext cx="762000" cy="2000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Winter Break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114800" y="971550"/>
            <a:ext cx="914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Pharm (4)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29200" y="971550"/>
            <a:ext cx="914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Path (4)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3600" y="971550"/>
            <a:ext cx="228600" cy="2000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Break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172200" y="971550"/>
            <a:ext cx="6858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HEM-200 (3)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858000" y="971550"/>
            <a:ext cx="1295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Neurosciences -201 (7)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153400" y="971550"/>
            <a:ext cx="6858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BMH-200 (2)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72000" y="1771650"/>
            <a:ext cx="13716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Health Care Ethics (7)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114800" y="2171700"/>
            <a:ext cx="18288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APCS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114800" y="2571750"/>
            <a:ext cx="18288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Electives</a:t>
            </a:r>
          </a:p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172200" y="1371600"/>
            <a:ext cx="26670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Bedside Diagnosis -201 (12)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172200" y="2171700"/>
            <a:ext cx="26670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Applied Clinical Skills 201 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Longitudinal (12)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72200" y="2571750"/>
            <a:ext cx="18288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Electives</a:t>
            </a:r>
          </a:p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685800"/>
            <a:ext cx="8686800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prstClr val="black"/>
                </a:solidFill>
              </a:rPr>
              <a:t>Aug                          Nov                                   Jan                                  Mar                              May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3028950"/>
            <a:ext cx="5867400" cy="2019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prstClr val="black"/>
                </a:solidFill>
              </a:rPr>
              <a:t>CMB = Cell and Molecular Biology</a:t>
            </a:r>
          </a:p>
          <a:p>
            <a:r>
              <a:rPr lang="en-US" sz="1600" dirty="0" err="1" smtClean="0">
                <a:solidFill>
                  <a:prstClr val="black"/>
                </a:solidFill>
              </a:rPr>
              <a:t>Epi</a:t>
            </a:r>
            <a:r>
              <a:rPr lang="en-US" sz="1600" dirty="0" smtClean="0">
                <a:solidFill>
                  <a:prstClr val="black"/>
                </a:solidFill>
              </a:rPr>
              <a:t>/Bio = Epidemiology and Biostatistics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MIM = Introduction to Medical Information Management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MHR = Microbes and Host Responses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PHARM – Principles in Pharmacology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PATH = Introduction to Pharmacology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HEM = Hematology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BMH = </a:t>
            </a:r>
            <a:r>
              <a:rPr lang="en-US" sz="1600" dirty="0" err="1" smtClean="0">
                <a:solidFill>
                  <a:prstClr val="black"/>
                </a:solidFill>
              </a:rPr>
              <a:t>Behavorial</a:t>
            </a:r>
            <a:r>
              <a:rPr lang="en-US" sz="1600" dirty="0" smtClean="0">
                <a:solidFill>
                  <a:prstClr val="black"/>
                </a:solidFill>
              </a:rPr>
              <a:t> Medicine and Health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286500" y="3028950"/>
            <a:ext cx="243840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</a:rPr>
              <a:t>Begins Phase 2 -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</a:rPr>
              <a:t>Core Knowledge Phase</a:t>
            </a:r>
            <a:endParaRPr lang="en-US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34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71550"/>
            <a:ext cx="7620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Card (4)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971550"/>
            <a:ext cx="7620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RESP (5)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971550"/>
            <a:ext cx="7620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RENL (4)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971550"/>
            <a:ext cx="533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GI 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1800" y="971550"/>
            <a:ext cx="457200" cy="2000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Thanksgiving Break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00" y="971550"/>
            <a:ext cx="6096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GI (5)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38600" y="971550"/>
            <a:ext cx="609600" cy="2000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Winter Break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8200" y="971550"/>
            <a:ext cx="7620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ENDR (5)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0200" y="971550"/>
            <a:ext cx="6096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BJ (5)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19800" y="971550"/>
            <a:ext cx="15240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MD200 – USMLE Step 1(8)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43800" y="971550"/>
            <a:ext cx="228600" cy="2000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Orientation Week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72400" y="971550"/>
            <a:ext cx="1295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Clerkship 1 (8)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9200" y="17145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Phase 2 – Core Knowledge Phase</a:t>
            </a:r>
            <a:endParaRPr lang="en-US" sz="2000" b="1" dirty="0"/>
          </a:p>
        </p:txBody>
      </p:sp>
      <p:sp>
        <p:nvSpPr>
          <p:cNvPr id="15" name="Rectangle 14"/>
          <p:cNvSpPr/>
          <p:nvPr/>
        </p:nvSpPr>
        <p:spPr>
          <a:xfrm>
            <a:off x="152400" y="1379393"/>
            <a:ext cx="2819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Applied Clinical Skills 200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Longitudinal (26)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2400" y="1771650"/>
            <a:ext cx="2819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Bedside Diagnosis 200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Longitudinal (26)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400" y="2171700"/>
            <a:ext cx="2819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Death and Dying 200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Longitudinal (15)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2571750"/>
            <a:ext cx="2819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M2 Electives 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Longitudinal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9000" y="1371600"/>
            <a:ext cx="6096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APCS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29000" y="1771650"/>
            <a:ext cx="6096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BD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9000" y="2571750"/>
            <a:ext cx="6096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Elective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48200" y="1379393"/>
            <a:ext cx="14097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Applied Clinical Skills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75910" y="1779443"/>
            <a:ext cx="1381991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Bedside Diagnosis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48200" y="2571750"/>
            <a:ext cx="14097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 Electives 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2400" y="685800"/>
            <a:ext cx="8915400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Aug                                              Nov                       Jan                     Mar                          May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" y="3143250"/>
            <a:ext cx="50292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Card = Cardiovascular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RESP = Respiratory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RENL = Renal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GI = Gastrointestinal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ENDR = Endocrine and Reproductive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SBJ = Skin, Bone and Joint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IPTS – Inter Professional Team Seminars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72400" y="1371600"/>
            <a:ext cx="1295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Applied Clinical Skills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300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772400" y="1771650"/>
            <a:ext cx="1295400" cy="4000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IPTS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543800" y="3028950"/>
            <a:ext cx="1489364" cy="120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Begins Phase 3-</a:t>
            </a:r>
          </a:p>
          <a:p>
            <a:pPr algn="ctr"/>
            <a:r>
              <a:rPr lang="en-US" b="1" dirty="0" smtClean="0"/>
              <a:t>Core Clinical Phase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9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 smtClean="0"/>
              <a:t>Curriculum Restructuring Goals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Increase the amount of time for career exploration electives prior to the deadline for submitting residency applications</a:t>
            </a:r>
          </a:p>
          <a:p>
            <a:pPr lvl="0"/>
            <a:r>
              <a:rPr lang="en-US" sz="2400" smtClean="0"/>
              <a:t>Streamline pre-clinical </a:t>
            </a:r>
            <a:r>
              <a:rPr lang="en-US" sz="2400" dirty="0"/>
              <a:t>curriculum by decreasing/eliminating </a:t>
            </a:r>
            <a:r>
              <a:rPr lang="en-US" sz="2400" dirty="0" smtClean="0"/>
              <a:t>unplanned redundancies and the </a:t>
            </a:r>
            <a:r>
              <a:rPr lang="en-US" sz="2400" dirty="0"/>
              <a:t>focus on unnecessary detail</a:t>
            </a:r>
          </a:p>
          <a:p>
            <a:pPr lvl="0"/>
            <a:r>
              <a:rPr lang="en-US" sz="2400" dirty="0"/>
              <a:t>Create a more </a:t>
            </a:r>
            <a:r>
              <a:rPr lang="en-US" sz="2400" dirty="0" err="1"/>
              <a:t>sensical</a:t>
            </a:r>
            <a:r>
              <a:rPr lang="en-US" sz="2400" dirty="0"/>
              <a:t> grouping of courses and clerkships</a:t>
            </a:r>
          </a:p>
          <a:p>
            <a:pPr lvl="0"/>
            <a:r>
              <a:rPr lang="en-US" sz="2400" dirty="0"/>
              <a:t>Improve medical student well-being</a:t>
            </a:r>
          </a:p>
        </p:txBody>
      </p:sp>
    </p:spTree>
    <p:extLst>
      <p:ext uri="{BB962C8B-B14F-4D97-AF65-F5344CB8AC3E}">
        <p14:creationId xmlns:p14="http://schemas.microsoft.com/office/powerpoint/2010/main" val="319475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52400" y="528639"/>
            <a:ext cx="457200" cy="35671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Clerkship Orientation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685800" y="576263"/>
            <a:ext cx="1143000" cy="2419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Internal Medicine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Inpt</a:t>
            </a: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 Wks)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828800" y="576263"/>
            <a:ext cx="1143000" cy="2419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Surgery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 Wks)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048000" y="590553"/>
            <a:ext cx="457200" cy="35051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Week Break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581400" y="576266"/>
            <a:ext cx="1143000" cy="2422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Psych/ Neuro</a:t>
            </a:r>
            <a:endParaRPr lang="en-US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(4 Wks each)</a:t>
            </a:r>
            <a:endParaRPr lang="en-US" dirty="0" smtClean="0"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724400" y="576266"/>
            <a:ext cx="1143000" cy="2422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Gyn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 Wks)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943600" y="571500"/>
            <a:ext cx="533400" cy="3524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Winter Break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6553200" y="571502"/>
            <a:ext cx="1143000" cy="2422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Family* Med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 Wks)</a:t>
            </a:r>
            <a:endParaRPr lang="en-US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696200" y="590552"/>
            <a:ext cx="1143000" cy="2422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Peds</a:t>
            </a:r>
            <a:endParaRPr lang="en-US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(8 Wks)</a:t>
            </a:r>
            <a:endParaRPr lang="en-US" sz="14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85800" y="3105150"/>
            <a:ext cx="2286000" cy="590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ACS 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Longitudinal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581400" y="3105150"/>
            <a:ext cx="2286000" cy="590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ACS 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Longitudinal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553200" y="3101975"/>
            <a:ext cx="2286000" cy="590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ACS 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Longitudinal</a:t>
            </a:r>
            <a:endParaRPr lang="en-US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-69250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Phase 3 – Core Clinical Phase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Calibri" pitchFamily="34" charset="0"/>
                <a:cs typeface="Times New Roman" pitchFamily="18" charset="0"/>
              </a:rPr>
              <a:t>    May						December			April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0" y="415953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 Includes two weeks for career exploration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81400" y="3714750"/>
            <a:ext cx="2286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mtClean="0">
                <a:solidFill>
                  <a:schemeClr val="tx1"/>
                </a:solidFill>
              </a:rPr>
              <a:t>Inter-professional </a:t>
            </a:r>
            <a:r>
              <a:rPr lang="en-US" sz="1400" b="1" dirty="0" smtClean="0">
                <a:solidFill>
                  <a:schemeClr val="tx1"/>
                </a:solidFill>
              </a:rPr>
              <a:t>Team Seminars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53200" y="3714750"/>
            <a:ext cx="2286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IPTS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1447800" y="1398305"/>
            <a:ext cx="609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	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304800" y="1994727"/>
            <a:ext cx="8610600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90600" y="361953"/>
            <a:ext cx="708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Fourth-Year Requirements</a:t>
            </a:r>
          </a:p>
          <a:p>
            <a:pPr algn="ctr"/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 Two 3-week </a:t>
            </a:r>
            <a:r>
              <a:rPr lang="en-US" sz="2000" b="1" dirty="0" err="1" smtClean="0"/>
              <a:t>subinternships</a:t>
            </a:r>
            <a:r>
              <a:rPr lang="en-US" sz="2000" b="1" dirty="0" smtClean="0"/>
              <a:t> (at least one of which has to be in           	IM or </a:t>
            </a:r>
            <a:r>
              <a:rPr lang="en-US" sz="2000" b="1" dirty="0" err="1" smtClean="0"/>
              <a:t>Peds</a:t>
            </a:r>
            <a:r>
              <a:rPr lang="en-US" sz="2000" b="1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 3-week ambulatory Internal Medicine rotation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 3-week required capstone course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 2 or 3-week Emergency Medicine requirement</a:t>
            </a:r>
          </a:p>
          <a:p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358</TotalTime>
  <Words>419</Words>
  <Application>Microsoft Office PowerPoint</Application>
  <PresentationFormat>On-screen Show (16:9)</PresentationFormat>
  <Paragraphs>127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Curriculum Restructuring Goals</vt:lpstr>
      <vt:lpstr>PowerPoint Presentation</vt:lpstr>
      <vt:lpstr>PowerPoint Presentation</vt:lpstr>
    </vt:vector>
  </TitlesOfParts>
  <Company>Saint Louis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dparker6</dc:creator>
  <cp:lastModifiedBy>molwig</cp:lastModifiedBy>
  <cp:revision>61</cp:revision>
  <dcterms:created xsi:type="dcterms:W3CDTF">2012-05-11T18:21:27Z</dcterms:created>
  <dcterms:modified xsi:type="dcterms:W3CDTF">2016-01-27T15:28:37Z</dcterms:modified>
</cp:coreProperties>
</file>