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1" r:id="rId5"/>
    <p:sldId id="266" r:id="rId6"/>
    <p:sldId id="260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1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79B01-5D81-CE40-A3EA-607D60C542CB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5BF1D-C69F-C145-B730-07568AA6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09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the link for the website here instead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www.slu.edu</a:t>
            </a:r>
            <a:r>
              <a:rPr lang="en-US" dirty="0" smtClean="0"/>
              <a:t>/faculty-affairs-and-professional-development/new-faculty-orientation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BF1D-C69F-C145-B730-07568AA667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9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Gone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BF1D-C69F-C145-B730-07568AA667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3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8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3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6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5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A4A2-08F8-4CC1-8759-D03826F6448F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704E-BAD4-421A-B7F5-929E55DD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8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lu.edu/faculty-affairs-and-professional-development/new-faculty-orientatio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edu/faculty-affairs-and-professional-development/new-faculty-ori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5" Type="http://schemas.openxmlformats.org/officeDocument/2006/relationships/image" Target="../media/image5.jpeg"/><Relationship Id="rId10" Type="http://schemas.openxmlformats.org/officeDocument/2006/relationships/image" Target="../media/image9.png"/><Relationship Id="rId4" Type="http://schemas.openxmlformats.org/officeDocument/2006/relationships/image" Target="../media/image4.jpe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5000" y="990600"/>
            <a:ext cx="58319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/>
              <a:t>Faculty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2286000"/>
            <a:ext cx="8458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900" b="1" dirty="0" smtClean="0">
                <a:solidFill>
                  <a:schemeClr val="tx1"/>
                </a:solidFill>
              </a:rPr>
              <a:t>Saint Louis University School of Medicine</a:t>
            </a:r>
          </a:p>
          <a:p>
            <a:pPr>
              <a:lnSpc>
                <a:spcPct val="90000"/>
              </a:lnSpc>
              <a:defRPr/>
            </a:pPr>
            <a:r>
              <a:rPr lang="en-US" sz="3900" b="1" i="1" dirty="0" smtClean="0">
                <a:solidFill>
                  <a:schemeClr val="tx1"/>
                </a:solidFill>
              </a:rPr>
              <a:t>New Faculty Orientation</a:t>
            </a:r>
          </a:p>
          <a:p>
            <a:pPr>
              <a:lnSpc>
                <a:spcPct val="90000"/>
              </a:lnSpc>
              <a:defRPr/>
            </a:pPr>
            <a:endParaRPr lang="en-US" sz="3900" i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3900" dirty="0" smtClean="0">
                <a:solidFill>
                  <a:schemeClr val="tx1"/>
                </a:solidFill>
              </a:rPr>
              <a:t>Jula </a:t>
            </a:r>
            <a:r>
              <a:rPr lang="en-US" sz="3900" dirty="0" err="1" smtClean="0">
                <a:solidFill>
                  <a:schemeClr val="tx1"/>
                </a:solidFill>
              </a:rPr>
              <a:t>Veerapong</a:t>
            </a:r>
            <a:r>
              <a:rPr lang="en-US" sz="3900" dirty="0" smtClean="0">
                <a:solidFill>
                  <a:schemeClr val="tx1"/>
                </a:solidFill>
              </a:rPr>
              <a:t>, M.D.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August 15, 2016</a:t>
            </a:r>
          </a:p>
          <a:p>
            <a:pPr>
              <a:lnSpc>
                <a:spcPct val="90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6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SOM Standing Committees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Academic/Sabbatical Leave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Admissions Committee 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Committee on Continuing Medical Education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Committee on Student Progress and Program Planning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Credentials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Curriculum Management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Curriculum Oversight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Executive Committee of the Faculty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Faculty Affairs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Graduate Medical Education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Graduate Program Advisory Council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Research Planning Committee</a:t>
            </a:r>
          </a:p>
          <a:p>
            <a:pPr marL="342900" indent="-342900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Research Space Review Committee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1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Faculty Senate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47314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Principal body and voice of the faculty in matters of University-wide concern; concerned with matters as outlined in the </a:t>
            </a:r>
            <a:r>
              <a:rPr lang="en-US" sz="2000" b="1" i="1" dirty="0" smtClean="0">
                <a:solidFill>
                  <a:schemeClr val="tx1"/>
                </a:solidFill>
              </a:rPr>
              <a:t>Faculty Manual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Senator representatives from each of the academic units</a:t>
            </a:r>
          </a:p>
          <a:p>
            <a:pPr lvl="2" indent="-457200" algn="l">
              <a:lnSpc>
                <a:spcPct val="8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Twelve full-time faculty from the School of Medicine, elected by the general medical faculty</a:t>
            </a:r>
          </a:p>
          <a:p>
            <a:pPr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Executive Committee (President, At-large members)</a:t>
            </a:r>
          </a:p>
          <a:p>
            <a:pPr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Standing and </a:t>
            </a:r>
            <a:r>
              <a:rPr lang="en-US" sz="2000" b="1" i="1" dirty="0" smtClean="0">
                <a:solidFill>
                  <a:schemeClr val="tx1"/>
                </a:solidFill>
              </a:rPr>
              <a:t>ad hoc</a:t>
            </a:r>
            <a:r>
              <a:rPr lang="en-US" sz="2000" b="1" dirty="0" smtClean="0">
                <a:solidFill>
                  <a:schemeClr val="tx1"/>
                </a:solidFill>
              </a:rPr>
              <a:t> committees</a:t>
            </a:r>
          </a:p>
          <a:p>
            <a:pPr lvl="2" indent="-457200" algn="l">
              <a:lnSpc>
                <a:spcPct val="8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Professional Relations Committee</a:t>
            </a:r>
          </a:p>
          <a:p>
            <a:pPr lvl="2" indent="-457200" algn="l">
              <a:lnSpc>
                <a:spcPct val="8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Compensation and Fringe Benefits Committee</a:t>
            </a:r>
          </a:p>
          <a:p>
            <a:pPr lvl="2" indent="-457200" algn="l">
              <a:lnSpc>
                <a:spcPct val="8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Governance Committee</a:t>
            </a:r>
          </a:p>
          <a:p>
            <a:pPr lvl="2" indent="-457200" algn="l">
              <a:lnSpc>
                <a:spcPct val="8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Academic Affairs Committee</a:t>
            </a:r>
          </a:p>
          <a:p>
            <a:pPr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Open meetings 5-6 times a year</a:t>
            </a:r>
          </a:p>
          <a:p>
            <a:pPr indent="-457200" algn="l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</a:rPr>
              <a:t> www.slu.edu/organizations/fs/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indent="-457200">
              <a:lnSpc>
                <a:spcPct val="80000"/>
              </a:lnSpc>
              <a:buFont typeface="Wingdings" pitchFamily="2" charset="2"/>
              <a:buChar char="Ø"/>
            </a:pPr>
            <a:endParaRPr lang="en-US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-7620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School of Medicine Faculty Senate Representatives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55073"/>
              </p:ext>
            </p:extLst>
          </p:nvPr>
        </p:nvGraphicFramePr>
        <p:xfrm>
          <a:off x="1018309" y="762000"/>
          <a:ext cx="7559920" cy="47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36869"/>
                <a:gridCol w="2423051"/>
              </a:tblGrid>
              <a:tr h="384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chemeClr val="tx1"/>
                          </a:solidFill>
                        </a:rPr>
                        <a:t>President – Douglas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</a:rPr>
                        <a:t> Williams, JD</a:t>
                      </a:r>
                      <a:endParaRPr lang="en-US" sz="2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</a:rPr>
                        <a:t> of Law</a:t>
                      </a:r>
                      <a:endParaRPr lang="en-US" sz="2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1295400"/>
            <a:ext cx="721351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SOM: 14 seats on the Faculty Senate</a:t>
            </a:r>
          </a:p>
          <a:p>
            <a:endParaRPr lang="en-US" dirty="0" smtClean="0"/>
          </a:p>
          <a:p>
            <a:r>
              <a:rPr lang="en-US" dirty="0" smtClean="0"/>
              <a:t>Robin </a:t>
            </a:r>
            <a:r>
              <a:rPr lang="en-US" dirty="0" err="1" smtClean="0"/>
              <a:t>Chamberland</a:t>
            </a:r>
            <a:r>
              <a:rPr lang="en-US" dirty="0" smtClean="0"/>
              <a:t>, Ph.D.			Pathology</a:t>
            </a:r>
          </a:p>
          <a:p>
            <a:r>
              <a:rPr lang="en-US" dirty="0" smtClean="0"/>
              <a:t>Daniela </a:t>
            </a:r>
            <a:r>
              <a:rPr lang="en-US" dirty="0" err="1" smtClean="0"/>
              <a:t>Salvemini</a:t>
            </a:r>
            <a:r>
              <a:rPr lang="en-US" dirty="0" smtClean="0"/>
              <a:t>, </a:t>
            </a:r>
            <a:r>
              <a:rPr lang="en-US" dirty="0" err="1" smtClean="0"/>
              <a:t>Ph.D</a:t>
            </a:r>
            <a:r>
              <a:rPr lang="en-US" dirty="0" smtClean="0"/>
              <a:t>			Pharmacology/Physiology</a:t>
            </a:r>
          </a:p>
          <a:p>
            <a:r>
              <a:rPr lang="en-US" dirty="0" err="1" smtClean="0"/>
              <a:t>Medhat</a:t>
            </a:r>
            <a:r>
              <a:rPr lang="en-US" dirty="0" smtClean="0"/>
              <a:t> Osman, M.D.			Radiology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Staros</a:t>
            </a:r>
            <a:r>
              <a:rPr lang="en-US" dirty="0" smtClean="0"/>
              <a:t>, M.D.				Pathology</a:t>
            </a:r>
          </a:p>
          <a:p>
            <a:r>
              <a:rPr lang="en-US" dirty="0" smtClean="0"/>
              <a:t>Christine Hachem, M.D.			Internal Medicine</a:t>
            </a:r>
          </a:p>
          <a:p>
            <a:r>
              <a:rPr lang="en-US" dirty="0" err="1" smtClean="0"/>
              <a:t>Reema</a:t>
            </a:r>
            <a:r>
              <a:rPr lang="en-US" dirty="0" smtClean="0"/>
              <a:t> Syed, M.D.				Internal Medicine</a:t>
            </a:r>
          </a:p>
          <a:p>
            <a:r>
              <a:rPr lang="en-US" dirty="0" smtClean="0"/>
              <a:t>Nadeem Parker, M.D.			Radiology</a:t>
            </a:r>
          </a:p>
          <a:p>
            <a:r>
              <a:rPr lang="en-US" dirty="0" smtClean="0"/>
              <a:t>Florian Thomas, M.D./Ph.D.			Neurology/Psychiatry</a:t>
            </a:r>
          </a:p>
          <a:p>
            <a:r>
              <a:rPr lang="en-US" dirty="0" smtClean="0"/>
              <a:t>John Hoff, M.D.				Obstetrics/Gynecology</a:t>
            </a:r>
          </a:p>
          <a:p>
            <a:r>
              <a:rPr lang="en-US" dirty="0" smtClean="0"/>
              <a:t>Matthew Council, M.D.			Ophthalmology</a:t>
            </a:r>
          </a:p>
          <a:p>
            <a:r>
              <a:rPr lang="en-US" dirty="0" smtClean="0"/>
              <a:t>Daniel Gillen, M.D.				Anesthesiology</a:t>
            </a:r>
          </a:p>
          <a:p>
            <a:r>
              <a:rPr lang="en-US" dirty="0" smtClean="0"/>
              <a:t>Anthony </a:t>
            </a:r>
            <a:r>
              <a:rPr lang="en-US" dirty="0" err="1" smtClean="0"/>
              <a:t>Mikulec</a:t>
            </a:r>
            <a:r>
              <a:rPr lang="en-US" dirty="0" smtClean="0"/>
              <a:t>, M.D.		</a:t>
            </a:r>
            <a:r>
              <a:rPr lang="en-US" dirty="0"/>
              <a:t>	</a:t>
            </a:r>
            <a:r>
              <a:rPr lang="en-US" dirty="0" smtClean="0"/>
              <a:t>Otolaryngology</a:t>
            </a:r>
          </a:p>
          <a:p>
            <a:r>
              <a:rPr lang="en-US" dirty="0" smtClean="0"/>
              <a:t>Alexander Lin, M.D.				Surgery</a:t>
            </a:r>
          </a:p>
          <a:p>
            <a:r>
              <a:rPr lang="en-US" dirty="0" smtClean="0"/>
              <a:t>Theresa Schwartz, M.D.			Surgery		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University Committees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Faculty representatives to the Board of Trustees</a:t>
            </a:r>
          </a:p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Committee on Rank and Tenure</a:t>
            </a:r>
          </a:p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Recognition Committee</a:t>
            </a:r>
          </a:p>
          <a:p>
            <a:pPr>
              <a:buFont typeface="Wingdings" pitchFamily="2" charset="2"/>
              <a:buChar char="Ø"/>
              <a:defRPr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Resources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Faculty Manual</a:t>
            </a:r>
          </a:p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By-Laws of the Faculty of the School of Medicine</a:t>
            </a:r>
          </a:p>
          <a:p>
            <a:pPr marL="457200" indent="-457200"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Constitution of the School of Medicine</a:t>
            </a:r>
          </a:p>
          <a:p>
            <a:pPr>
              <a:buFont typeface="Wingdings" pitchFamily="2" charset="2"/>
              <a:buChar char="Ø"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pPr marL="0" lvl="1" algn="l">
              <a:buFont typeface="Wingdings" pitchFamily="2" charset="2"/>
              <a:buChar char="Ø"/>
              <a:defRPr/>
            </a:pPr>
            <a:r>
              <a:rPr lang="en-US" sz="2000" b="1" smtClean="0">
                <a:solidFill>
                  <a:schemeClr val="tx1"/>
                </a:solidFill>
                <a:hlinkClick r:id="rId2"/>
              </a:rPr>
              <a:t>Link </a:t>
            </a:r>
            <a:r>
              <a:rPr lang="en-US" sz="2000" b="1" dirty="0" smtClean="0">
                <a:solidFill>
                  <a:schemeClr val="tx1"/>
                </a:solidFill>
                <a:hlinkClick r:id="rId2"/>
              </a:rPr>
              <a:t>to New Faculty Orientation page</a:t>
            </a:r>
            <a:endParaRPr lang="en-US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12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Levels of Governance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1169" y="1114609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Department: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Departmental faculty meetings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Department committees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School of Medicine: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Faculty Assembly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Faculty Affairs Committee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Executive Committee of the General Medical Faculty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School of Medicine committees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University: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Faculty Senate</a:t>
            </a:r>
          </a:p>
          <a:p>
            <a:pPr lvl="1" algn="l">
              <a:lnSpc>
                <a:spcPct val="80000"/>
              </a:lnSpc>
              <a:buFont typeface="Arial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University committees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SOM Elected Positions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Faculty Affairs Committee</a:t>
            </a:r>
          </a:p>
          <a:p>
            <a:pPr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Faculty Assembly Executive Committee</a:t>
            </a:r>
          </a:p>
          <a:p>
            <a:pPr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Faculty Senate</a:t>
            </a:r>
          </a:p>
          <a:p>
            <a:pPr indent="-45720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Secretary of the General Faculty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At-large faculty representatives on the Executive Committee of the Faculty</a:t>
            </a:r>
          </a:p>
          <a:p>
            <a:pPr algn="l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76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Faculty Affairs Committee</a:t>
            </a:r>
            <a:br>
              <a:rPr lang="en-US" sz="3600" b="1" dirty="0" smtClean="0"/>
            </a:br>
            <a:r>
              <a:rPr lang="en-US" sz="3600" b="1" dirty="0" smtClean="0"/>
              <a:t>“Committee on Committees”</a:t>
            </a:r>
            <a:endParaRPr lang="en-US" sz="4000" b="1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en-US" sz="2400" dirty="0">
                <a:solidFill>
                  <a:schemeClr val="tx1"/>
                </a:solidFill>
              </a:rPr>
              <a:t>• Make recommendations to the Dean in faculty composition of standing committees • Nominate faculty for elections for Faculty Senate, Executive Committee of the School of Medicine Faculty, Faculty Affairs Committee • Identify faculty for nomination for awards and honors • Review and, when appropriate, propose amendments of the Faculty Bylaws • Receive </a:t>
            </a:r>
            <a:r>
              <a:rPr lang="en-US" sz="2400" dirty="0" smtClean="0">
                <a:solidFill>
                  <a:schemeClr val="tx1"/>
                </a:solidFill>
              </a:rPr>
              <a:t>grievances </a:t>
            </a:r>
            <a:r>
              <a:rPr lang="en-US" sz="2400" dirty="0">
                <a:solidFill>
                  <a:schemeClr val="tx1"/>
                </a:solidFill>
              </a:rPr>
              <a:t>from </a:t>
            </a:r>
            <a:r>
              <a:rPr lang="en-US" sz="2400" dirty="0" smtClean="0">
                <a:solidFill>
                  <a:schemeClr val="tx1"/>
                </a:solidFill>
              </a:rPr>
              <a:t>faculty</a:t>
            </a:r>
          </a:p>
          <a:p>
            <a:pPr lvl="1" indent="-457200" algn="l">
              <a:buFont typeface="Arial" charset="0"/>
              <a:buChar char="•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lvl="1" indent="-457200" algn="l"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hlinkClick r:id="rId3"/>
              </a:rPr>
              <a:t>New Faculty Orientation Web Page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12750" y="31750"/>
            <a:ext cx="8229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Faculty Affairs Committee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66522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1447800" y="4038600"/>
            <a:ext cx="1661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dirty="0"/>
              <a:t>Terrance Egan, </a:t>
            </a:r>
            <a:r>
              <a:rPr lang="en-US" sz="1200" dirty="0" smtClean="0"/>
              <a:t>PhD</a:t>
            </a:r>
            <a:endParaRPr lang="en-US" sz="1200" dirty="0"/>
          </a:p>
          <a:p>
            <a:r>
              <a:rPr lang="en-US" sz="1200" dirty="0"/>
              <a:t>Pharmacological and </a:t>
            </a:r>
          </a:p>
          <a:p>
            <a:r>
              <a:rPr lang="en-US" sz="1200" dirty="0" smtClean="0"/>
              <a:t>Physiological </a:t>
            </a:r>
            <a:r>
              <a:rPr lang="en-US" sz="1200" dirty="0"/>
              <a:t>Science</a:t>
            </a: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1447800" y="2743200"/>
            <a:ext cx="20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dirty="0"/>
              <a:t>Richard L. </a:t>
            </a:r>
            <a:r>
              <a:rPr lang="en-US" sz="1200" dirty="0" err="1"/>
              <a:t>DiPaolo</a:t>
            </a:r>
            <a:r>
              <a:rPr lang="en-US" sz="1200" dirty="0"/>
              <a:t>, PhD</a:t>
            </a:r>
          </a:p>
          <a:p>
            <a:r>
              <a:rPr lang="en-US" sz="1200" dirty="0"/>
              <a:t>Molecular Microbiology &amp;</a:t>
            </a:r>
          </a:p>
          <a:p>
            <a:r>
              <a:rPr lang="en-US" sz="1200" dirty="0" smtClean="0"/>
              <a:t>Immunology</a:t>
            </a:r>
            <a:endParaRPr lang="en-US" sz="1200" dirty="0"/>
          </a:p>
        </p:txBody>
      </p:sp>
      <p:sp>
        <p:nvSpPr>
          <p:cNvPr id="17" name="TextBox 19"/>
          <p:cNvSpPr txBox="1">
            <a:spLocks noChangeArrowheads="1"/>
          </p:cNvSpPr>
          <p:nvPr/>
        </p:nvSpPr>
        <p:spPr bwMode="auto">
          <a:xfrm>
            <a:off x="4495800" y="1219200"/>
            <a:ext cx="19166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dirty="0" err="1"/>
              <a:t>Jacki</a:t>
            </a:r>
            <a:r>
              <a:rPr lang="en-US" sz="1200" dirty="0"/>
              <a:t> </a:t>
            </a:r>
            <a:r>
              <a:rPr lang="en-US" sz="1200" dirty="0" err="1"/>
              <a:t>Kornbluth</a:t>
            </a:r>
            <a:r>
              <a:rPr lang="en-US" sz="1200" dirty="0"/>
              <a:t>, PhD</a:t>
            </a:r>
          </a:p>
          <a:p>
            <a:r>
              <a:rPr lang="en-US" sz="1200" dirty="0" smtClean="0"/>
              <a:t>Past Chair</a:t>
            </a:r>
            <a:endParaRPr lang="en-US" sz="1200" dirty="0"/>
          </a:p>
          <a:p>
            <a:r>
              <a:rPr lang="en-US" sz="1200" dirty="0"/>
              <a:t>Pathology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1447800" y="1219200"/>
            <a:ext cx="1841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dirty="0"/>
              <a:t>Jula </a:t>
            </a:r>
            <a:r>
              <a:rPr lang="en-US" sz="1200" dirty="0" err="1"/>
              <a:t>Veerapong</a:t>
            </a:r>
            <a:r>
              <a:rPr lang="en-US" sz="1200" dirty="0"/>
              <a:t>, M.D.</a:t>
            </a:r>
          </a:p>
          <a:p>
            <a:r>
              <a:rPr lang="en-US" sz="1200" dirty="0"/>
              <a:t>General Surgery and Surgical Oncology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678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17"/>
          <p:cNvSpPr txBox="1">
            <a:spLocks noChangeArrowheads="1"/>
          </p:cNvSpPr>
          <p:nvPr/>
        </p:nvSpPr>
        <p:spPr bwMode="auto">
          <a:xfrm flipH="1">
            <a:off x="1524000" y="5105400"/>
            <a:ext cx="21351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dirty="0" err="1" smtClean="0"/>
              <a:t>Gilad</a:t>
            </a:r>
            <a:r>
              <a:rPr lang="en-US" sz="1200" dirty="0" smtClean="0"/>
              <a:t> Gross, MD</a:t>
            </a:r>
          </a:p>
          <a:p>
            <a:r>
              <a:rPr lang="en-US" sz="1200" dirty="0" smtClean="0"/>
              <a:t>Department </a:t>
            </a:r>
            <a:r>
              <a:rPr lang="en-US" sz="1200" dirty="0"/>
              <a:t>of Obstetrics, Gynecology and Women's Health</a:t>
            </a:r>
          </a:p>
        </p:txBody>
      </p:sp>
      <p:pic>
        <p:nvPicPr>
          <p:cNvPr id="2" name="Picture 4" descr="http://www.slu.edu/slucare/physiciansdb/physicians/56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733800"/>
            <a:ext cx="609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3962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charset="0"/>
                <a:cs typeface="Arial" charset="0"/>
              </a:rPr>
              <a:t>Abhay</a:t>
            </a:r>
            <a:r>
              <a:rPr lang="en-US" sz="1200" dirty="0">
                <a:latin typeface="Arial" charset="0"/>
                <a:cs typeface="Arial" charset="0"/>
              </a:rPr>
              <a:t> </a:t>
            </a:r>
            <a:r>
              <a:rPr lang="en-US" sz="1200" dirty="0" err="1">
                <a:latin typeface="Arial" charset="0"/>
                <a:cs typeface="Arial" charset="0"/>
              </a:rPr>
              <a:t>Laddu</a:t>
            </a:r>
            <a:r>
              <a:rPr lang="en-US" sz="1200" dirty="0">
                <a:latin typeface="Arial" charset="0"/>
                <a:cs typeface="Arial" charset="0"/>
              </a:rPr>
              <a:t>, MD</a:t>
            </a:r>
            <a:r>
              <a:rPr lang="en-US" sz="1200" dirty="0"/>
              <a:t> </a:t>
            </a:r>
            <a:br>
              <a:rPr lang="en-US" sz="1200" dirty="0"/>
            </a:br>
            <a:r>
              <a:rPr lang="en-US" sz="1200" dirty="0">
                <a:latin typeface="Arial" charset="0"/>
                <a:cs typeface="Arial" charset="0"/>
              </a:rPr>
              <a:t>Center for Cardiovascular Care</a:t>
            </a:r>
          </a:p>
        </p:txBody>
      </p:sp>
      <p:pic>
        <p:nvPicPr>
          <p:cNvPr id="1030" name="Picture 6" descr="http://www.slu.edu/Images/medicine/pediatrics/Debra-Zand-Ph-D_f_1_400_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876800"/>
            <a:ext cx="65248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4876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200" dirty="0">
                <a:latin typeface="Arial" charset="0"/>
                <a:cs typeface="Arial" charset="0"/>
              </a:rPr>
              <a:t>Debra </a:t>
            </a:r>
            <a:r>
              <a:rPr lang="en-US" sz="1200" dirty="0" err="1">
                <a:latin typeface="Arial" charset="0"/>
                <a:cs typeface="Arial" charset="0"/>
              </a:rPr>
              <a:t>Zand</a:t>
            </a:r>
            <a:r>
              <a:rPr lang="en-US" sz="1200" dirty="0">
                <a:latin typeface="Arial" charset="0"/>
                <a:cs typeface="Arial" charset="0"/>
              </a:rPr>
              <a:t>, Ph.D.</a:t>
            </a:r>
          </a:p>
          <a:p>
            <a:pPr eaLnBrk="0" hangingPunct="0"/>
            <a:r>
              <a:rPr lang="en-US" sz="1200" dirty="0">
                <a:latin typeface="Arial" charset="0"/>
                <a:cs typeface="Arial" charset="0"/>
              </a:rPr>
              <a:t>Division of Developmental Pediatrics</a:t>
            </a:r>
          </a:p>
        </p:txBody>
      </p:sp>
      <p:pic>
        <p:nvPicPr>
          <p:cNvPr id="1032" name="Picture 8" descr="https://encrypted-tbn1.gstatic.com/images?q=tbn:ANd9GcTErL3s5Fa7RFhMLXJ6CmbMXhP3o6XpZ-oIcrbmOyl4AWZ1hYMsQ2q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66800"/>
            <a:ext cx="60959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572000" y="2743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Denise Hooks- Anderson, </a:t>
            </a:r>
            <a:r>
              <a:rPr lang="en-US" sz="1200" dirty="0">
                <a:latin typeface="Arial" charset="0"/>
                <a:cs typeface="Arial" charset="0"/>
              </a:rPr>
              <a:t>M.D.</a:t>
            </a:r>
          </a:p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Family Medicine</a:t>
            </a:r>
            <a:endParaRPr lang="en-US" sz="1200" dirty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53000"/>
            <a:ext cx="60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kornblut\AppData\Local\Microsoft\Windows\Temporary Internet Files\Content.Outlook\OJBIA1AI\Kornbluth Jacki 2016-01-1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90600"/>
            <a:ext cx="6413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7600" y="2438400"/>
            <a:ext cx="660400" cy="990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54800" y="2514600"/>
            <a:ext cx="609600" cy="9144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391400" y="2743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Jane </a:t>
            </a:r>
            <a:r>
              <a:rPr lang="en-US" sz="1200" dirty="0" err="1" smtClean="0">
                <a:latin typeface="Arial" charset="0"/>
                <a:cs typeface="Arial" charset="0"/>
              </a:rPr>
              <a:t>McHowat</a:t>
            </a:r>
            <a:r>
              <a:rPr lang="en-US" sz="1200" dirty="0" smtClean="0">
                <a:latin typeface="Arial" charset="0"/>
                <a:cs typeface="Arial" charset="0"/>
              </a:rPr>
              <a:t>, </a:t>
            </a:r>
            <a:r>
              <a:rPr lang="en-US" sz="1200" dirty="0" err="1" smtClean="0">
                <a:latin typeface="Arial" charset="0"/>
                <a:cs typeface="Arial" charset="0"/>
              </a:rPr>
              <a:t>Ph.D</a:t>
            </a:r>
            <a:endParaRPr lang="en-US" sz="1200" dirty="0">
              <a:latin typeface="Arial" charset="0"/>
              <a:cs typeface="Arial" charset="0"/>
            </a:endParaRPr>
          </a:p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Pathology</a:t>
            </a:r>
            <a:endParaRPr lang="en-US" sz="1200" dirty="0">
              <a:latin typeface="Arial" charset="0"/>
              <a:cs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29400" y="3733800"/>
            <a:ext cx="696063" cy="97170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391400" y="37338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Angela Sharkey, M.D</a:t>
            </a:r>
            <a:endParaRPr lang="en-US" sz="1200" dirty="0">
              <a:latin typeface="Arial" charset="0"/>
              <a:cs typeface="Arial" charset="0"/>
            </a:endParaRPr>
          </a:p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Ex Officio Member</a:t>
            </a:r>
          </a:p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Associate Dean of Faculty Affairs and Development</a:t>
            </a:r>
          </a:p>
          <a:p>
            <a:pPr eaLnBrk="0" hangingPunct="0"/>
            <a:r>
              <a:rPr lang="en-US" sz="1200" dirty="0" smtClean="0">
                <a:latin typeface="Arial" charset="0"/>
                <a:cs typeface="Arial" charset="0"/>
              </a:rPr>
              <a:t>Pediatrics/Cardiology</a:t>
            </a:r>
            <a:endParaRPr lang="en-US" sz="12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4264" y="-228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The School of Medicine Faculty Assembly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8746" y="772853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7200" algn="l">
              <a:lnSpc>
                <a:spcPct val="80000"/>
              </a:lnSpc>
              <a:buFont typeface="Times" pitchFamily="18" charset="0"/>
              <a:buChar char="•"/>
            </a:pPr>
            <a:r>
              <a:rPr lang="en-US" sz="2200" b="1" dirty="0" smtClean="0">
                <a:solidFill>
                  <a:schemeClr val="tx1"/>
                </a:solidFill>
              </a:rPr>
              <a:t>All general medical faculty are members </a:t>
            </a:r>
          </a:p>
          <a:p>
            <a:pPr marL="457200" indent="-457200" algn="l">
              <a:lnSpc>
                <a:spcPct val="80000"/>
              </a:lnSpc>
              <a:buFont typeface="Times" pitchFamily="18" charset="0"/>
              <a:buChar char="•"/>
            </a:pPr>
            <a:r>
              <a:rPr lang="en-US" sz="2200" b="1" dirty="0" smtClean="0">
                <a:solidFill>
                  <a:schemeClr val="tx1"/>
                </a:solidFill>
              </a:rPr>
              <a:t>Represented by elected members of the Faculty Assembly Executive Committee</a:t>
            </a:r>
          </a:p>
          <a:p>
            <a:pPr indent="-457200" algn="l">
              <a:lnSpc>
                <a:spcPct val="80000"/>
              </a:lnSpc>
              <a:buFont typeface="Times" pitchFamily="18" charset="0"/>
              <a:buChar char="•"/>
            </a:pPr>
            <a:r>
              <a:rPr lang="en-US" sz="2200" b="1" dirty="0" smtClean="0">
                <a:solidFill>
                  <a:schemeClr val="tx1"/>
                </a:solidFill>
              </a:rPr>
              <a:t>Advisory to the Dean as outlined in the </a:t>
            </a:r>
            <a:r>
              <a:rPr lang="en-US" sz="2200" b="1" i="1" dirty="0" smtClean="0">
                <a:solidFill>
                  <a:schemeClr val="tx1"/>
                </a:solidFill>
              </a:rPr>
              <a:t>Faculty Manual</a:t>
            </a:r>
          </a:p>
          <a:p>
            <a:pPr indent="-457200" algn="l">
              <a:lnSpc>
                <a:spcPct val="80000"/>
              </a:lnSpc>
              <a:buFont typeface="Times" pitchFamily="18" charset="0"/>
              <a:buChar char="•"/>
            </a:pPr>
            <a:r>
              <a:rPr lang="en-US" sz="2200" b="1" dirty="0" smtClean="0">
                <a:solidFill>
                  <a:schemeClr val="tx1"/>
                </a:solidFill>
              </a:rPr>
              <a:t>Addresses issues regarding academic policies</a:t>
            </a:r>
          </a:p>
          <a:p>
            <a:pPr algn="l">
              <a:lnSpc>
                <a:spcPct val="80000"/>
              </a:lnSpc>
              <a:buFont typeface="Times" pitchFamily="18" charset="0"/>
              <a:buNone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Executive Committee:</a:t>
            </a:r>
          </a:p>
          <a:p>
            <a:pPr algn="l">
              <a:lnSpc>
                <a:spcPct val="80000"/>
              </a:lnSpc>
            </a:pPr>
            <a:r>
              <a:rPr lang="en-US" sz="2200" b="1" dirty="0">
                <a:solidFill>
                  <a:schemeClr val="tx1"/>
                </a:solidFill>
              </a:rPr>
              <a:t>	Jane </a:t>
            </a:r>
            <a:r>
              <a:rPr lang="en-US" sz="2200" b="1" dirty="0" err="1">
                <a:solidFill>
                  <a:schemeClr val="tx1"/>
                </a:solidFill>
              </a:rPr>
              <a:t>McHowat</a:t>
            </a:r>
            <a:r>
              <a:rPr lang="en-US" sz="2200" b="1" dirty="0">
                <a:solidFill>
                  <a:schemeClr val="tx1"/>
                </a:solidFill>
              </a:rPr>
              <a:t> PhD (Pathology)- </a:t>
            </a:r>
            <a:r>
              <a:rPr lang="en-US" sz="2200" b="1" dirty="0" smtClean="0">
                <a:solidFill>
                  <a:schemeClr val="tx1"/>
                </a:solidFill>
              </a:rPr>
              <a:t>Chair</a:t>
            </a:r>
          </a:p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1"/>
                </a:solidFill>
              </a:rPr>
              <a:t>	</a:t>
            </a:r>
            <a:r>
              <a:rPr lang="en-US" sz="2200" b="1" dirty="0">
                <a:solidFill>
                  <a:schemeClr val="tx1"/>
                </a:solidFill>
              </a:rPr>
              <a:t>E. Stephen </a:t>
            </a:r>
            <a:r>
              <a:rPr lang="en-US" sz="2200" b="1" dirty="0" err="1">
                <a:solidFill>
                  <a:schemeClr val="tx1"/>
                </a:solidFill>
              </a:rPr>
              <a:t>Bolesta</a:t>
            </a:r>
            <a:r>
              <a:rPr lang="en-US" sz="2200" b="1">
                <a:solidFill>
                  <a:schemeClr val="tx1"/>
                </a:solidFill>
              </a:rPr>
              <a:t>, </a:t>
            </a:r>
            <a:r>
              <a:rPr lang="en-US" sz="2200" b="1" smtClean="0">
                <a:solidFill>
                  <a:schemeClr val="tx1"/>
                </a:solidFill>
              </a:rPr>
              <a:t>MD </a:t>
            </a:r>
            <a:r>
              <a:rPr lang="en-US" sz="2200" b="1" dirty="0" smtClean="0">
                <a:solidFill>
                  <a:schemeClr val="tx1"/>
                </a:solidFill>
              </a:rPr>
              <a:t>(Pathology)</a:t>
            </a:r>
          </a:p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1"/>
                </a:solidFill>
              </a:rPr>
              <a:t>	</a:t>
            </a:r>
            <a:r>
              <a:rPr lang="en-US" sz="2200" b="1" dirty="0">
                <a:solidFill>
                  <a:schemeClr val="tx1"/>
                </a:solidFill>
              </a:rPr>
              <a:t>Fred R. </a:t>
            </a:r>
            <a:r>
              <a:rPr lang="en-US" sz="2200" b="1" dirty="0" err="1">
                <a:solidFill>
                  <a:schemeClr val="tx1"/>
                </a:solidFill>
              </a:rPr>
              <a:t>Buckhold</a:t>
            </a:r>
            <a:r>
              <a:rPr lang="en-US" sz="2200" b="1" dirty="0">
                <a:solidFill>
                  <a:schemeClr val="tx1"/>
                </a:solidFill>
              </a:rPr>
              <a:t>  </a:t>
            </a:r>
            <a:r>
              <a:rPr lang="en-US" sz="2200" b="1" dirty="0" smtClean="0">
                <a:solidFill>
                  <a:schemeClr val="tx1"/>
                </a:solidFill>
              </a:rPr>
              <a:t>MD (Internal Medicine)</a:t>
            </a:r>
          </a:p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1"/>
                </a:solidFill>
              </a:rPr>
              <a:t>	Christine </a:t>
            </a:r>
            <a:r>
              <a:rPr lang="en-US" sz="2200" b="1" dirty="0" err="1">
                <a:solidFill>
                  <a:schemeClr val="tx1"/>
                </a:solidFill>
              </a:rPr>
              <a:t>Hachem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MD (Internal Medicine)</a:t>
            </a:r>
            <a:endParaRPr lang="en-US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1"/>
                </a:solidFill>
              </a:rPr>
              <a:t>	</a:t>
            </a:r>
            <a:r>
              <a:rPr lang="en-US" sz="2200" b="1" dirty="0">
                <a:solidFill>
                  <a:schemeClr val="tx1"/>
                </a:solidFill>
              </a:rPr>
              <a:t>Andrew J. </a:t>
            </a:r>
            <a:r>
              <a:rPr lang="en-US" sz="2200" b="1" dirty="0" err="1">
                <a:solidFill>
                  <a:schemeClr val="tx1"/>
                </a:solidFill>
              </a:rPr>
              <a:t>Lechner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PhD (</a:t>
            </a:r>
            <a:r>
              <a:rPr lang="en-US" sz="2200" b="1" dirty="0" err="1" smtClean="0">
                <a:solidFill>
                  <a:schemeClr val="tx1"/>
                </a:solidFill>
              </a:rPr>
              <a:t>Pharmacol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&amp; </a:t>
            </a:r>
            <a:r>
              <a:rPr lang="en-US" sz="2200" b="1" dirty="0" err="1">
                <a:solidFill>
                  <a:schemeClr val="tx1"/>
                </a:solidFill>
              </a:rPr>
              <a:t>Physiol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Science)</a:t>
            </a:r>
            <a:endParaRPr lang="en-US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1"/>
                </a:solidFill>
              </a:rPr>
              <a:t>	</a:t>
            </a:r>
            <a:r>
              <a:rPr lang="en-US" sz="2200" b="1" dirty="0" err="1" smtClean="0">
                <a:solidFill>
                  <a:schemeClr val="tx1"/>
                </a:solidFill>
              </a:rPr>
              <a:t>Preeti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Dalawari</a:t>
            </a:r>
            <a:r>
              <a:rPr lang="en-US" sz="2200" b="1" dirty="0">
                <a:solidFill>
                  <a:schemeClr val="tx1"/>
                </a:solidFill>
              </a:rPr>
              <a:t>, </a:t>
            </a:r>
            <a:r>
              <a:rPr lang="en-US" sz="2200" b="1" dirty="0" smtClean="0">
                <a:solidFill>
                  <a:schemeClr val="tx1"/>
                </a:solidFill>
              </a:rPr>
              <a:t>MD (Surgery  Div. of </a:t>
            </a:r>
            <a:r>
              <a:rPr lang="en-US" sz="2200" b="1" dirty="0">
                <a:solidFill>
                  <a:schemeClr val="tx1"/>
                </a:solidFill>
              </a:rPr>
              <a:t>Emergency </a:t>
            </a:r>
            <a:r>
              <a:rPr lang="en-US" sz="2200" b="1" dirty="0" smtClean="0">
                <a:solidFill>
                  <a:schemeClr val="tx1"/>
                </a:solidFill>
              </a:rPr>
              <a:t>Medicine)</a:t>
            </a:r>
          </a:p>
          <a:p>
            <a:pPr algn="l">
              <a:lnSpc>
                <a:spcPct val="80000"/>
              </a:lnSpc>
            </a:pPr>
            <a:r>
              <a:rPr lang="en-US" sz="2200" b="1" dirty="0">
                <a:solidFill>
                  <a:schemeClr val="tx1"/>
                </a:solidFill>
              </a:rPr>
              <a:t>	</a:t>
            </a:r>
            <a:r>
              <a:rPr lang="en-US" sz="2200" b="1" dirty="0" err="1">
                <a:solidFill>
                  <a:schemeClr val="tx1"/>
                </a:solidFill>
              </a:rPr>
              <a:t>Jinsong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Zhang,PhD</a:t>
            </a:r>
            <a:r>
              <a:rPr lang="en-US" sz="2200" b="1" dirty="0">
                <a:solidFill>
                  <a:schemeClr val="tx1"/>
                </a:solidFill>
              </a:rPr>
              <a:t> (Pharmacology &amp; </a:t>
            </a:r>
            <a:r>
              <a:rPr lang="en-US" sz="2200" b="1" dirty="0" smtClean="0">
                <a:solidFill>
                  <a:schemeClr val="tx1"/>
                </a:solidFill>
              </a:rPr>
              <a:t>Physiology)</a:t>
            </a:r>
            <a:endParaRPr lang="en-US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endParaRPr lang="en-US" sz="22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-228600"/>
            <a:ext cx="876300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/>
              <a:t>General Medical Faculty </a:t>
            </a:r>
            <a:r>
              <a:rPr lang="en-US" sz="4000" b="1" dirty="0" smtClean="0"/>
              <a:t>Meetings</a:t>
            </a:r>
            <a:endParaRPr lang="en-US" sz="2800" b="1" dirty="0"/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/>
              <a:t>Chaired by the Dean</a:t>
            </a:r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smtClean="0"/>
              <a:t>Fall: 		September 19, 2016</a:t>
            </a:r>
            <a:endParaRPr lang="en-US" sz="2800" b="1" dirty="0"/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smtClean="0"/>
              <a:t>Winter:	January 23, 2017 </a:t>
            </a:r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smtClean="0"/>
              <a:t>Spring:	May 15, 2017 </a:t>
            </a:r>
            <a:endParaRPr lang="en-US" sz="2800" b="1" dirty="0"/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800" b="1" dirty="0" smtClean="0"/>
              <a:t>4:30 pm </a:t>
            </a:r>
            <a:r>
              <a:rPr lang="en-US" sz="2800" b="1" dirty="0"/>
              <a:t>in LRC, </a:t>
            </a:r>
            <a:r>
              <a:rPr lang="en-US" sz="2800" b="1" dirty="0" err="1"/>
              <a:t>Pitlyk</a:t>
            </a:r>
            <a:r>
              <a:rPr lang="en-US" sz="2800" b="1" dirty="0"/>
              <a:t> Auditorium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4724400"/>
            <a:ext cx="838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Presidential Address: September 26, 2016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7982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800" b="1" dirty="0" smtClean="0"/>
              <a:t>Executive Committee of the General Faculty at the School of Medicine</a:t>
            </a:r>
            <a:endParaRPr lang="en-US" sz="4000" b="1" dirty="0" smtClean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593850" y="1905000"/>
            <a:ext cx="5956300" cy="4337050"/>
            <a:chOff x="1004" y="794"/>
            <a:chExt cx="3752" cy="2732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04" y="796"/>
              <a:ext cx="3752" cy="2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148" y="804"/>
              <a:ext cx="26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  <a:cs typeface="Arial" pitchFamily="34" charset="0"/>
                </a:rPr>
                <a:t>Ø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275" y="803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92" y="794"/>
              <a:ext cx="2825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Meets ten times a year (closed meetings)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026" y="794"/>
              <a:ext cx="122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436" y="1043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522" y="102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580" y="1021"/>
              <a:ext cx="2821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Voting members comprised of elected faculty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580" y="1224"/>
              <a:ext cx="245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(including the Secretary of the Faculty),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580" y="1425"/>
              <a:ext cx="1692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departmental chairpersons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202" y="1425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436" y="1650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522" y="1636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580" y="1628"/>
              <a:ext cx="29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Vote on appointments, rank and tenure, policies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476" y="1628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436" y="1851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522" y="183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580" y="1829"/>
              <a:ext cx="258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Review reports from standing committees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098" y="1829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1436" y="2054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522" y="2040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580" y="2032"/>
              <a:ext cx="102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Advisory and co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530" y="2032"/>
              <a:ext cx="173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nsultative body to the Dean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194" y="2032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29"/>
            <p:cNvSpPr>
              <a:spLocks noChangeArrowheads="1"/>
            </p:cNvSpPr>
            <p:nvPr/>
          </p:nvSpPr>
          <p:spPr bwMode="auto">
            <a:xfrm>
              <a:off x="1262" y="2242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Rectangle 31"/>
            <p:cNvSpPr>
              <a:spLocks noChangeArrowheads="1"/>
            </p:cNvSpPr>
            <p:nvPr/>
          </p:nvSpPr>
          <p:spPr bwMode="auto">
            <a:xfrm>
              <a:off x="1764" y="2234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3"/>
            <p:cNvSpPr>
              <a:spLocks noChangeArrowheads="1"/>
            </p:cNvSpPr>
            <p:nvPr/>
          </p:nvSpPr>
          <p:spPr bwMode="auto">
            <a:xfrm>
              <a:off x="2819" y="2234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4"/>
            <p:cNvSpPr>
              <a:spLocks noChangeArrowheads="1"/>
            </p:cNvSpPr>
            <p:nvPr/>
          </p:nvSpPr>
          <p:spPr bwMode="auto">
            <a:xfrm>
              <a:off x="1436" y="245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5"/>
            <p:cNvSpPr>
              <a:spLocks noChangeArrowheads="1"/>
            </p:cNvSpPr>
            <p:nvPr/>
          </p:nvSpPr>
          <p:spPr bwMode="auto">
            <a:xfrm>
              <a:off x="1522" y="2444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7"/>
            <p:cNvSpPr>
              <a:spLocks noChangeArrowheads="1"/>
            </p:cNvSpPr>
            <p:nvPr/>
          </p:nvSpPr>
          <p:spPr bwMode="auto">
            <a:xfrm>
              <a:off x="4452" y="2436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39"/>
            <p:cNvSpPr>
              <a:spLocks noChangeArrowheads="1"/>
            </p:cNvSpPr>
            <p:nvPr/>
          </p:nvSpPr>
          <p:spPr bwMode="auto">
            <a:xfrm>
              <a:off x="1522" y="264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1"/>
            <p:cNvSpPr>
              <a:spLocks noChangeArrowheads="1"/>
            </p:cNvSpPr>
            <p:nvPr/>
          </p:nvSpPr>
          <p:spPr bwMode="auto">
            <a:xfrm>
              <a:off x="2795" y="2639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2"/>
            <p:cNvSpPr>
              <a:spLocks noChangeArrowheads="1"/>
            </p:cNvSpPr>
            <p:nvPr/>
          </p:nvSpPr>
          <p:spPr bwMode="auto">
            <a:xfrm>
              <a:off x="1436" y="28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3"/>
            <p:cNvSpPr>
              <a:spLocks noChangeArrowheads="1"/>
            </p:cNvSpPr>
            <p:nvPr/>
          </p:nvSpPr>
          <p:spPr bwMode="auto">
            <a:xfrm>
              <a:off x="1522" y="2848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5"/>
            <p:cNvSpPr>
              <a:spLocks noChangeArrowheads="1"/>
            </p:cNvSpPr>
            <p:nvPr/>
          </p:nvSpPr>
          <p:spPr bwMode="auto">
            <a:xfrm>
              <a:off x="2396" y="2840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47"/>
            <p:cNvSpPr>
              <a:spLocks noChangeArrowheads="1"/>
            </p:cNvSpPr>
            <p:nvPr/>
          </p:nvSpPr>
          <p:spPr bwMode="auto">
            <a:xfrm>
              <a:off x="1522" y="3051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49"/>
            <p:cNvSpPr>
              <a:spLocks noChangeArrowheads="1"/>
            </p:cNvSpPr>
            <p:nvPr/>
          </p:nvSpPr>
          <p:spPr bwMode="auto">
            <a:xfrm>
              <a:off x="3188" y="3043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1"/>
            <p:cNvSpPr>
              <a:spLocks noChangeArrowheads="1"/>
            </p:cNvSpPr>
            <p:nvPr/>
          </p:nvSpPr>
          <p:spPr bwMode="auto">
            <a:xfrm>
              <a:off x="1522" y="3253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3"/>
            <p:cNvSpPr>
              <a:spLocks noChangeArrowheads="1"/>
            </p:cNvSpPr>
            <p:nvPr/>
          </p:nvSpPr>
          <p:spPr bwMode="auto">
            <a:xfrm>
              <a:off x="3585" y="3245"/>
              <a:ext cx="1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6833"/>
            <a:ext cx="9144000" cy="929640"/>
          </a:xfrm>
          <a:solidFill>
            <a:schemeClr val="accent1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	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111589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New Faculty Orientation - 2016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 smtClean="0"/>
              <a:t>Faculty Representatives on the School of Medicine Executive Committee</a:t>
            </a:r>
            <a:endParaRPr lang="en-US" b="1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Secretary of the Faculty--Barbara Whitman, Ph.D.     (</a:t>
            </a:r>
            <a:r>
              <a:rPr lang="en-US" sz="2800" b="1" i="1" dirty="0" smtClean="0">
                <a:solidFill>
                  <a:schemeClr val="tx1"/>
                </a:solidFill>
              </a:rPr>
              <a:t>Pediatrics</a:t>
            </a:r>
            <a:r>
              <a:rPr lang="en-US" sz="28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At-large members: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James J. </a:t>
            </a:r>
            <a:r>
              <a:rPr lang="en-US" sz="2400" b="1" dirty="0" err="1">
                <a:solidFill>
                  <a:schemeClr val="tx1"/>
                </a:solidFill>
              </a:rPr>
              <a:t>Deckert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M.D. </a:t>
            </a:r>
            <a:r>
              <a:rPr lang="en-US" sz="2400" b="1" i="1" dirty="0" smtClean="0">
                <a:solidFill>
                  <a:schemeClr val="tx1"/>
                </a:solidFill>
              </a:rPr>
              <a:t>(Family </a:t>
            </a:r>
            <a:r>
              <a:rPr lang="en-US" sz="2400" b="1" i="1" dirty="0">
                <a:solidFill>
                  <a:schemeClr val="tx1"/>
                </a:solidFill>
              </a:rPr>
              <a:t>and </a:t>
            </a:r>
            <a:r>
              <a:rPr lang="en-US" sz="2400" b="1" i="1" dirty="0" smtClean="0">
                <a:solidFill>
                  <a:schemeClr val="tx1"/>
                </a:solidFill>
              </a:rPr>
              <a:t>Comm. Medicine)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Christine Jacobs, </a:t>
            </a:r>
            <a:r>
              <a:rPr lang="en-US" sz="2400" b="1" dirty="0" smtClean="0">
                <a:solidFill>
                  <a:schemeClr val="tx1"/>
                </a:solidFill>
              </a:rPr>
              <a:t>M.D. </a:t>
            </a:r>
            <a:r>
              <a:rPr lang="en-US" sz="2400" b="1" i="1" dirty="0" smtClean="0">
                <a:solidFill>
                  <a:schemeClr val="tx1"/>
                </a:solidFill>
              </a:rPr>
              <a:t>(Family </a:t>
            </a:r>
            <a:r>
              <a:rPr lang="en-US" sz="2400" b="1" i="1" dirty="0">
                <a:solidFill>
                  <a:schemeClr val="tx1"/>
                </a:solidFill>
              </a:rPr>
              <a:t>and </a:t>
            </a:r>
            <a:r>
              <a:rPr lang="en-US" sz="2400" b="1" i="1" dirty="0" smtClean="0">
                <a:solidFill>
                  <a:schemeClr val="tx1"/>
                </a:solidFill>
              </a:rPr>
              <a:t>Comm.  Medicine)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Ranjit Ray, Ph.D. </a:t>
            </a:r>
            <a:r>
              <a:rPr lang="en-US" sz="2400" b="1" i="1" dirty="0" smtClean="0">
                <a:solidFill>
                  <a:schemeClr val="tx1"/>
                </a:solidFill>
              </a:rPr>
              <a:t>(Internal Medicine)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Duane </a:t>
            </a:r>
            <a:r>
              <a:rPr lang="en-US" sz="2400" b="1" dirty="0" err="1" smtClean="0">
                <a:solidFill>
                  <a:schemeClr val="tx1"/>
                </a:solidFill>
              </a:rPr>
              <a:t>Grandgenett</a:t>
            </a:r>
            <a:r>
              <a:rPr lang="en-US" sz="2400" b="1" dirty="0" smtClean="0">
                <a:solidFill>
                  <a:schemeClr val="tx1"/>
                </a:solidFill>
              </a:rPr>
              <a:t>, Ph.D. </a:t>
            </a:r>
            <a:r>
              <a:rPr lang="en-US" sz="2400" b="1" i="1" dirty="0" smtClean="0">
                <a:solidFill>
                  <a:schemeClr val="tx1"/>
                </a:solidFill>
              </a:rPr>
              <a:t>(Institute Molecular Virology)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Donna Halloran, M.D. </a:t>
            </a:r>
            <a:r>
              <a:rPr lang="en-US" sz="2400" b="1" i="1" dirty="0" smtClean="0">
                <a:solidFill>
                  <a:schemeClr val="tx1"/>
                </a:solidFill>
              </a:rPr>
              <a:t>(Pediatrics)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Stephen Braddock, M.D. </a:t>
            </a:r>
            <a:r>
              <a:rPr lang="en-US" sz="2400" b="1" i="1" dirty="0" smtClean="0">
                <a:solidFill>
                  <a:schemeClr val="tx1"/>
                </a:solidFill>
              </a:rPr>
              <a:t>(Pediatrics)</a:t>
            </a:r>
            <a:endParaRPr lang="en-US" sz="2400" b="1" i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lvl="1">
              <a:buFont typeface="Wingdings" pitchFamily="2" charset="2"/>
              <a:buChar char="l"/>
              <a:defRPr/>
            </a:pPr>
            <a:endParaRPr lang="en-US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68" y="5973646"/>
            <a:ext cx="622968" cy="8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704</Words>
  <Application>Microsoft Office PowerPoint</Application>
  <PresentationFormat>On-screen Show (4:3)</PresentationFormat>
  <Paragraphs>223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Louis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J. Chadwick</dc:creator>
  <cp:lastModifiedBy>molwig</cp:lastModifiedBy>
  <cp:revision>56</cp:revision>
  <cp:lastPrinted>2015-08-14T20:21:04Z</cp:lastPrinted>
  <dcterms:created xsi:type="dcterms:W3CDTF">2013-06-26T16:20:03Z</dcterms:created>
  <dcterms:modified xsi:type="dcterms:W3CDTF">2016-08-08T19:28:45Z</dcterms:modified>
</cp:coreProperties>
</file>