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5" r:id="rId2"/>
    <p:sldId id="256" r:id="rId3"/>
    <p:sldId id="299" r:id="rId4"/>
    <p:sldId id="301" r:id="rId5"/>
    <p:sldId id="304" r:id="rId6"/>
    <p:sldId id="310" r:id="rId7"/>
    <p:sldId id="314" r:id="rId8"/>
    <p:sldId id="262" r:id="rId9"/>
    <p:sldId id="284" r:id="rId10"/>
    <p:sldId id="259" r:id="rId11"/>
    <p:sldId id="277" r:id="rId12"/>
    <p:sldId id="257" r:id="rId13"/>
    <p:sldId id="272" r:id="rId14"/>
    <p:sldId id="271" r:id="rId15"/>
    <p:sldId id="278" r:id="rId16"/>
    <p:sldId id="280" r:id="rId17"/>
    <p:sldId id="260" r:id="rId18"/>
    <p:sldId id="296" r:id="rId19"/>
    <p:sldId id="286" r:id="rId20"/>
    <p:sldId id="294" r:id="rId21"/>
    <p:sldId id="261" r:id="rId22"/>
    <p:sldId id="292" r:id="rId23"/>
    <p:sldId id="315" r:id="rId24"/>
    <p:sldId id="306" r:id="rId25"/>
    <p:sldId id="307" r:id="rId26"/>
    <p:sldId id="308" r:id="rId27"/>
    <p:sldId id="30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 snapToGrid="0" snapToObjects="1" showGuides="1">
      <p:cViewPr>
        <p:scale>
          <a:sx n="110" d="100"/>
          <a:sy n="110" d="100"/>
        </p:scale>
        <p:origin x="-156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DE2C5-2F51-6C42-8003-5E33BD5FA17F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AF2DC-866F-C142-85D9-E27137120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8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AF2DC-866F-C142-85D9-E27137120B0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For consults</a:t>
            </a:r>
            <a:r>
              <a:rPr lang="en-US" baseline="0" dirty="0" smtClean="0"/>
              <a:t> on statistical design and </a:t>
            </a:r>
            <a:r>
              <a:rPr lang="en-US" baseline="0" dirty="0" err="1" smtClean="0"/>
              <a:t>grantsmanship</a:t>
            </a:r>
            <a:r>
              <a:rPr lang="en-US" baseline="0" dirty="0" smtClean="0"/>
              <a:t> related to extramural grant proposals, see the GDO.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AF2DC-866F-C142-85D9-E27137120B0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AF2DC-866F-C142-85D9-E27137120B0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AF2DC-866F-C142-85D9-E27137120B0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Western blot</a:t>
            </a:r>
            <a:r>
              <a:rPr lang="en-US" baseline="0" dirty="0" smtClean="0"/>
              <a:t> anecdote.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AF2DC-866F-C142-85D9-E27137120B0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encourage you to affiliate with one or more of these centers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AF2DC-866F-C142-85D9-E27137120B0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AF2DC-866F-C142-85D9-E27137120B0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Interested in collaboration in these and related areas.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AF2DC-866F-C142-85D9-E27137120B0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small animal imaging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AF2DC-866F-C142-85D9-E27137120B0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AF2DC-866F-C142-85D9-E27137120B0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AF2DC-866F-C142-85D9-E27137120B0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Since most of you are in clinical departments, it is likely that your</a:t>
            </a:r>
            <a:r>
              <a:rPr lang="en-US" baseline="0" dirty="0" smtClean="0"/>
              <a:t> research will involve human subjects either directly or indirectly. These activities fall under the watchful eye of the IRB and funding applications involving human subjects generally require IRB approval.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AF2DC-866F-C142-85D9-E27137120B0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AF2DC-866F-C142-85D9-E27137120B0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0627-972C-904E-86E3-7286263109E2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C0C-5A91-3C42-9A97-C0B86888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0627-972C-904E-86E3-7286263109E2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C0C-5A91-3C42-9A97-C0B86888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0627-972C-904E-86E3-7286263109E2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C0C-5A91-3C42-9A97-C0B86888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0627-972C-904E-86E3-7286263109E2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C0C-5A91-3C42-9A97-C0B86888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0627-972C-904E-86E3-7286263109E2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C0C-5A91-3C42-9A97-C0B86888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0627-972C-904E-86E3-7286263109E2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C0C-5A91-3C42-9A97-C0B86888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0627-972C-904E-86E3-7286263109E2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C0C-5A91-3C42-9A97-C0B86888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0627-972C-904E-86E3-7286263109E2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C0C-5A91-3C42-9A97-C0B86888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0627-972C-904E-86E3-7286263109E2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C0C-5A91-3C42-9A97-C0B86888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0627-972C-904E-86E3-7286263109E2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C0C-5A91-3C42-9A97-C0B86888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0627-972C-904E-86E3-7286263109E2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C0C-5A91-3C42-9A97-C0B86888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60627-972C-904E-86E3-7286263109E2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40C0C-5A91-3C42-9A97-C0B86888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tif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dschool.slu.edu/wh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4031" cy="7096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574157" cy="4278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"/>
                <a:cs typeface="Times"/>
              </a:rPr>
              <a:t>	Research at Saint Louis University School of Medicine</a:t>
            </a: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Joel C. Eissenberg, Ph.D.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Times"/>
                <a:cs typeface="Times"/>
              </a:rPr>
              <a:t>Assoc. Dean-Research</a:t>
            </a:r>
          </a:p>
          <a:p>
            <a:endParaRPr lang="en-US" sz="1600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Paul Hauptman, M.D.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Times"/>
                <a:cs typeface="Times"/>
              </a:rPr>
              <a:t>Ass’t</a:t>
            </a:r>
            <a:r>
              <a:rPr lang="en-US" sz="1600" dirty="0" smtClean="0">
                <a:solidFill>
                  <a:schemeClr val="bg1"/>
                </a:solidFill>
                <a:latin typeface="Times"/>
                <a:cs typeface="Times"/>
              </a:rPr>
              <a:t> Dean-Clinical &amp;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Times"/>
                <a:cs typeface="Times"/>
              </a:rPr>
              <a:t>   Translational Research</a:t>
            </a:r>
            <a:endParaRPr lang="en-US" sz="16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52" y="360383"/>
            <a:ext cx="8939166" cy="606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Times"/>
                <a:cs typeface="Times"/>
              </a:rPr>
              <a:t>Electronic Research Services (</a:t>
            </a:r>
            <a:r>
              <a:rPr lang="en-US" sz="2800" dirty="0" err="1" smtClean="0">
                <a:solidFill>
                  <a:srgbClr val="FFFFFF"/>
                </a:solidFill>
                <a:latin typeface="Times"/>
                <a:cs typeface="Times"/>
              </a:rPr>
              <a:t>eRS</a:t>
            </a:r>
            <a:r>
              <a:rPr lang="en-US" sz="2800" dirty="0" smtClean="0">
                <a:solidFill>
                  <a:srgbClr val="FFFFFF"/>
                </a:solidFill>
                <a:latin typeface="Times"/>
                <a:cs typeface="Times"/>
              </a:rPr>
              <a:t>) and funding applications</a:t>
            </a:r>
          </a:p>
          <a:p>
            <a:endParaRPr lang="en-US" dirty="0" smtClean="0">
              <a:latin typeface="Times"/>
              <a:cs typeface="Times"/>
            </a:endParaRPr>
          </a:p>
          <a:p>
            <a:pPr marL="342900" indent="-342900"/>
            <a:r>
              <a:rPr lang="en-US" dirty="0" smtClean="0">
                <a:latin typeface="Times"/>
                <a:cs typeface="Times"/>
              </a:rPr>
              <a:t>• All grant applications, contracts, subcontracts and letters of intent must be uploaded to </a:t>
            </a:r>
          </a:p>
          <a:p>
            <a:pPr marL="342900" indent="-342900"/>
            <a:r>
              <a:rPr lang="en-US" dirty="0" smtClean="0">
                <a:latin typeface="Times"/>
                <a:cs typeface="Times"/>
              </a:rPr>
              <a:t>	</a:t>
            </a:r>
            <a:r>
              <a:rPr lang="en-US" dirty="0" err="1" smtClean="0">
                <a:latin typeface="Times"/>
                <a:cs typeface="Times"/>
              </a:rPr>
              <a:t>eRS</a:t>
            </a:r>
            <a:r>
              <a:rPr lang="en-US" dirty="0" smtClean="0">
                <a:latin typeface="Times"/>
                <a:cs typeface="Times"/>
              </a:rPr>
              <a:t> and approved before submission</a:t>
            </a:r>
          </a:p>
          <a:p>
            <a:pPr marL="342900" indent="-342900"/>
            <a:endParaRPr lang="en-US" dirty="0" smtClean="0">
              <a:latin typeface="Times"/>
              <a:cs typeface="Times"/>
            </a:endParaRPr>
          </a:p>
          <a:p>
            <a:pPr marL="342900" indent="-342900"/>
            <a:r>
              <a:rPr lang="en-US" dirty="0" smtClean="0">
                <a:latin typeface="Times"/>
                <a:cs typeface="Times"/>
              </a:rPr>
              <a:t>• The internal deadlines for institutional review and approval are moving to 5 business days, </a:t>
            </a:r>
          </a:p>
          <a:p>
            <a:pPr marL="342900" indent="-342900"/>
            <a:r>
              <a:rPr lang="en-US" dirty="0" smtClean="0">
                <a:latin typeface="Times"/>
                <a:cs typeface="Times"/>
              </a:rPr>
              <a:t>	and ten days for multi-institutional proposals when SLU is the lead applicant</a:t>
            </a:r>
          </a:p>
          <a:p>
            <a:pPr marL="342900" indent="-342900"/>
            <a:endParaRPr lang="en-US" dirty="0" smtClean="0">
              <a:latin typeface="Times"/>
              <a:cs typeface="Times"/>
            </a:endParaRPr>
          </a:p>
          <a:p>
            <a:pPr marL="342900" indent="-342900"/>
            <a:r>
              <a:rPr lang="en-US" dirty="0" smtClean="0">
                <a:latin typeface="Times"/>
                <a:cs typeface="Times"/>
              </a:rPr>
              <a:t>• Know </a:t>
            </a:r>
            <a:r>
              <a:rPr lang="en-US" dirty="0">
                <a:latin typeface="Times"/>
                <a:cs typeface="Times"/>
              </a:rPr>
              <a:t>who</a:t>
            </a:r>
            <a:r>
              <a:rPr lang="en-US" dirty="0" smtClean="0">
                <a:latin typeface="Times"/>
                <a:cs typeface="Times"/>
              </a:rPr>
              <a:t> your </a:t>
            </a:r>
            <a:r>
              <a:rPr lang="en-US" dirty="0">
                <a:latin typeface="Times"/>
                <a:cs typeface="Times"/>
              </a:rPr>
              <a:t>department rep is in</a:t>
            </a:r>
            <a:r>
              <a:rPr lang="en-US" dirty="0" smtClean="0">
                <a:latin typeface="Times"/>
                <a:cs typeface="Times"/>
              </a:rPr>
              <a:t> the Office Research Development and Services </a:t>
            </a:r>
          </a:p>
          <a:p>
            <a:pPr marL="342900" indent="-342900">
              <a:buAutoNum type="arabicParenR"/>
            </a:pPr>
            <a:endParaRPr lang="en-US" dirty="0" smtClean="0">
              <a:latin typeface="Times"/>
              <a:cs typeface="Times"/>
            </a:endParaRPr>
          </a:p>
          <a:p>
            <a:pPr marL="342900" indent="-342900"/>
            <a:r>
              <a:rPr lang="en-US" dirty="0" smtClean="0">
                <a:latin typeface="Times"/>
                <a:cs typeface="Times"/>
              </a:rPr>
              <a:t>•  </a:t>
            </a:r>
            <a:r>
              <a:rPr lang="en-US" dirty="0">
                <a:latin typeface="Times"/>
                <a:cs typeface="Times"/>
              </a:rPr>
              <a:t>Get the pre-requisite </a:t>
            </a:r>
            <a:r>
              <a:rPr lang="en-US" dirty="0" err="1">
                <a:latin typeface="Times"/>
                <a:cs typeface="Times"/>
              </a:rPr>
              <a:t>eRS</a:t>
            </a:r>
            <a:r>
              <a:rPr lang="en-US" dirty="0">
                <a:latin typeface="Times"/>
                <a:cs typeface="Times"/>
              </a:rPr>
              <a:t> training now required, before an </a:t>
            </a:r>
            <a:r>
              <a:rPr lang="en-US" dirty="0" err="1">
                <a:latin typeface="Times"/>
                <a:cs typeface="Times"/>
              </a:rPr>
              <a:t>eRS</a:t>
            </a:r>
            <a:r>
              <a:rPr lang="en-US" dirty="0">
                <a:latin typeface="Times"/>
                <a:cs typeface="Times"/>
              </a:rPr>
              <a:t> account will be created. 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 smtClean="0">
                <a:latin typeface="Times"/>
                <a:cs typeface="Times"/>
              </a:rPr>
              <a:t>	This </a:t>
            </a:r>
            <a:r>
              <a:rPr lang="en-US" dirty="0">
                <a:latin typeface="Times"/>
                <a:cs typeface="Times"/>
              </a:rPr>
              <a:t>training can be performed at one of the monthly "Research Admin 101" sessions held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 smtClean="0">
                <a:latin typeface="Times"/>
                <a:cs typeface="Times"/>
              </a:rPr>
              <a:t>	on </a:t>
            </a:r>
            <a:r>
              <a:rPr lang="en-US" dirty="0">
                <a:latin typeface="Times"/>
                <a:cs typeface="Times"/>
              </a:rPr>
              <a:t>the third Tuesday of each month from 12-1 in our conference room, or special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 smtClean="0">
                <a:latin typeface="Times"/>
                <a:cs typeface="Times"/>
              </a:rPr>
              <a:t>	arrangements </a:t>
            </a:r>
            <a:r>
              <a:rPr lang="en-US" dirty="0">
                <a:latin typeface="Times"/>
                <a:cs typeface="Times"/>
              </a:rPr>
              <a:t>can be made for ad hoc training by contacting their </a:t>
            </a:r>
            <a:r>
              <a:rPr lang="en-US" dirty="0" smtClean="0">
                <a:latin typeface="Times"/>
                <a:cs typeface="Times"/>
              </a:rPr>
              <a:t>Office Research</a:t>
            </a:r>
          </a:p>
          <a:p>
            <a:pPr marL="342900" indent="-342900"/>
            <a:r>
              <a:rPr lang="en-US" dirty="0">
                <a:latin typeface="Times"/>
                <a:cs typeface="Times"/>
              </a:rPr>
              <a:t>	</a:t>
            </a:r>
            <a:r>
              <a:rPr lang="en-US" dirty="0" smtClean="0">
                <a:latin typeface="Times"/>
                <a:cs typeface="Times"/>
              </a:rPr>
              <a:t>Development and Services rep</a:t>
            </a:r>
          </a:p>
          <a:p>
            <a:pPr marL="342900" indent="-342900"/>
            <a:endParaRPr lang="en-US" dirty="0" smtClean="0">
              <a:latin typeface="Times"/>
              <a:cs typeface="Times"/>
            </a:endParaRPr>
          </a:p>
          <a:p>
            <a:pPr marL="342900" indent="-342900"/>
            <a:r>
              <a:rPr lang="en-US" dirty="0">
                <a:latin typeface="Times"/>
                <a:cs typeface="Times"/>
              </a:rPr>
              <a:t>•</a:t>
            </a:r>
            <a:r>
              <a:rPr lang="en-US" dirty="0" smtClean="0">
                <a:latin typeface="Times"/>
                <a:cs typeface="Times"/>
              </a:rPr>
              <a:t> "</a:t>
            </a:r>
            <a:r>
              <a:rPr lang="en-US" dirty="0">
                <a:latin typeface="Times"/>
                <a:cs typeface="Times"/>
              </a:rPr>
              <a:t>An Inside Look" series - faculty led panels discussing developing competitive applications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 smtClean="0">
                <a:latin typeface="Times"/>
                <a:cs typeface="Times"/>
              </a:rPr>
              <a:t>	and </a:t>
            </a:r>
            <a:r>
              <a:rPr lang="en-US" dirty="0">
                <a:latin typeface="Times"/>
                <a:cs typeface="Times"/>
              </a:rPr>
              <a:t>the review process at various agencies: (NIH is on 8/31 and is co-sponsored by </a:t>
            </a:r>
            <a:r>
              <a:rPr lang="en-US" dirty="0" smtClean="0">
                <a:latin typeface="Times"/>
                <a:cs typeface="Times"/>
              </a:rPr>
              <a:t>the</a:t>
            </a:r>
          </a:p>
          <a:p>
            <a:pPr marL="342900" indent="-342900"/>
            <a:r>
              <a:rPr lang="en-US" dirty="0">
                <a:latin typeface="Times"/>
                <a:cs typeface="Times"/>
              </a:rPr>
              <a:t>	</a:t>
            </a:r>
            <a:r>
              <a:rPr lang="en-US" dirty="0" smtClean="0">
                <a:latin typeface="Times"/>
                <a:cs typeface="Times"/>
              </a:rPr>
              <a:t>SOM </a:t>
            </a:r>
            <a:r>
              <a:rPr lang="en-US" dirty="0">
                <a:latin typeface="Times"/>
                <a:cs typeface="Times"/>
              </a:rPr>
              <a:t>Faculty Affairs Office); AHA is on 10/26, and </a:t>
            </a:r>
            <a:r>
              <a:rPr lang="en-US" dirty="0" smtClean="0">
                <a:latin typeface="Times"/>
                <a:cs typeface="Times"/>
              </a:rPr>
              <a:t>NSF </a:t>
            </a:r>
            <a:r>
              <a:rPr lang="en-US" dirty="0">
                <a:latin typeface="Times"/>
                <a:cs typeface="Times"/>
              </a:rPr>
              <a:t>is</a:t>
            </a:r>
            <a:r>
              <a:rPr lang="en-US" dirty="0" smtClean="0">
                <a:latin typeface="Times"/>
                <a:cs typeface="Times"/>
              </a:rPr>
              <a:t> 11/16.</a:t>
            </a:r>
            <a:r>
              <a:rPr lang="en-US" dirty="0">
                <a:latin typeface="Times"/>
                <a:cs typeface="Times"/>
              </a:rPr>
              <a:t>  They will have had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 smtClean="0">
                <a:latin typeface="Times"/>
                <a:cs typeface="Times"/>
              </a:rPr>
              <a:t>	plenty </a:t>
            </a:r>
            <a:r>
              <a:rPr lang="en-US" dirty="0">
                <a:latin typeface="Times"/>
                <a:cs typeface="Times"/>
              </a:rPr>
              <a:t>of opportunity to pick up materials listing dates and times.</a:t>
            </a:r>
            <a:endParaRPr lang="en-US" dirty="0" smtClean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86" y="1154006"/>
            <a:ext cx="4549987" cy="4549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52" y="360383"/>
            <a:ext cx="8939166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Times"/>
                <a:cs typeface="Times"/>
              </a:rPr>
              <a:t>Electronic Research Services (</a:t>
            </a:r>
            <a:r>
              <a:rPr lang="en-US" sz="2800" dirty="0" err="1" smtClean="0">
                <a:solidFill>
                  <a:srgbClr val="FFFFFF"/>
                </a:solidFill>
                <a:latin typeface="Times"/>
                <a:cs typeface="Times"/>
              </a:rPr>
              <a:t>eRS</a:t>
            </a:r>
            <a:r>
              <a:rPr lang="en-US" sz="2800" dirty="0" smtClean="0">
                <a:solidFill>
                  <a:srgbClr val="FFFFFF"/>
                </a:solidFill>
                <a:latin typeface="Times"/>
                <a:cs typeface="Times"/>
              </a:rPr>
              <a:t>) and funding applications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• All grant applications, contracts, subcontracts and letters of intent must be uploaded to </a:t>
            </a: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</a:t>
            </a:r>
            <a:r>
              <a:rPr lang="en-US" dirty="0" err="1" smtClean="0">
                <a:solidFill>
                  <a:srgbClr val="FFFFFF"/>
                </a:solidFill>
                <a:latin typeface="Times"/>
                <a:cs typeface="Times"/>
              </a:rPr>
              <a:t>eRS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and approved before submission</a:t>
            </a:r>
          </a:p>
          <a:p>
            <a:pPr marL="342900" indent="-342900"/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• The internal deadlines for institutional review and approval are </a:t>
            </a:r>
            <a:r>
              <a:rPr lang="en-US" u="sng" dirty="0" smtClean="0">
                <a:solidFill>
                  <a:srgbClr val="FFFFFF"/>
                </a:solidFill>
                <a:latin typeface="Times"/>
                <a:cs typeface="Times"/>
              </a:rPr>
              <a:t>five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business days, </a:t>
            </a: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and </a:t>
            </a:r>
            <a:r>
              <a:rPr lang="en-US" u="sng" dirty="0" smtClean="0">
                <a:solidFill>
                  <a:srgbClr val="FFFFFF"/>
                </a:solidFill>
                <a:latin typeface="Times"/>
                <a:cs typeface="Times"/>
              </a:rPr>
              <a:t>ten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days for multi-institutional proposals when SLU is the lead applicant</a:t>
            </a:r>
          </a:p>
          <a:p>
            <a:pPr marL="342900" indent="-342900"/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• Know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who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your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department rep is in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the Office Research Development and Services </a:t>
            </a:r>
          </a:p>
          <a:p>
            <a:pPr marL="342900" indent="-342900">
              <a:buAutoNum type="arabicParenR"/>
            </a:pPr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•  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Get the pre-requisite </a:t>
            </a:r>
            <a:r>
              <a:rPr lang="en-US" dirty="0" err="1">
                <a:solidFill>
                  <a:srgbClr val="FFFFFF"/>
                </a:solidFill>
                <a:latin typeface="Times"/>
                <a:cs typeface="Times"/>
              </a:rPr>
              <a:t>eRS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 training now required, before an </a:t>
            </a:r>
            <a:r>
              <a:rPr lang="en-US" dirty="0" err="1">
                <a:solidFill>
                  <a:srgbClr val="FFFFFF"/>
                </a:solidFill>
                <a:latin typeface="Times"/>
                <a:cs typeface="Times"/>
              </a:rPr>
              <a:t>eRS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 account will be created. 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This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training can be performed at one of the monthly "Research Admin 101" sessions held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on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the third Tuesday of each month from 12-1 in our conference room, or special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arrangements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can be made for ad hoc training by contacting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your Office Research</a:t>
            </a:r>
          </a:p>
          <a:p>
            <a:pPr marL="342900" indent="-342900"/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Development and Services rep</a:t>
            </a:r>
          </a:p>
          <a:p>
            <a:pPr marL="342900" indent="-342900"/>
            <a:endParaRPr lang="en-US" dirty="0" smtClean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690" y="613103"/>
            <a:ext cx="8882697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>
                <a:latin typeface="Times"/>
                <a:cs typeface="Times"/>
              </a:rPr>
              <a:t>•</a:t>
            </a:r>
            <a:r>
              <a:rPr lang="en-US" dirty="0" smtClean="0">
                <a:latin typeface="Times"/>
                <a:cs typeface="Times"/>
              </a:rPr>
              <a:t> CITI (</a:t>
            </a:r>
            <a:r>
              <a:rPr lang="en-US" u="sng" dirty="0" smtClean="0">
                <a:latin typeface="Times"/>
                <a:cs typeface="Times"/>
              </a:rPr>
              <a:t>C</a:t>
            </a:r>
            <a:r>
              <a:rPr lang="en-US" dirty="0" smtClean="0">
                <a:latin typeface="Times"/>
                <a:cs typeface="Times"/>
              </a:rPr>
              <a:t>ollaborative </a:t>
            </a:r>
            <a:r>
              <a:rPr lang="en-US" u="sng" dirty="0" smtClean="0">
                <a:latin typeface="Times"/>
                <a:cs typeface="Times"/>
              </a:rPr>
              <a:t>I</a:t>
            </a:r>
            <a:r>
              <a:rPr lang="en-US" dirty="0" smtClean="0">
                <a:latin typeface="Times"/>
                <a:cs typeface="Times"/>
              </a:rPr>
              <a:t>nstitutional </a:t>
            </a:r>
            <a:r>
              <a:rPr lang="en-US" u="sng" dirty="0" smtClean="0">
                <a:latin typeface="Times"/>
                <a:cs typeface="Times"/>
              </a:rPr>
              <a:t>T</a:t>
            </a:r>
            <a:r>
              <a:rPr lang="en-US" dirty="0" smtClean="0">
                <a:latin typeface="Times"/>
                <a:cs typeface="Times"/>
              </a:rPr>
              <a:t>raining </a:t>
            </a:r>
            <a:r>
              <a:rPr lang="en-US" u="sng" dirty="0" smtClean="0">
                <a:latin typeface="Times"/>
                <a:cs typeface="Times"/>
              </a:rPr>
              <a:t>I</a:t>
            </a:r>
            <a:r>
              <a:rPr lang="en-US" dirty="0" smtClean="0">
                <a:latin typeface="Times"/>
                <a:cs typeface="Times"/>
              </a:rPr>
              <a:t>nitiative) </a:t>
            </a:r>
            <a:r>
              <a:rPr lang="en-US" dirty="0">
                <a:latin typeface="Times"/>
                <a:cs typeface="Times"/>
              </a:rPr>
              <a:t>training is required before any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>
                <a:latin typeface="Times"/>
                <a:cs typeface="Times"/>
              </a:rPr>
              <a:t>	</a:t>
            </a:r>
            <a:r>
              <a:rPr lang="en-US" dirty="0" smtClean="0">
                <a:latin typeface="Times"/>
                <a:cs typeface="Times"/>
              </a:rPr>
              <a:t>research </a:t>
            </a:r>
            <a:r>
              <a:rPr lang="en-US" dirty="0">
                <a:latin typeface="Times"/>
                <a:cs typeface="Times"/>
              </a:rPr>
              <a:t>can be </a:t>
            </a:r>
            <a:r>
              <a:rPr lang="en-US" i="1" dirty="0">
                <a:latin typeface="Times"/>
                <a:cs typeface="Times"/>
              </a:rPr>
              <a:t>submitted</a:t>
            </a:r>
            <a:r>
              <a:rPr lang="en-US" dirty="0">
                <a:latin typeface="Times"/>
                <a:cs typeface="Times"/>
              </a:rPr>
              <a:t> to the SLU </a:t>
            </a:r>
            <a:r>
              <a:rPr lang="en-US" dirty="0" smtClean="0">
                <a:latin typeface="Times"/>
                <a:cs typeface="Times"/>
              </a:rPr>
              <a:t>IRB</a:t>
            </a:r>
          </a:p>
          <a:p>
            <a:pPr marL="342900" indent="-342900"/>
            <a:endParaRPr lang="en-US" sz="1200" dirty="0" smtClean="0">
              <a:latin typeface="Times"/>
              <a:cs typeface="Times"/>
            </a:endParaRPr>
          </a:p>
          <a:p>
            <a:pPr marL="342900" indent="-342900"/>
            <a:r>
              <a:rPr lang="en-US" dirty="0">
                <a:latin typeface="Times"/>
                <a:cs typeface="Times"/>
              </a:rPr>
              <a:t>•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>
                <a:latin typeface="Times"/>
                <a:cs typeface="Times"/>
              </a:rPr>
              <a:t>Any</a:t>
            </a:r>
            <a:r>
              <a:rPr lang="en-US" dirty="0" smtClean="0">
                <a:latin typeface="Times"/>
                <a:cs typeface="Times"/>
              </a:rPr>
              <a:t> human subjects research </a:t>
            </a:r>
            <a:r>
              <a:rPr lang="en-US" dirty="0">
                <a:latin typeface="Times"/>
                <a:cs typeface="Times"/>
              </a:rPr>
              <a:t>you are bringing with you must be covered by the SLU IRB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>
                <a:latin typeface="Times"/>
                <a:cs typeface="Times"/>
              </a:rPr>
              <a:t>	</a:t>
            </a:r>
            <a:r>
              <a:rPr lang="en-US" i="1" dirty="0" smtClean="0">
                <a:latin typeface="Times"/>
                <a:cs typeface="Times"/>
              </a:rPr>
              <a:t>before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>
                <a:latin typeface="Times"/>
                <a:cs typeface="Times"/>
              </a:rPr>
              <a:t>any</a:t>
            </a:r>
            <a:r>
              <a:rPr lang="en-US" dirty="0" smtClean="0">
                <a:latin typeface="Times"/>
                <a:cs typeface="Times"/>
              </a:rPr>
              <a:t> research </a:t>
            </a:r>
            <a:r>
              <a:rPr lang="en-US" dirty="0">
                <a:latin typeface="Times"/>
                <a:cs typeface="Times"/>
              </a:rPr>
              <a:t>activities can commence </a:t>
            </a:r>
            <a:r>
              <a:rPr lang="en-US" dirty="0" smtClean="0">
                <a:latin typeface="Times"/>
                <a:cs typeface="Times"/>
              </a:rPr>
              <a:t>here</a:t>
            </a:r>
          </a:p>
          <a:p>
            <a:pPr marL="342900" indent="-342900"/>
            <a:endParaRPr lang="en-US" sz="1200" dirty="0" smtClean="0">
              <a:latin typeface="Times"/>
              <a:cs typeface="Times"/>
            </a:endParaRPr>
          </a:p>
          <a:p>
            <a:pPr marL="342900" indent="-342900"/>
            <a:r>
              <a:rPr lang="en-US" dirty="0">
                <a:latin typeface="Times"/>
                <a:cs typeface="Times"/>
              </a:rPr>
              <a:t>•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>
                <a:latin typeface="Times"/>
                <a:cs typeface="Times"/>
              </a:rPr>
              <a:t>SLU IRB submissions are electronic for all new protocols (except Humanitarian Use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>
                <a:latin typeface="Times"/>
                <a:cs typeface="Times"/>
              </a:rPr>
              <a:t>	</a:t>
            </a:r>
            <a:r>
              <a:rPr lang="en-US" dirty="0" smtClean="0">
                <a:latin typeface="Times"/>
                <a:cs typeface="Times"/>
              </a:rPr>
              <a:t>Devices </a:t>
            </a:r>
            <a:r>
              <a:rPr lang="en-US" dirty="0">
                <a:latin typeface="Times"/>
                <a:cs typeface="Times"/>
              </a:rPr>
              <a:t>and Emergency Use Exemptions, which are still submitted on paper</a:t>
            </a:r>
            <a:r>
              <a:rPr lang="en-US" dirty="0" smtClean="0">
                <a:latin typeface="Times"/>
                <a:cs typeface="Times"/>
              </a:rPr>
              <a:t>)</a:t>
            </a:r>
          </a:p>
          <a:p>
            <a:pPr marL="342900" indent="-342900"/>
            <a:endParaRPr lang="en-US" sz="1200" dirty="0" smtClean="0">
              <a:latin typeface="Times"/>
              <a:cs typeface="Times"/>
            </a:endParaRPr>
          </a:p>
          <a:p>
            <a:pPr marL="342900" indent="-342900"/>
            <a:r>
              <a:rPr lang="en-US" dirty="0">
                <a:latin typeface="Times"/>
                <a:cs typeface="Times"/>
              </a:rPr>
              <a:t>•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>
                <a:latin typeface="Times"/>
                <a:cs typeface="Times"/>
              </a:rPr>
              <a:t>All research </a:t>
            </a:r>
            <a:r>
              <a:rPr lang="en-US" dirty="0" smtClean="0">
                <a:latin typeface="Times"/>
                <a:cs typeface="Times"/>
              </a:rPr>
              <a:t>activities involving human subjects, </a:t>
            </a:r>
            <a:r>
              <a:rPr lang="en-US" dirty="0">
                <a:latin typeface="Times"/>
                <a:cs typeface="Times"/>
              </a:rPr>
              <a:t>including chart reviews and existing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 smtClean="0">
                <a:latin typeface="Times"/>
                <a:cs typeface="Times"/>
              </a:rPr>
              <a:t>	data </a:t>
            </a:r>
            <a:r>
              <a:rPr lang="en-US" dirty="0">
                <a:latin typeface="Times"/>
                <a:cs typeface="Times"/>
              </a:rPr>
              <a:t>sets, must be </a:t>
            </a:r>
            <a:r>
              <a:rPr lang="en-US" dirty="0" smtClean="0">
                <a:latin typeface="Times"/>
                <a:cs typeface="Times"/>
              </a:rPr>
              <a:t>IRB-approved</a:t>
            </a:r>
            <a:r>
              <a:rPr lang="en-US" dirty="0">
                <a:latin typeface="Times"/>
                <a:cs typeface="Times"/>
              </a:rPr>
              <a:t>, no exceptions (research = any systematic aggregation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>
                <a:latin typeface="Times"/>
                <a:cs typeface="Times"/>
              </a:rPr>
              <a:t>	</a:t>
            </a:r>
            <a:r>
              <a:rPr lang="en-US" dirty="0" smtClean="0">
                <a:latin typeface="Times"/>
                <a:cs typeface="Times"/>
              </a:rPr>
              <a:t>of </a:t>
            </a:r>
            <a:r>
              <a:rPr lang="en-US" dirty="0">
                <a:latin typeface="Times"/>
                <a:cs typeface="Times"/>
              </a:rPr>
              <a:t>information for</a:t>
            </a:r>
            <a:r>
              <a:rPr lang="en-US" dirty="0" smtClean="0">
                <a:latin typeface="Times"/>
                <a:cs typeface="Times"/>
              </a:rPr>
              <a:t> the </a:t>
            </a:r>
            <a:r>
              <a:rPr lang="en-US" dirty="0">
                <a:latin typeface="Times"/>
                <a:cs typeface="Times"/>
              </a:rPr>
              <a:t>purpose of contributing to </a:t>
            </a:r>
            <a:r>
              <a:rPr lang="en-US" dirty="0" err="1">
                <a:latin typeface="Times"/>
                <a:cs typeface="Times"/>
              </a:rPr>
              <a:t>generalizable</a:t>
            </a:r>
            <a:r>
              <a:rPr lang="en-US" dirty="0">
                <a:latin typeface="Times"/>
                <a:cs typeface="Times"/>
              </a:rPr>
              <a:t> knowledge [e.g., through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>
                <a:latin typeface="Times"/>
                <a:cs typeface="Times"/>
              </a:rPr>
              <a:t>	</a:t>
            </a:r>
            <a:r>
              <a:rPr lang="en-US" dirty="0" smtClean="0">
                <a:latin typeface="Times"/>
                <a:cs typeface="Times"/>
              </a:rPr>
              <a:t>presentation</a:t>
            </a:r>
            <a:r>
              <a:rPr lang="en-US" dirty="0">
                <a:latin typeface="Times"/>
                <a:cs typeface="Times"/>
              </a:rPr>
              <a:t>,</a:t>
            </a:r>
            <a:r>
              <a:rPr lang="en-US" dirty="0" smtClean="0">
                <a:latin typeface="Times"/>
                <a:cs typeface="Times"/>
              </a:rPr>
              <a:t> publication</a:t>
            </a:r>
            <a:r>
              <a:rPr lang="en-US" dirty="0">
                <a:latin typeface="Times"/>
                <a:cs typeface="Times"/>
              </a:rPr>
              <a:t>, education, etc.]</a:t>
            </a:r>
            <a:r>
              <a:rPr lang="en-US" dirty="0" smtClean="0">
                <a:latin typeface="Times"/>
                <a:cs typeface="Times"/>
              </a:rPr>
              <a:t>)</a:t>
            </a:r>
          </a:p>
          <a:p>
            <a:pPr marL="342900" indent="-342900"/>
            <a:endParaRPr lang="en-US" sz="1200" dirty="0" smtClean="0">
              <a:latin typeface="Times"/>
              <a:cs typeface="Times"/>
            </a:endParaRPr>
          </a:p>
          <a:p>
            <a:pPr marL="342900" indent="-342900"/>
            <a:r>
              <a:rPr lang="en-US" dirty="0">
                <a:latin typeface="Times"/>
                <a:cs typeface="Times"/>
              </a:rPr>
              <a:t>•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>
                <a:latin typeface="Times"/>
                <a:cs typeface="Times"/>
              </a:rPr>
              <a:t>SLU is a Catholic Jesuit institution, and therefore local IRB requirements apply for birth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>
                <a:latin typeface="Times"/>
                <a:cs typeface="Times"/>
              </a:rPr>
              <a:t>	</a:t>
            </a:r>
            <a:r>
              <a:rPr lang="en-US" dirty="0" smtClean="0">
                <a:latin typeface="Times"/>
                <a:cs typeface="Times"/>
              </a:rPr>
              <a:t>control</a:t>
            </a:r>
            <a:r>
              <a:rPr lang="en-US" dirty="0">
                <a:latin typeface="Times"/>
                <a:cs typeface="Times"/>
              </a:rPr>
              <a:t>/contraception and pregnancy/STD prevention language, certain stem cell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>
                <a:latin typeface="Times"/>
                <a:cs typeface="Times"/>
              </a:rPr>
              <a:t>	</a:t>
            </a:r>
            <a:r>
              <a:rPr lang="en-US" dirty="0" smtClean="0">
                <a:latin typeface="Times"/>
                <a:cs typeface="Times"/>
              </a:rPr>
              <a:t>research</a:t>
            </a:r>
            <a:r>
              <a:rPr lang="en-US" dirty="0">
                <a:latin typeface="Times"/>
                <a:cs typeface="Times"/>
              </a:rPr>
              <a:t>, fetuses and fetal tissue, and elective termination of </a:t>
            </a:r>
            <a:r>
              <a:rPr lang="en-US" dirty="0" smtClean="0">
                <a:latin typeface="Times"/>
                <a:cs typeface="Times"/>
              </a:rPr>
              <a:t>pregnancy</a:t>
            </a:r>
          </a:p>
          <a:p>
            <a:pPr marL="342900" indent="-342900"/>
            <a:endParaRPr lang="en-US" sz="1200" dirty="0" smtClean="0">
              <a:latin typeface="Times"/>
              <a:cs typeface="Times"/>
            </a:endParaRPr>
          </a:p>
          <a:p>
            <a:pPr marL="342900" indent="-342900"/>
            <a:r>
              <a:rPr lang="en-US" dirty="0" smtClean="0">
                <a:latin typeface="Times"/>
                <a:cs typeface="Times"/>
              </a:rPr>
              <a:t>• </a:t>
            </a:r>
            <a:r>
              <a:rPr lang="en-US" dirty="0">
                <a:latin typeface="Times"/>
                <a:cs typeface="Times"/>
              </a:rPr>
              <a:t>Biomedical IRB meetings are held the 1</a:t>
            </a:r>
            <a:r>
              <a:rPr lang="en-US" baseline="30000" dirty="0">
                <a:latin typeface="Times"/>
                <a:cs typeface="Times"/>
              </a:rPr>
              <a:t>st</a:t>
            </a:r>
            <a:r>
              <a:rPr lang="en-US" dirty="0">
                <a:latin typeface="Times"/>
                <a:cs typeface="Times"/>
              </a:rPr>
              <a:t> and 3</a:t>
            </a:r>
            <a:r>
              <a:rPr lang="en-US" baseline="30000" dirty="0">
                <a:latin typeface="Times"/>
                <a:cs typeface="Times"/>
              </a:rPr>
              <a:t>rd</a:t>
            </a:r>
            <a:r>
              <a:rPr lang="en-US" dirty="0">
                <a:latin typeface="Times"/>
                <a:cs typeface="Times"/>
              </a:rPr>
              <a:t> Tuesday of every month for new protocols;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>
                <a:latin typeface="Times"/>
                <a:cs typeface="Times"/>
              </a:rPr>
              <a:t>	</a:t>
            </a:r>
            <a:r>
              <a:rPr lang="en-US" dirty="0" smtClean="0">
                <a:latin typeface="Times"/>
                <a:cs typeface="Times"/>
              </a:rPr>
              <a:t>submission </a:t>
            </a:r>
            <a:r>
              <a:rPr lang="en-US" dirty="0">
                <a:latin typeface="Times"/>
                <a:cs typeface="Times"/>
              </a:rPr>
              <a:t>deadline is 19 days prior to the date of the </a:t>
            </a:r>
            <a:r>
              <a:rPr lang="en-US" dirty="0" smtClean="0">
                <a:latin typeface="Times"/>
                <a:cs typeface="Times"/>
              </a:rPr>
              <a:t>meeting</a:t>
            </a:r>
          </a:p>
          <a:p>
            <a:pPr marL="342900" indent="-342900"/>
            <a:endParaRPr lang="en-US" sz="1200" dirty="0" smtClean="0">
              <a:latin typeface="Times"/>
              <a:cs typeface="Times"/>
            </a:endParaRPr>
          </a:p>
          <a:p>
            <a:pPr marL="342900" indent="-342900"/>
            <a:r>
              <a:rPr lang="en-US" dirty="0">
                <a:latin typeface="Times"/>
                <a:cs typeface="Times"/>
              </a:rPr>
              <a:t>•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>
                <a:latin typeface="Times"/>
                <a:cs typeface="Times"/>
              </a:rPr>
              <a:t>Calling the IRB early is the best bet for getting started and avoiding frustrations with the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>
                <a:latin typeface="Times"/>
                <a:cs typeface="Times"/>
              </a:rPr>
              <a:t>	</a:t>
            </a:r>
            <a:r>
              <a:rPr lang="en-US" dirty="0" smtClean="0">
                <a:latin typeface="Times"/>
                <a:cs typeface="Times"/>
              </a:rPr>
              <a:t>process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227" y="0"/>
            <a:ext cx="8501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imes"/>
                <a:cs typeface="Times"/>
              </a:rPr>
              <a:t>Clinical studies and Institutional Review Board (IRB) requirements</a:t>
            </a:r>
            <a:endParaRPr lang="en-US" sz="2400" dirty="0">
              <a:solidFill>
                <a:srgbClr val="FFFFFF"/>
              </a:solidFill>
              <a:latin typeface="Times"/>
              <a:cs typeface="Times"/>
            </a:endParaRPr>
          </a:p>
        </p:txBody>
      </p:sp>
      <p:pic>
        <p:nvPicPr>
          <p:cNvPr id="7" name="Picture 6" descr="Pt MD-430210a C1 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00" y="647794"/>
            <a:ext cx="8147199" cy="6210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689" y="872183"/>
            <a:ext cx="8882697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•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CITI (</a:t>
            </a:r>
            <a:r>
              <a:rPr lang="en-US" u="sng" dirty="0" smtClean="0">
                <a:solidFill>
                  <a:srgbClr val="FFFFFF"/>
                </a:solidFill>
                <a:latin typeface="Times"/>
                <a:cs typeface="Times"/>
              </a:rPr>
              <a:t>C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ollaborative </a:t>
            </a:r>
            <a:r>
              <a:rPr lang="en-US" u="sng" dirty="0" smtClean="0">
                <a:solidFill>
                  <a:srgbClr val="FFFFFF"/>
                </a:solidFill>
                <a:latin typeface="Times"/>
                <a:cs typeface="Times"/>
              </a:rPr>
              <a:t>I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nstitutional </a:t>
            </a:r>
            <a:r>
              <a:rPr lang="en-US" u="sng" dirty="0" smtClean="0">
                <a:solidFill>
                  <a:srgbClr val="FFFFFF"/>
                </a:solidFill>
                <a:latin typeface="Times"/>
                <a:cs typeface="Times"/>
              </a:rPr>
              <a:t>T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raining </a:t>
            </a:r>
            <a:r>
              <a:rPr lang="en-US" u="sng" dirty="0" smtClean="0">
                <a:solidFill>
                  <a:srgbClr val="FFFFFF"/>
                </a:solidFill>
                <a:latin typeface="Times"/>
                <a:cs typeface="Times"/>
              </a:rPr>
              <a:t>I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nitiative)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training is required before any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research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can be </a:t>
            </a:r>
            <a:r>
              <a:rPr lang="en-US" i="1" dirty="0">
                <a:solidFill>
                  <a:srgbClr val="FFFFFF"/>
                </a:solidFill>
                <a:latin typeface="Times"/>
                <a:cs typeface="Times"/>
              </a:rPr>
              <a:t>submitted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 to the SLU 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IRB</a:t>
            </a:r>
          </a:p>
          <a:p>
            <a:pPr marL="342900" indent="-342900"/>
            <a:endParaRPr lang="en-US" sz="1200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pPr marL="342900" indent="-342900"/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•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Any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human subjects research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you are bringing with you must be covered by the SLU IRB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	</a:t>
            </a:r>
            <a:r>
              <a:rPr lang="en-US" i="1" dirty="0" smtClean="0">
                <a:solidFill>
                  <a:srgbClr val="FFFFFF"/>
                </a:solidFill>
                <a:latin typeface="Times"/>
                <a:cs typeface="Times"/>
              </a:rPr>
              <a:t>before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any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research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activities can commence 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here</a:t>
            </a:r>
          </a:p>
          <a:p>
            <a:pPr marL="342900" indent="-342900"/>
            <a:endParaRPr lang="en-US" sz="1200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pPr marL="342900" indent="-342900"/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•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SLU IRB submissions are electronic for all new protocols (except Humanitarian Use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Devices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and Emergency Use Exemptions, which are still submitted on paper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)</a:t>
            </a:r>
          </a:p>
          <a:p>
            <a:pPr marL="342900" indent="-342900"/>
            <a:endParaRPr lang="en-US" sz="1200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pPr marL="342900" indent="-342900"/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•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All research 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activities involving human subjects,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including chart reviews and existing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data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sets, must be 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IRB-approved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, no 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exceptions</a:t>
            </a:r>
          </a:p>
          <a:p>
            <a:pPr marL="342900" indent="-342900"/>
            <a:endParaRPr lang="en-US" sz="1200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pPr marL="342900" indent="-342900"/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•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SLU is a Catholic Jesuit institution, and therefore local IRB requirements apply for birth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control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/contraception and pregnancy/STD prevention language, certain stem cell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research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, fetuses and fetal tissue, and elective termination of 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pregnancy</a:t>
            </a:r>
          </a:p>
          <a:p>
            <a:pPr marL="342900" indent="-342900"/>
            <a:endParaRPr lang="en-US" sz="1200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•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Biomedical IRB meetings are held the 1</a:t>
            </a:r>
            <a:r>
              <a:rPr lang="en-US" baseline="30000" dirty="0">
                <a:solidFill>
                  <a:srgbClr val="FFFFFF"/>
                </a:solidFill>
                <a:latin typeface="Times"/>
                <a:cs typeface="Times"/>
              </a:rPr>
              <a:t>st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 and 3</a:t>
            </a:r>
            <a:r>
              <a:rPr lang="en-US" baseline="30000" dirty="0">
                <a:solidFill>
                  <a:srgbClr val="FFFFFF"/>
                </a:solidFill>
                <a:latin typeface="Times"/>
                <a:cs typeface="Times"/>
              </a:rPr>
              <a:t>rd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 Tuesday of every month for new protocols;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submission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deadline is 19 days prior to the date of the 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meeting</a:t>
            </a:r>
          </a:p>
          <a:p>
            <a:pPr marL="342900" indent="-342900"/>
            <a:endParaRPr lang="en-US" sz="1200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pPr marL="342900" indent="-342900"/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•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Calling the IRB early is the best bet for getting started and avoiding frustrations with the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process</a:t>
            </a:r>
            <a:endParaRPr lang="en-US" dirty="0">
              <a:solidFill>
                <a:srgbClr val="FFFFFF"/>
              </a:solidFill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323" y="74643"/>
            <a:ext cx="849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imes"/>
                <a:cs typeface="Times"/>
              </a:rPr>
              <a:t>Clinical studies and Institutional Review Board (IRB) requirements</a:t>
            </a:r>
            <a:endParaRPr lang="en-US" sz="2400" dirty="0">
              <a:solidFill>
                <a:srgbClr val="FFFFFF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842" y="1208690"/>
            <a:ext cx="87254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>
                <a:latin typeface="Times"/>
                <a:cs typeface="Times"/>
              </a:rPr>
              <a:t>• 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There are three categories of IRB review (in increasing order of oversight/review):</a:t>
            </a: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		Exempt (generally anonymous, no more than minimal risk, does not require </a:t>
            </a: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			consent form or HIPAA form) </a:t>
            </a:r>
          </a:p>
          <a:p>
            <a:pPr marL="342900" indent="-342900"/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		Expedited (confidential, no more than minimal risk, may require consent form </a:t>
            </a: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			and HIPAA)</a:t>
            </a:r>
          </a:p>
          <a:p>
            <a:pPr marL="342900" indent="-342900"/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		Full Board (confidential, more than minimal risk, requires consent form and </a:t>
            </a: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			HIPAA); the IRB website and electronic forms explain the criteria for each; </a:t>
            </a: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			written informed consent and HIPAA authorization cannot be waived without </a:t>
            </a: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			a specific request and IRB approval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227" y="446425"/>
            <a:ext cx="8501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imes"/>
                <a:cs typeface="Times"/>
              </a:rPr>
              <a:t>Clinical studies and Institutional Review Board (IRB) requirements</a:t>
            </a:r>
            <a:endParaRPr lang="en-US" sz="2400" dirty="0">
              <a:solidFill>
                <a:srgbClr val="FFFFFF"/>
              </a:solidFill>
              <a:latin typeface="Times"/>
              <a:cs typeface="Times"/>
            </a:endParaRPr>
          </a:p>
        </p:txBody>
      </p:sp>
      <p:pic>
        <p:nvPicPr>
          <p:cNvPr id="5" name="Picture 4" descr="Build_Confid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625010"/>
            <a:ext cx="2977319" cy="2232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621" y="463349"/>
            <a:ext cx="82509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Times"/>
                <a:cs typeface="Times"/>
              </a:rPr>
              <a:t>Vertebrate animal use in research</a:t>
            </a:r>
          </a:p>
          <a:p>
            <a:endParaRPr lang="en-US" dirty="0" smtClean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All new faculty who will be </a:t>
            </a:r>
            <a:r>
              <a:rPr lang="en-US" dirty="0" smtClean="0">
                <a:latin typeface="Times"/>
                <a:cs typeface="Times"/>
              </a:rPr>
              <a:t>using vertebrate </a:t>
            </a:r>
            <a:r>
              <a:rPr lang="en-US" dirty="0">
                <a:latin typeface="Times"/>
                <a:cs typeface="Times"/>
              </a:rPr>
              <a:t>animals will have to attend the mandatory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r>
              <a:rPr lang="en-US" dirty="0" smtClean="0">
                <a:latin typeface="Times"/>
                <a:cs typeface="Times"/>
              </a:rPr>
              <a:t>animal </a:t>
            </a:r>
            <a:r>
              <a:rPr lang="en-US" dirty="0">
                <a:latin typeface="Times"/>
                <a:cs typeface="Times"/>
              </a:rPr>
              <a:t>orientation where</a:t>
            </a:r>
            <a:r>
              <a:rPr lang="en-US" dirty="0" smtClean="0">
                <a:latin typeface="Times"/>
                <a:cs typeface="Times"/>
              </a:rPr>
              <a:t> you </a:t>
            </a:r>
            <a:r>
              <a:rPr lang="en-US" dirty="0">
                <a:latin typeface="Times"/>
                <a:cs typeface="Times"/>
              </a:rPr>
              <a:t>will learn way more about </a:t>
            </a:r>
            <a:r>
              <a:rPr lang="en-US" dirty="0" smtClean="0">
                <a:latin typeface="Times"/>
                <a:cs typeface="Times"/>
              </a:rPr>
              <a:t>Comparative Medicine </a:t>
            </a:r>
            <a:r>
              <a:rPr lang="en-US" dirty="0">
                <a:latin typeface="Times"/>
                <a:cs typeface="Times"/>
              </a:rPr>
              <a:t>than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r>
              <a:rPr lang="en-US" dirty="0" smtClean="0">
                <a:latin typeface="Times"/>
                <a:cs typeface="Times"/>
              </a:rPr>
              <a:t>you </a:t>
            </a:r>
            <a:r>
              <a:rPr lang="en-US" dirty="0">
                <a:latin typeface="Times"/>
                <a:cs typeface="Times"/>
              </a:rPr>
              <a:t>ever </a:t>
            </a:r>
            <a:r>
              <a:rPr lang="en-US" dirty="0" smtClean="0">
                <a:latin typeface="Times"/>
                <a:cs typeface="Times"/>
              </a:rPr>
              <a:t>wanted</a:t>
            </a:r>
          </a:p>
          <a:p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 </a:t>
            </a:r>
            <a:r>
              <a:rPr lang="en-US" dirty="0">
                <a:latin typeface="Times"/>
                <a:cs typeface="Times"/>
              </a:rPr>
              <a:t>If</a:t>
            </a:r>
            <a:r>
              <a:rPr lang="en-US" dirty="0" smtClean="0">
                <a:latin typeface="Times"/>
                <a:cs typeface="Times"/>
              </a:rPr>
              <a:t> you </a:t>
            </a:r>
            <a:r>
              <a:rPr lang="en-US" dirty="0">
                <a:latin typeface="Times"/>
                <a:cs typeface="Times"/>
              </a:rPr>
              <a:t>have any questions about animal use,</a:t>
            </a:r>
            <a:r>
              <a:rPr lang="en-US" dirty="0" smtClean="0">
                <a:latin typeface="Times"/>
                <a:cs typeface="Times"/>
              </a:rPr>
              <a:t> contact Dr. John Long (email preferred</a:t>
            </a:r>
            <a:r>
              <a:rPr lang="en-US" dirty="0">
                <a:latin typeface="Times"/>
                <a:cs typeface="Times"/>
              </a:rPr>
              <a:t>).</a:t>
            </a:r>
          </a:p>
        </p:txBody>
      </p:sp>
      <p:pic>
        <p:nvPicPr>
          <p:cNvPr id="7" name="Picture 6" descr="899045_f2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841" y="1472053"/>
            <a:ext cx="3868627" cy="511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621" y="463349"/>
            <a:ext cx="84728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Times"/>
                <a:cs typeface="Times"/>
              </a:rPr>
              <a:t>Vertebrate animal use in research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• All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new faculty who will be 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using vertebrate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animals will have to attend the mandatory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animal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orientation where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you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will learn way more about 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Comparative Medicine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than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you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ever 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wanted to know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 • If you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have any questions about animal use,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contact Dr. John Long (email preferred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).</a:t>
            </a:r>
          </a:p>
        </p:txBody>
      </p:sp>
      <p:pic>
        <p:nvPicPr>
          <p:cNvPr id="3" name="Picture 2" descr="899045_f2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333" y="3217332"/>
            <a:ext cx="2751667" cy="3640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504" y="355600"/>
            <a:ext cx="71397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"/>
                <a:cs typeface="Times"/>
              </a:rPr>
              <a:t>		</a:t>
            </a:r>
            <a:r>
              <a:rPr lang="en-US" sz="3600" dirty="0" smtClean="0">
                <a:solidFill>
                  <a:srgbClr val="FFFFFF"/>
                </a:solidFill>
                <a:latin typeface="Times"/>
                <a:cs typeface="Times"/>
              </a:rPr>
              <a:t>Laboratory </a:t>
            </a:r>
            <a:r>
              <a:rPr lang="en-US" sz="3600" dirty="0">
                <a:solidFill>
                  <a:srgbClr val="FFFFFF"/>
                </a:solidFill>
                <a:latin typeface="Times"/>
                <a:cs typeface="Times"/>
              </a:rPr>
              <a:t>s</a:t>
            </a:r>
            <a:r>
              <a:rPr lang="en-US" sz="3600" dirty="0" smtClean="0">
                <a:solidFill>
                  <a:srgbClr val="FFFFFF"/>
                </a:solidFill>
                <a:latin typeface="Times"/>
                <a:cs typeface="Times"/>
              </a:rPr>
              <a:t>afety training</a:t>
            </a:r>
          </a:p>
          <a:p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• All investigators and their staff, as well as students, </a:t>
            </a:r>
            <a:r>
              <a:rPr lang="en-US" dirty="0" err="1" smtClean="0">
                <a:latin typeface="Times"/>
                <a:cs typeface="Times"/>
              </a:rPr>
              <a:t>postdocs</a:t>
            </a:r>
            <a:r>
              <a:rPr lang="en-US" dirty="0" smtClean="0">
                <a:latin typeface="Times"/>
                <a:cs typeface="Times"/>
              </a:rPr>
              <a:t>, residents</a:t>
            </a:r>
          </a:p>
          <a:p>
            <a:r>
              <a:rPr lang="en-US" dirty="0">
                <a:latin typeface="Times"/>
                <a:cs typeface="Times"/>
              </a:rPr>
              <a:t>	</a:t>
            </a:r>
            <a:r>
              <a:rPr lang="en-US" dirty="0" smtClean="0">
                <a:latin typeface="Times"/>
                <a:cs typeface="Times"/>
              </a:rPr>
              <a:t>and fellows working in the lab, must receive lab safety training and an</a:t>
            </a:r>
          </a:p>
          <a:p>
            <a:r>
              <a:rPr lang="en-US" dirty="0" smtClean="0">
                <a:latin typeface="Times"/>
                <a:cs typeface="Times"/>
              </a:rPr>
              <a:t>	annual refresher course</a:t>
            </a:r>
          </a:p>
          <a:p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• Calendar of lab safety training courses on the Environmental Health and</a:t>
            </a:r>
          </a:p>
          <a:p>
            <a:r>
              <a:rPr lang="en-US" dirty="0" smtClean="0">
                <a:latin typeface="Times"/>
                <a:cs typeface="Times"/>
              </a:rPr>
              <a:t>	Safety web site.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68978" y="1244022"/>
            <a:ext cx="8410787" cy="50099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lab safet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16" y="1374138"/>
            <a:ext cx="4646244" cy="474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5339" y="355600"/>
            <a:ext cx="71397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"/>
                <a:cs typeface="Times"/>
              </a:rPr>
              <a:t>	</a:t>
            </a:r>
            <a:r>
              <a:rPr lang="en-US" sz="3600" dirty="0" smtClean="0">
                <a:solidFill>
                  <a:srgbClr val="FFFFFF"/>
                </a:solidFill>
                <a:latin typeface="Times"/>
                <a:cs typeface="Times"/>
              </a:rPr>
              <a:t>	Laboratory </a:t>
            </a:r>
            <a:r>
              <a:rPr lang="en-US" sz="3600" dirty="0">
                <a:solidFill>
                  <a:srgbClr val="FFFFFF"/>
                </a:solidFill>
                <a:latin typeface="Times"/>
                <a:cs typeface="Times"/>
              </a:rPr>
              <a:t>s</a:t>
            </a:r>
            <a:r>
              <a:rPr lang="en-US" sz="3600" dirty="0" smtClean="0">
                <a:solidFill>
                  <a:srgbClr val="FFFFFF"/>
                </a:solidFill>
                <a:latin typeface="Times"/>
                <a:cs typeface="Times"/>
              </a:rPr>
              <a:t>afety training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• All investigators and their staff, as well as students, </a:t>
            </a:r>
            <a:r>
              <a:rPr lang="en-US" dirty="0" err="1" smtClean="0">
                <a:solidFill>
                  <a:srgbClr val="FFFFFF"/>
                </a:solidFill>
                <a:latin typeface="Times"/>
                <a:cs typeface="Times"/>
              </a:rPr>
              <a:t>postdocs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, residents</a:t>
            </a:r>
          </a:p>
          <a:p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and fellows working in the lab, must receive lab safety training and an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annual refresher course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• Calendar of lab safety training courses on the Environmental Health and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Safety web site.</a:t>
            </a:r>
            <a:endParaRPr lang="en-US" dirty="0">
              <a:solidFill>
                <a:srgbClr val="FFFFFF"/>
              </a:solidFill>
              <a:latin typeface="Times"/>
              <a:cs typeface="Times"/>
            </a:endParaRPr>
          </a:p>
        </p:txBody>
      </p:sp>
      <p:pic>
        <p:nvPicPr>
          <p:cNvPr id="5" name="Picture 4" descr="lab safet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172" y="3307067"/>
            <a:ext cx="3458665" cy="3535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686" y="770759"/>
            <a:ext cx="79378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Times"/>
                <a:cs typeface="Times"/>
              </a:rPr>
              <a:t>Radiation Safety Committee</a:t>
            </a:r>
          </a:p>
          <a:p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• All </a:t>
            </a:r>
            <a:r>
              <a:rPr lang="en-US" dirty="0">
                <a:latin typeface="Times"/>
                <a:cs typeface="Times"/>
              </a:rPr>
              <a:t>research use of radioactive materials, as well as research use of x-ray devices,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r>
              <a:rPr lang="en-US" dirty="0" smtClean="0">
                <a:latin typeface="Times"/>
                <a:cs typeface="Times"/>
              </a:rPr>
              <a:t>	requires </a:t>
            </a:r>
            <a:r>
              <a:rPr lang="en-US" dirty="0">
                <a:latin typeface="Times"/>
                <a:cs typeface="Times"/>
              </a:rPr>
              <a:t>submission of an application to the Radiation Safety Committee.  This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r>
              <a:rPr lang="en-US" dirty="0" smtClean="0">
                <a:latin typeface="Times"/>
                <a:cs typeface="Times"/>
              </a:rPr>
              <a:t>	includes </a:t>
            </a:r>
            <a:r>
              <a:rPr lang="en-US" dirty="0">
                <a:latin typeface="Times"/>
                <a:cs typeface="Times"/>
              </a:rPr>
              <a:t>human</a:t>
            </a:r>
            <a:r>
              <a:rPr lang="en-US" dirty="0" smtClean="0">
                <a:latin typeface="Times"/>
                <a:cs typeface="Times"/>
              </a:rPr>
              <a:t> and </a:t>
            </a:r>
            <a:r>
              <a:rPr lang="en-US" dirty="0">
                <a:latin typeface="Times"/>
                <a:cs typeface="Times"/>
              </a:rPr>
              <a:t>non-human use </a:t>
            </a:r>
            <a:r>
              <a:rPr lang="en-US" dirty="0" smtClean="0">
                <a:latin typeface="Times"/>
                <a:cs typeface="Times"/>
              </a:rPr>
              <a:t>research.</a:t>
            </a:r>
            <a:r>
              <a:rPr lang="en-US" dirty="0">
                <a:latin typeface="Times"/>
                <a:cs typeface="Times"/>
              </a:rPr>
              <a:t> 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• Instructions </a:t>
            </a:r>
            <a:r>
              <a:rPr lang="en-US" dirty="0">
                <a:latin typeface="Times"/>
                <a:cs typeface="Times"/>
              </a:rPr>
              <a:t>and contact information are available on the Office of Environmental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r>
              <a:rPr lang="en-US" dirty="0">
                <a:latin typeface="Times"/>
                <a:cs typeface="Times"/>
              </a:rPr>
              <a:t>	</a:t>
            </a:r>
            <a:r>
              <a:rPr lang="en-US" dirty="0" smtClean="0">
                <a:latin typeface="Times"/>
                <a:cs typeface="Times"/>
              </a:rPr>
              <a:t>Health </a:t>
            </a:r>
            <a:r>
              <a:rPr lang="en-US" dirty="0">
                <a:latin typeface="Times"/>
                <a:cs typeface="Times"/>
              </a:rPr>
              <a:t>and Safety website.</a:t>
            </a:r>
          </a:p>
        </p:txBody>
      </p:sp>
      <p:pic>
        <p:nvPicPr>
          <p:cNvPr id="4" name="Picture 3" descr="radiation safet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7" y="2614507"/>
            <a:ext cx="3506434" cy="3268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7053" y="621862"/>
            <a:ext cx="799705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imes"/>
                <a:cs typeface="Times"/>
              </a:rPr>
              <a:t>Research Centers at Saint Louis University School of Medicine</a:t>
            </a:r>
          </a:p>
          <a:p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Foster cross-department collaboration</a:t>
            </a:r>
          </a:p>
          <a:p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Promote collaborations between basic and clinical researchers</a:t>
            </a:r>
          </a:p>
          <a:p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Five named Research Centers</a:t>
            </a:r>
          </a:p>
          <a:p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	Cardiovascular Center (Dr. David Ford)</a:t>
            </a:r>
          </a:p>
          <a:p>
            <a:r>
              <a:rPr lang="en-US" dirty="0" smtClean="0">
                <a:latin typeface="Times"/>
                <a:cs typeface="Times"/>
              </a:rPr>
              <a:t>	Center for Excellence in Neurosciences (Dr. Thomas Westfall)</a:t>
            </a:r>
          </a:p>
          <a:p>
            <a:r>
              <a:rPr lang="en-US" dirty="0" smtClean="0">
                <a:latin typeface="Times"/>
                <a:cs typeface="Times"/>
              </a:rPr>
              <a:t>	Cancer Center (Dr. Mark </a:t>
            </a:r>
            <a:r>
              <a:rPr lang="en-US" dirty="0" err="1" smtClean="0">
                <a:latin typeface="Times"/>
                <a:cs typeface="Times"/>
              </a:rPr>
              <a:t>Varvares</a:t>
            </a:r>
            <a:r>
              <a:rPr lang="en-US" dirty="0" smtClean="0">
                <a:latin typeface="Times"/>
                <a:cs typeface="Times"/>
              </a:rPr>
              <a:t>)</a:t>
            </a:r>
          </a:p>
          <a:p>
            <a:r>
              <a:rPr lang="en-US" dirty="0" smtClean="0">
                <a:latin typeface="Times"/>
                <a:cs typeface="Times"/>
              </a:rPr>
              <a:t>	Liver Center (Drs. Bruce Bacon and Adrian </a:t>
            </a:r>
            <a:r>
              <a:rPr lang="en-US" dirty="0" err="1" smtClean="0">
                <a:latin typeface="Times"/>
                <a:cs typeface="Times"/>
              </a:rPr>
              <a:t>DiBisceglie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	Vaccine Center (Dr. Robert </a:t>
            </a:r>
            <a:r>
              <a:rPr lang="en-US" dirty="0" err="1" smtClean="0">
                <a:latin typeface="Times"/>
                <a:cs typeface="Times"/>
              </a:rPr>
              <a:t>Belshe</a:t>
            </a:r>
            <a:r>
              <a:rPr lang="en-US" dirty="0" smtClean="0">
                <a:latin typeface="Times"/>
                <a:cs typeface="Times"/>
              </a:rPr>
              <a:t>)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6" name="Picture 9" descr="slusom_pan7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86764"/>
            <a:ext cx="9144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RC1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853" y="3486764"/>
            <a:ext cx="2361147" cy="184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686" y="770759"/>
            <a:ext cx="79378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Times"/>
                <a:cs typeface="Times"/>
              </a:rPr>
              <a:t>Radiation Safety Committee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• All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research use of radioactive materials, as well as research use of x-ray devices,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requires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submission of an application to the Radiation Safety Committee.  This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includes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human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and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non-human use 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research.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 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• Instructions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and contact information are available on the Office of Environmental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Health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and Safety website.</a:t>
            </a:r>
          </a:p>
        </p:txBody>
      </p:sp>
      <p:pic>
        <p:nvPicPr>
          <p:cNvPr id="3" name="Picture 2" descr="radiation safet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307" y="3838370"/>
            <a:ext cx="2983653" cy="278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2040" y="543034"/>
            <a:ext cx="70199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Times"/>
                <a:cs typeface="Times"/>
              </a:rPr>
              <a:t>Institutional </a:t>
            </a:r>
            <a:r>
              <a:rPr lang="en-US" sz="3600" dirty="0" err="1" smtClean="0">
                <a:solidFill>
                  <a:srgbClr val="FFFFFF"/>
                </a:solidFill>
                <a:latin typeface="Times"/>
                <a:cs typeface="Times"/>
              </a:rPr>
              <a:t>Biosafety</a:t>
            </a:r>
            <a:r>
              <a:rPr lang="en-US" sz="3600" dirty="0" smtClean="0">
                <a:solidFill>
                  <a:srgbClr val="FFFFFF"/>
                </a:solidFill>
                <a:latin typeface="Times"/>
                <a:cs typeface="Times"/>
              </a:rPr>
              <a:t> Committee</a:t>
            </a:r>
          </a:p>
          <a:p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•  Research </a:t>
            </a:r>
            <a:r>
              <a:rPr lang="en-US" dirty="0">
                <a:latin typeface="Times"/>
                <a:cs typeface="Times"/>
              </a:rPr>
              <a:t>involving </a:t>
            </a:r>
            <a:r>
              <a:rPr lang="en-US" b="1" dirty="0">
                <a:latin typeface="Times"/>
                <a:cs typeface="Times"/>
              </a:rPr>
              <a:t>ANY </a:t>
            </a:r>
            <a:r>
              <a:rPr lang="en-US" dirty="0">
                <a:latin typeface="Times"/>
                <a:cs typeface="Times"/>
              </a:rPr>
              <a:t>human, plant, or animal </a:t>
            </a:r>
            <a:r>
              <a:rPr lang="en-US" dirty="0" smtClean="0">
                <a:latin typeface="Times"/>
                <a:cs typeface="Times"/>
              </a:rPr>
              <a:t>pathogen </a:t>
            </a:r>
            <a:r>
              <a:rPr lang="en-US" dirty="0">
                <a:latin typeface="Times"/>
                <a:cs typeface="Times"/>
              </a:rPr>
              <a:t>requires the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r>
              <a:rPr lang="en-US" dirty="0" smtClean="0">
                <a:latin typeface="Times"/>
                <a:cs typeface="Times"/>
              </a:rPr>
              <a:t>	submission </a:t>
            </a:r>
            <a:r>
              <a:rPr lang="en-US" dirty="0">
                <a:latin typeface="Times"/>
                <a:cs typeface="Times"/>
              </a:rPr>
              <a:t>of an IBC application and approval by the IBC</a:t>
            </a:r>
            <a:r>
              <a:rPr lang="en-US" dirty="0" smtClean="0">
                <a:latin typeface="Times"/>
                <a:cs typeface="Times"/>
              </a:rPr>
              <a:t>.</a:t>
            </a:r>
          </a:p>
        </p:txBody>
      </p:sp>
      <p:pic>
        <p:nvPicPr>
          <p:cNvPr id="7" name="Picture 6" descr="biohazar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532" y="1609453"/>
            <a:ext cx="3902775" cy="3222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686" y="543034"/>
            <a:ext cx="8024628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Times"/>
                <a:cs typeface="Times"/>
              </a:rPr>
              <a:t>Institutional </a:t>
            </a:r>
            <a:r>
              <a:rPr lang="en-US" sz="3600" dirty="0" err="1" smtClean="0">
                <a:solidFill>
                  <a:srgbClr val="FFFFFF"/>
                </a:solidFill>
                <a:latin typeface="Times"/>
                <a:cs typeface="Times"/>
              </a:rPr>
              <a:t>Biosafety</a:t>
            </a:r>
            <a:r>
              <a:rPr lang="en-US" sz="3600" dirty="0" smtClean="0">
                <a:solidFill>
                  <a:srgbClr val="FFFFFF"/>
                </a:solidFill>
                <a:latin typeface="Times"/>
                <a:cs typeface="Times"/>
              </a:rPr>
              <a:t> Committee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•  Research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involving </a:t>
            </a:r>
            <a:r>
              <a:rPr lang="en-US" b="1" dirty="0">
                <a:solidFill>
                  <a:srgbClr val="FFFFFF"/>
                </a:solidFill>
                <a:latin typeface="Times"/>
                <a:cs typeface="Times"/>
              </a:rPr>
              <a:t>ANY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human, plant, or animal 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pathogen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requires the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submission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of an IBC application and approval by the IBC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.</a:t>
            </a:r>
          </a:p>
          <a:p>
            <a:endParaRPr lang="en-US" b="1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• 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Annual </a:t>
            </a:r>
            <a:r>
              <a:rPr lang="en-US" dirty="0" err="1">
                <a:solidFill>
                  <a:srgbClr val="FFFFFF"/>
                </a:solidFill>
                <a:latin typeface="Times"/>
                <a:cs typeface="Times"/>
              </a:rPr>
              <a:t>bloodborne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 pathogen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training is required for research using ANY type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of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human specimen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.</a:t>
            </a:r>
          </a:p>
          <a:p>
            <a:endParaRPr lang="en-US" b="1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•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 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 The PI is required to submit an annual application update/modification/termination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form</a:t>
            </a:r>
            <a:r>
              <a:rPr lang="en-US" b="1" dirty="0" smtClean="0">
                <a:solidFill>
                  <a:srgbClr val="FFFFFF"/>
                </a:solidFill>
                <a:latin typeface="Times"/>
                <a:cs typeface="Times"/>
              </a:rPr>
              <a:t>.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•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 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 All BSL-2 laboratories and ABSL-2 facilities require an annual inspection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.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•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 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 All 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recombinant DNA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work requires, at the minimum, IBC Chair notification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.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•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 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 The use of human and/or nonhuman primate cell culture in research requires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an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IBC application, BSL-2 lab certification, </a:t>
            </a:r>
            <a:r>
              <a:rPr lang="en-US" dirty="0" err="1">
                <a:solidFill>
                  <a:srgbClr val="FFFFFF"/>
                </a:solidFill>
                <a:latin typeface="Times"/>
                <a:cs typeface="Times"/>
              </a:rPr>
              <a:t>bloodborne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 pathogen training and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handling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within a class II or class III </a:t>
            </a:r>
            <a:r>
              <a:rPr lang="en-US" dirty="0" err="1">
                <a:solidFill>
                  <a:srgbClr val="FFFFFF"/>
                </a:solidFill>
                <a:latin typeface="Times"/>
                <a:cs typeface="Times"/>
              </a:rPr>
              <a:t>biosafety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 cabinet.</a:t>
            </a:r>
          </a:p>
        </p:txBody>
      </p:sp>
      <p:pic>
        <p:nvPicPr>
          <p:cNvPr id="3" name="Picture 2" descr="biohazar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68" y="1"/>
            <a:ext cx="1587331" cy="131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5248" y="1736229"/>
            <a:ext cx="73335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		</a:t>
            </a:r>
            <a:r>
              <a:rPr lang="en-US" sz="4000" dirty="0" smtClean="0">
                <a:solidFill>
                  <a:schemeClr val="bg1"/>
                </a:solidFill>
                <a:latin typeface="Times"/>
                <a:cs typeface="Times"/>
              </a:rPr>
              <a:t>Grants Development Office</a:t>
            </a: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Times"/>
                <a:cs typeface="Times"/>
              </a:rPr>
              <a:t>Statistical consultation for research grant applications </a:t>
            </a: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  <a:latin typeface="Times"/>
                <a:cs typeface="Times"/>
              </a:rPr>
              <a:t>    (contact John </a:t>
            </a:r>
            <a:r>
              <a:rPr lang="en-US" sz="2400" dirty="0" err="1" smtClean="0">
                <a:solidFill>
                  <a:schemeClr val="bg1"/>
                </a:solidFill>
                <a:latin typeface="Times"/>
                <a:cs typeface="Times"/>
              </a:rPr>
              <a:t>Chibnall</a:t>
            </a:r>
            <a:r>
              <a:rPr lang="en-US" sz="2400" dirty="0" smtClean="0">
                <a:solidFill>
                  <a:schemeClr val="bg1"/>
                </a:solidFill>
                <a:latin typeface="Times"/>
                <a:cs typeface="Times"/>
              </a:rPr>
              <a:t>, Ph.D.)</a:t>
            </a:r>
          </a:p>
          <a:p>
            <a:pPr marL="342900" indent="-342900"/>
            <a:endParaRPr lang="en-US" sz="2400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  <a:latin typeface="Times"/>
                <a:cs typeface="Times"/>
              </a:rPr>
              <a:t>2. </a:t>
            </a:r>
            <a:r>
              <a:rPr lang="en-US" sz="2400" dirty="0" err="1" smtClean="0">
                <a:solidFill>
                  <a:schemeClr val="bg1"/>
                </a:solidFill>
                <a:latin typeface="Times"/>
                <a:cs typeface="Times"/>
              </a:rPr>
              <a:t>Grantsmanship</a:t>
            </a:r>
            <a:r>
              <a:rPr lang="en-US" sz="2400" dirty="0" smtClean="0">
                <a:solidFill>
                  <a:schemeClr val="bg1"/>
                </a:solidFill>
                <a:latin typeface="Times"/>
                <a:cs typeface="Times"/>
              </a:rPr>
              <a:t> editing for research grant proposals</a:t>
            </a: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  <a:latin typeface="Times"/>
                <a:cs typeface="Times"/>
              </a:rPr>
              <a:t>    (contact Joel C. Eissenberg, Ph.D.)</a:t>
            </a:r>
          </a:p>
          <a:p>
            <a:pPr marL="342900" indent="-342900"/>
            <a:endParaRPr lang="en-US" sz="2400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  <a:latin typeface="Times"/>
                <a:cs typeface="Times"/>
              </a:rPr>
              <a:t>http://www.slu.edu/division-of-research-administration-home/grants-development-office-%28gdo%29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grant_writing_fea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976" y="0"/>
            <a:ext cx="2577023" cy="1504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113" y="454769"/>
            <a:ext cx="8963887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Times"/>
                <a:cs typeface="Times"/>
              </a:rPr>
              <a:t>You are in a community of scholars—use it for your success!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</a:t>
            </a:r>
          </a:p>
          <a:p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	• Attend seminars, symposia, grand rounds</a:t>
            </a:r>
          </a:p>
          <a:p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	• Don’t be afraid to ask for help!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scholar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657" y="1845733"/>
            <a:ext cx="4196685" cy="5012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113" y="454769"/>
            <a:ext cx="896388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Times"/>
                <a:cs typeface="Times"/>
              </a:rPr>
              <a:t>You are in a community of scholars—use it for your success!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• Attend seminars, symposia, grand rounds</a:t>
            </a:r>
          </a:p>
          <a:p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	• Don’t be afraid to ask for help!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grand round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828" y="2552712"/>
            <a:ext cx="5721085" cy="3912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113" y="454769"/>
            <a:ext cx="89638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Times"/>
                <a:cs typeface="Times"/>
              </a:rPr>
              <a:t>You are in a community of scholars—use it for your success!</a:t>
            </a:r>
            <a:endParaRPr lang="en-US" sz="2800" smtClean="0">
              <a:solidFill>
                <a:srgbClr val="FFFFFF"/>
              </a:solidFill>
              <a:latin typeface="Times"/>
              <a:cs typeface="Times"/>
            </a:endParaRPr>
          </a:p>
          <a:p>
            <a:endParaRPr lang="en-US" smtClean="0">
              <a:solidFill>
                <a:schemeClr val="bg1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	• Don’t be afraid to ask for help!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lucy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067" y="2998022"/>
            <a:ext cx="5516033" cy="3859978"/>
          </a:xfrm>
          <a:prstGeom prst="rect">
            <a:avLst/>
          </a:prstGeom>
        </p:spPr>
      </p:pic>
      <p:pic>
        <p:nvPicPr>
          <p:cNvPr id="6" name="Picture 5" descr="mask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667000" y="3193978"/>
            <a:ext cx="1905000" cy="244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4031" cy="7096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574157" cy="4278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"/>
                <a:cs typeface="Times"/>
              </a:rPr>
              <a:t>	Research at Saint Louis University School of Medicine</a:t>
            </a: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Joel C. Eissenberg, Ph.D.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Times"/>
                <a:cs typeface="Times"/>
              </a:rPr>
              <a:t>Assoc. Dean-Research</a:t>
            </a:r>
          </a:p>
          <a:p>
            <a:endParaRPr lang="en-US" sz="1600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Paul Hauptman, M.D.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Times"/>
                <a:cs typeface="Times"/>
              </a:rPr>
              <a:t>Ass’t</a:t>
            </a:r>
            <a:r>
              <a:rPr lang="en-US" sz="1600" dirty="0" smtClean="0">
                <a:solidFill>
                  <a:schemeClr val="bg1"/>
                </a:solidFill>
                <a:latin typeface="Times"/>
                <a:cs typeface="Times"/>
              </a:rPr>
              <a:t> Dean-Clinical &amp;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Times"/>
                <a:cs typeface="Times"/>
              </a:rPr>
              <a:t>   Translational Research</a:t>
            </a:r>
            <a:endParaRPr lang="en-US" sz="16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7053" y="621862"/>
            <a:ext cx="799705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"/>
                <a:cs typeface="Times"/>
              </a:rPr>
              <a:t>Research Centers at Saint Louis University School of Medicine</a:t>
            </a: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Foster cross-department collaboration</a:t>
            </a: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Promote collaborations between basic and clinical researchers</a:t>
            </a: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Five named Research Centers</a:t>
            </a:r>
          </a:p>
          <a:p>
            <a:endParaRPr lang="en-US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	Cardiovascular Center (Dr. David Ford)</a:t>
            </a:r>
          </a:p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	Center for Excellence in Neurosciences (Dr. Mark Voigt)</a:t>
            </a:r>
          </a:p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	Cancer Center (Dr. Carl </a:t>
            </a:r>
            <a:r>
              <a:rPr lang="en-US" dirty="0" err="1" smtClean="0">
                <a:solidFill>
                  <a:schemeClr val="bg1"/>
                </a:solidFill>
                <a:latin typeface="Times"/>
                <a:cs typeface="Times"/>
              </a:rPr>
              <a:t>Freter</a:t>
            </a:r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	Liver Center (Drs. Bruce Bacon and Adrian </a:t>
            </a:r>
            <a:r>
              <a:rPr lang="en-US" dirty="0" err="1" smtClean="0">
                <a:solidFill>
                  <a:schemeClr val="bg1"/>
                </a:solidFill>
                <a:latin typeface="Times"/>
                <a:cs typeface="Times"/>
              </a:rPr>
              <a:t>DiBisceglie</a:t>
            </a:r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	Vaccine Center (Dr. Dan </a:t>
            </a:r>
            <a:r>
              <a:rPr lang="en-US" dirty="0" err="1" smtClean="0">
                <a:solidFill>
                  <a:schemeClr val="bg1"/>
                </a:solidFill>
                <a:latin typeface="Times"/>
                <a:cs typeface="Times"/>
              </a:rPr>
              <a:t>Hoft</a:t>
            </a:r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)</a:t>
            </a:r>
            <a:endParaRPr lang="en-US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99241"/>
            <a:ext cx="91647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Times"/>
                <a:cs typeface="Times"/>
              </a:rPr>
              <a:t>Center for World Health &amp; Medicine at Saint Louis University</a:t>
            </a:r>
          </a:p>
          <a:p>
            <a:pPr algn="ctr"/>
            <a:r>
              <a:rPr lang="en-US" dirty="0">
                <a:latin typeface="Times"/>
                <a:cs typeface="Times"/>
                <a:hlinkClick r:id="rId3"/>
              </a:rPr>
              <a:t>http://medschool.slu.edu/whm</a:t>
            </a:r>
            <a:r>
              <a:rPr lang="en-US" dirty="0" smtClean="0">
                <a:latin typeface="Times"/>
                <a:cs typeface="Times"/>
                <a:hlinkClick r:id="rId3"/>
              </a:rPr>
              <a:t>/</a:t>
            </a:r>
            <a:r>
              <a:rPr lang="en-US" dirty="0" smtClean="0">
                <a:latin typeface="Times"/>
                <a:cs typeface="Times"/>
              </a:rPr>
              <a:t>	</a:t>
            </a:r>
          </a:p>
        </p:txBody>
      </p:sp>
      <p:pic>
        <p:nvPicPr>
          <p:cNvPr id="4" name="Picture 3" descr="CWHM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695537" y="1767839"/>
            <a:ext cx="5711725" cy="4863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99241"/>
            <a:ext cx="9174281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Times"/>
                <a:cs typeface="Times"/>
              </a:rPr>
              <a:t>Center for World Health &amp; Medicine at Saint Louis University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Team of 12 research scientists formerly at Pfizer (and legacy companies), currently 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	working in labs on the 3</a:t>
            </a:r>
            <a:r>
              <a:rPr lang="en-US" baseline="30000" dirty="0" smtClean="0">
                <a:solidFill>
                  <a:srgbClr val="FFFFFF"/>
                </a:solidFill>
                <a:latin typeface="Times"/>
                <a:cs typeface="Times"/>
              </a:rPr>
              <a:t>rd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floor of the DRC and 1</a:t>
            </a:r>
            <a:r>
              <a:rPr lang="en-US" baseline="30000" dirty="0" smtClean="0">
                <a:solidFill>
                  <a:srgbClr val="FFFFFF"/>
                </a:solidFill>
                <a:latin typeface="Times"/>
                <a:cs typeface="Times"/>
              </a:rPr>
              <a:t>st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floor of </a:t>
            </a:r>
            <a:r>
              <a:rPr lang="en-US" dirty="0" err="1" smtClean="0">
                <a:solidFill>
                  <a:srgbClr val="FFFFFF"/>
                </a:solidFill>
                <a:latin typeface="Times"/>
                <a:cs typeface="Times"/>
              </a:rPr>
              <a:t>Schwitalla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Hall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Expertise in medicinal chemistry, drug design, pharmacokinetics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Special focus on diseases of the developing world and orphan diseases: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	childhood diarrhea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	malaria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	tuberculosis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	sickle cell disease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	retinal degeneration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	pulmonary fibrosis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Director: Peter </a:t>
            </a:r>
            <a:r>
              <a:rPr lang="en-US" dirty="0" err="1" smtClean="0">
                <a:solidFill>
                  <a:srgbClr val="FFFFFF"/>
                </a:solidFill>
                <a:latin typeface="Times"/>
                <a:cs typeface="Times"/>
              </a:rPr>
              <a:t>Ruminski</a:t>
            </a:r>
            <a:endParaRPr lang="en-US" dirty="0">
              <a:solidFill>
                <a:srgbClr val="FFFFFF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462" y="850127"/>
            <a:ext cx="4557355" cy="434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0" y="502920"/>
            <a:ext cx="72542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Clinical Trials Office</a:t>
            </a:r>
          </a:p>
          <a:p>
            <a:endParaRPr lang="en-US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•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CTO provides clinical trial management for industry sponsored trials, including the oversight of trials and input into their administrative, business, educational, regulatory, and operational functions.</a:t>
            </a:r>
          </a:p>
          <a:p>
            <a:pPr marL="342900" indent="-342900"/>
            <a:endParaRPr lang="en-US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 Facilitates processing of contracts and budgets through standardized policies and procedures.</a:t>
            </a:r>
          </a:p>
          <a:p>
            <a:pPr marL="342900" indent="-342900"/>
            <a:endParaRPr lang="en-US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• Provides training and education to clinical research personnel</a:t>
            </a:r>
          </a:p>
          <a:p>
            <a:pPr marL="342900" indent="-34290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5445" y="4183380"/>
            <a:ext cx="2255163" cy="21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571" y="567727"/>
            <a:ext cx="5493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"/>
                <a:cs typeface="Times"/>
              </a:rPr>
              <a:t>		</a:t>
            </a:r>
            <a:r>
              <a:rPr lang="en-US" sz="3600" dirty="0" smtClean="0">
                <a:solidFill>
                  <a:srgbClr val="FFFFFF"/>
                </a:solidFill>
                <a:latin typeface="Times"/>
                <a:cs typeface="Times"/>
              </a:rPr>
              <a:t>Research Core Services</a:t>
            </a:r>
          </a:p>
          <a:p>
            <a:endParaRPr lang="en-US" dirty="0" smtClean="0">
              <a:latin typeface="Times"/>
              <a:cs typeface="Times"/>
            </a:endParaRPr>
          </a:p>
        </p:txBody>
      </p:sp>
      <p:pic>
        <p:nvPicPr>
          <p:cNvPr id="4" name="Picture 3" descr="research cor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125" y="1228581"/>
            <a:ext cx="5259181" cy="5007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3724" y="842047"/>
            <a:ext cx="667897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Times"/>
                <a:cs typeface="Times"/>
              </a:rPr>
              <a:t>		Research Core Services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Research 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M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icroscopy Core (</a:t>
            </a:r>
            <a:r>
              <a:rPr lang="en-US" dirty="0" err="1" smtClean="0">
                <a:solidFill>
                  <a:srgbClr val="FFFFFF"/>
                </a:solidFill>
                <a:latin typeface="Times"/>
                <a:cs typeface="Times"/>
              </a:rPr>
              <a:t>Schwitalla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Hall 1</a:t>
            </a:r>
            <a:r>
              <a:rPr lang="en-US" baseline="30000" dirty="0" smtClean="0">
                <a:solidFill>
                  <a:srgbClr val="FFFFFF"/>
                </a:solidFill>
                <a:latin typeface="Times"/>
                <a:cs typeface="Times"/>
              </a:rPr>
              <a:t>st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floor)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Conventional light microscopy (bright field, phase contrast, DIC)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</a:t>
            </a:r>
            <a:r>
              <a:rPr lang="en-US" dirty="0" err="1" smtClean="0">
                <a:solidFill>
                  <a:srgbClr val="FFFFFF"/>
                </a:solidFill>
                <a:latin typeface="Times"/>
                <a:cs typeface="Times"/>
              </a:rPr>
              <a:t>Epifluorescence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microscopy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</a:t>
            </a:r>
            <a:r>
              <a:rPr lang="en-US" dirty="0" err="1" smtClean="0">
                <a:solidFill>
                  <a:srgbClr val="FFFFFF"/>
                </a:solidFill>
                <a:latin typeface="Times"/>
                <a:cs typeface="Times"/>
              </a:rPr>
              <a:t>Confocal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microscopy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Laser capture microscopy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	Electron microscopy (SEM and TEM)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Genomics Core (DRC)</a:t>
            </a: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Flow </a:t>
            </a:r>
            <a:r>
              <a:rPr lang="en-US" dirty="0" err="1" smtClean="0">
                <a:solidFill>
                  <a:srgbClr val="FFFFFF"/>
                </a:solidFill>
                <a:latin typeface="Times"/>
                <a:cs typeface="Times"/>
              </a:rPr>
              <a:t>cytometry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 core </a:t>
            </a:r>
            <a:r>
              <a:rPr lang="en-US" smtClean="0">
                <a:solidFill>
                  <a:srgbClr val="FFFFFF"/>
                </a:solidFill>
                <a:latin typeface="Times"/>
                <a:cs typeface="Times"/>
              </a:rPr>
              <a:t>(DRC)</a:t>
            </a:r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endParaRPr lang="en-US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Small animal imaging core (DRC </a:t>
            </a:r>
            <a:r>
              <a:rPr lang="en-US" dirty="0" err="1" smtClean="0">
                <a:solidFill>
                  <a:srgbClr val="FFFFFF"/>
                </a:solidFill>
                <a:latin typeface="Times"/>
                <a:cs typeface="Times"/>
              </a:rPr>
              <a:t>vivarium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528</Words>
  <Application>Microsoft Office PowerPoint</Application>
  <PresentationFormat>On-screen Show (4:3)</PresentationFormat>
  <Paragraphs>311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Saint Louis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Joel Eissenberg</dc:creator>
  <cp:lastModifiedBy>molwig</cp:lastModifiedBy>
  <cp:revision>137</cp:revision>
  <dcterms:created xsi:type="dcterms:W3CDTF">2016-01-29T15:12:18Z</dcterms:created>
  <dcterms:modified xsi:type="dcterms:W3CDTF">2016-01-29T16:47:08Z</dcterms:modified>
</cp:coreProperties>
</file>