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3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1" r:id="rId2"/>
    <p:sldId id="276" r:id="rId3"/>
    <p:sldId id="294" r:id="rId4"/>
    <p:sldId id="296" r:id="rId5"/>
    <p:sldId id="298" r:id="rId6"/>
    <p:sldId id="299" r:id="rId7"/>
    <p:sldId id="284" r:id="rId8"/>
    <p:sldId id="282" r:id="rId9"/>
    <p:sldId id="269" r:id="rId10"/>
    <p:sldId id="289" r:id="rId11"/>
    <p:sldId id="268" r:id="rId12"/>
    <p:sldId id="286" r:id="rId13"/>
    <p:sldId id="291" r:id="rId14"/>
    <p:sldId id="292" r:id="rId15"/>
    <p:sldId id="283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252571"/>
    <a:srgbClr val="FFFFFF"/>
    <a:srgbClr val="FF0000"/>
    <a:srgbClr val="FFEA18"/>
    <a:srgbClr val="1822CD"/>
    <a:srgbClr val="5B87F2"/>
    <a:srgbClr val="5DB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8" autoAdjust="0"/>
    <p:restoredTop sz="92848" autoAdjust="0"/>
  </p:normalViewPr>
  <p:slideViewPr>
    <p:cSldViewPr snapToGrid="0">
      <p:cViewPr>
        <p:scale>
          <a:sx n="70" d="100"/>
          <a:sy n="70" d="100"/>
        </p:scale>
        <p:origin x="-2208" y="-930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596490-CCAC-AA41-A462-EF07DD6397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7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0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A179EB-824A-A246-BCAA-A9D158387E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76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4DB6F-D7D0-6A4D-8DB6-357B87234950}" type="slidenum">
              <a:rPr lang="en-US"/>
              <a:pPr/>
              <a:t>1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82784-3125-4F98-8CA4-1DD9A0D567C0}" type="slidenum">
              <a:rPr lang="en-US"/>
              <a:pPr/>
              <a:t>9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6550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8698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244600"/>
            <a:ext cx="1943100" cy="363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44600"/>
            <a:ext cx="5676900" cy="363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200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74194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16200"/>
            <a:ext cx="38100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16200"/>
            <a:ext cx="38100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246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506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2114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152966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24205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09402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44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16200"/>
            <a:ext cx="7772400" cy="228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 descr="Banner-new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4" name="Picture 3" descr="Footer-new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600"/>
            <a:ext cx="9144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6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000" b="0">
          <a:solidFill>
            <a:schemeClr val="tx1"/>
          </a:solidFill>
          <a:latin typeface="Arial"/>
          <a:ea typeface="+mj-ea"/>
          <a:cs typeface="Arial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EA18"/>
          </a:solidFill>
          <a:latin typeface="Times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EA18"/>
          </a:solidFill>
          <a:latin typeface="Times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EA18"/>
          </a:solidFill>
          <a:latin typeface="Times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EA18"/>
          </a:solidFill>
          <a:latin typeface="Times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EA18"/>
          </a:solidFill>
          <a:latin typeface="Times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EA18"/>
          </a:solidFill>
          <a:latin typeface="Times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EA18"/>
          </a:solidFill>
          <a:latin typeface="Times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EA18"/>
          </a:solidFill>
          <a:latin typeface="Times" pitchFamily="-10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Arial"/>
          <a:ea typeface="ＭＳ Ｐゴシック" pitchFamily="-106" charset="-128"/>
          <a:cs typeface="Arial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Arial"/>
          <a:ea typeface="ＭＳ Ｐゴシック" pitchFamily="-106" charset="-128"/>
          <a:cs typeface="Arial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Arial"/>
          <a:ea typeface="ＭＳ Ｐゴシック" pitchFamily="-106" charset="-128"/>
          <a:cs typeface="Arial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Arial"/>
          <a:ea typeface="ＭＳ Ｐゴシック" pitchFamily="-106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uccessfulworkplace.org/wp-content/uploads/2012/05/virginia-mason-medical-center-strategic-plan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91689" y="1997164"/>
            <a:ext cx="7772400" cy="1367109"/>
          </a:xfrm>
        </p:spPr>
        <p:txBody>
          <a:bodyPr/>
          <a:lstStyle/>
          <a:p>
            <a:pPr algn="r"/>
            <a:r>
              <a:rPr lang="en-US" sz="4400" dirty="0" smtClean="0"/>
              <a:t>SLU</a:t>
            </a:r>
            <a:r>
              <a:rPr lang="en-US" sz="4400" i="1" dirty="0" smtClean="0"/>
              <a:t>Cares</a:t>
            </a:r>
            <a:r>
              <a:rPr lang="en-US" sz="4400" dirty="0" smtClean="0"/>
              <a:t> Approach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200" dirty="0" smtClean="0"/>
              <a:t>A</a:t>
            </a:r>
            <a:r>
              <a:rPr lang="en-US" sz="4400" dirty="0" smtClean="0"/>
              <a:t> </a:t>
            </a:r>
            <a:r>
              <a:rPr lang="en-US" sz="3200" dirty="0" smtClean="0"/>
              <a:t>Business System</a:t>
            </a:r>
            <a:endParaRPr lang="en-US" sz="3200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327357" y="4961134"/>
            <a:ext cx="8450822" cy="941796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dirty="0" smtClean="0"/>
              <a:t>Beth Page, MSN, RN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dirty="0" smtClean="0"/>
              <a:t>Director of Quality and Process Improvement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spect="1" noChangeArrowheads="1"/>
          </p:cNvSpPr>
          <p:nvPr/>
        </p:nvSpPr>
        <p:spPr bwMode="auto">
          <a:xfrm>
            <a:off x="2092823" y="1330036"/>
            <a:ext cx="5167104" cy="3441344"/>
          </a:xfrm>
          <a:prstGeom prst="ellipse">
            <a:avLst/>
          </a:prstGeom>
          <a:solidFill>
            <a:srgbClr val="00FF00">
              <a:alpha val="39999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000" b="0">
              <a:latin typeface="Tahoma" pitchFamily="34" charset="0"/>
            </a:endParaRPr>
          </a:p>
        </p:txBody>
      </p:sp>
      <p:sp>
        <p:nvSpPr>
          <p:cNvPr id="5" name="Oval 17"/>
          <p:cNvSpPr>
            <a:spLocks noChangeAspect="1" noChangeArrowheads="1"/>
          </p:cNvSpPr>
          <p:nvPr/>
        </p:nvSpPr>
        <p:spPr bwMode="auto">
          <a:xfrm>
            <a:off x="914400" y="2951788"/>
            <a:ext cx="5080000" cy="3473450"/>
          </a:xfrm>
          <a:prstGeom prst="ellipse">
            <a:avLst/>
          </a:prstGeom>
          <a:solidFill>
            <a:srgbClr val="00FF00">
              <a:alpha val="39999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000" b="0">
              <a:latin typeface="Tahoma" pitchFamily="34" charset="0"/>
            </a:endParaRPr>
          </a:p>
        </p:txBody>
      </p:sp>
      <p:sp>
        <p:nvSpPr>
          <p:cNvPr id="6" name="Oval 18"/>
          <p:cNvSpPr>
            <a:spLocks noChangeAspect="1" noChangeArrowheads="1"/>
          </p:cNvSpPr>
          <p:nvPr/>
        </p:nvSpPr>
        <p:spPr bwMode="auto">
          <a:xfrm>
            <a:off x="3759200" y="2906578"/>
            <a:ext cx="4876800" cy="3473450"/>
          </a:xfrm>
          <a:prstGeom prst="ellipse">
            <a:avLst/>
          </a:prstGeom>
          <a:solidFill>
            <a:srgbClr val="00FF00">
              <a:alpha val="39999"/>
            </a:srgbClr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2000" b="0">
              <a:latin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002484"/>
            <a:ext cx="31602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Lucida Sans" panose="020B0602030504020204" pitchFamily="34" charset="0"/>
              </a:rPr>
              <a:t>Value-Add Criteria in the eyes of the customer</a:t>
            </a:r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753933" y="1822895"/>
            <a:ext cx="33213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>
                <a:latin typeface="Tahoma" pitchFamily="34" charset="0"/>
              </a:rPr>
              <a:t>Customer is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r>
              <a:rPr lang="en-US" sz="2400" b="0" dirty="0">
                <a:latin typeface="Tahoma" pitchFamily="34" charset="0"/>
              </a:rPr>
              <a:t> to pay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44713" y="4355882"/>
            <a:ext cx="19780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Done right the 1st time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391101" y="4630122"/>
            <a:ext cx="25352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Directly transforms</a:t>
            </a:r>
          </a:p>
        </p:txBody>
      </p:sp>
      <p:sp>
        <p:nvSpPr>
          <p:cNvPr id="12" name="WordArt 20"/>
          <p:cNvSpPr>
            <a:spLocks noChangeArrowheads="1" noChangeShapeType="1" noTextEdit="1"/>
          </p:cNvSpPr>
          <p:nvPr/>
        </p:nvSpPr>
        <p:spPr bwMode="auto">
          <a:xfrm>
            <a:off x="4143376" y="4013200"/>
            <a:ext cx="1343024" cy="55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ernard MT Condensed" panose="02050806060905020404" pitchFamily="18" charset="0"/>
              </a:rPr>
              <a:t>Value</a:t>
            </a:r>
          </a:p>
        </p:txBody>
      </p:sp>
      <p:pic>
        <p:nvPicPr>
          <p:cNvPr id="2051" name="Picture 3" descr="C:\Users\pageea\AppData\Local\Microsoft\Windows\Temporary Internet Files\Content.IE5\5CM8CS4S\MC900015972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60" y="5486402"/>
            <a:ext cx="110913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ageea\AppData\Local\Microsoft\Windows\Temporary Internet Files\Content.IE5\7A32FNG6\MC90038379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5" y="2203846"/>
            <a:ext cx="1223433" cy="59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ageea\AppData\Local\Microsoft\Windows\Temporary Internet Files\Content.IE5\70NN6WAB\MC900391724[1].wmf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35" y="5333426"/>
            <a:ext cx="1342292" cy="92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66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71650" y="3809115"/>
            <a:ext cx="5600699" cy="4572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400" dirty="0"/>
              <a:t>Total </a:t>
            </a:r>
            <a:r>
              <a:rPr lang="en-US" sz="2400" dirty="0" smtClean="0"/>
              <a:t>Flow Time </a:t>
            </a:r>
            <a:r>
              <a:rPr lang="en-US" sz="2400" dirty="0"/>
              <a:t>for Patient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771650" y="3269606"/>
            <a:ext cx="4686300" cy="514350"/>
            <a:chOff x="1164" y="1624"/>
            <a:chExt cx="2952" cy="32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164" y="1624"/>
              <a:ext cx="2952" cy="324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201" y="1648"/>
              <a:ext cx="1013" cy="288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>
                  <a:latin typeface="Times New Roman" pitchFamily="18" charset="0"/>
                </a:rPr>
                <a:t>90 % NVA</a:t>
              </a:r>
              <a:endParaRPr lang="en-US" sz="2400" dirty="0">
                <a:latin typeface="Times New Roman" pitchFamily="18" charset="0"/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496050" y="3269606"/>
            <a:ext cx="876300" cy="511175"/>
            <a:chOff x="4140" y="1624"/>
            <a:chExt cx="552" cy="322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140" y="1624"/>
              <a:ext cx="552" cy="32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226" y="1665"/>
              <a:ext cx="404" cy="231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b="1">
                  <a:latin typeface="Times New Roman" pitchFamily="18" charset="0"/>
                </a:rPr>
                <a:t>10%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57950" y="2478912"/>
            <a:ext cx="106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000" b="1" dirty="0"/>
              <a:t>Value </a:t>
            </a:r>
          </a:p>
          <a:p>
            <a:pPr eaLnBrk="0" hangingPunct="0"/>
            <a:r>
              <a:rPr lang="en-US" sz="2000" b="1" dirty="0"/>
              <a:t>Adding</a:t>
            </a:r>
            <a:endParaRPr lang="en-US" sz="2400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59559" y="3260230"/>
            <a:ext cx="13025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b="1" dirty="0"/>
              <a:t>Arrive</a:t>
            </a:r>
            <a:endParaRPr lang="en-US" sz="24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324725" y="3352156"/>
            <a:ext cx="1014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b="1"/>
              <a:t>Leave</a:t>
            </a:r>
            <a:endParaRPr lang="en-US" sz="240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600199" y="6050501"/>
            <a:ext cx="5943600" cy="457200"/>
          </a:xfrm>
          <a:prstGeom prst="rect">
            <a:avLst/>
          </a:prstGeom>
          <a:solidFill>
            <a:srgbClr val="25257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Eliminating Waste is only part of the battle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150124" y="1267856"/>
            <a:ext cx="884374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dirty="0"/>
              <a:t>In the eyes of the </a:t>
            </a:r>
            <a:r>
              <a:rPr lang="en-US" sz="3000" dirty="0" smtClean="0"/>
              <a:t>Patient </a:t>
            </a:r>
            <a:r>
              <a:rPr lang="en-US" sz="3000" dirty="0"/>
              <a:t>everything </a:t>
            </a:r>
            <a:r>
              <a:rPr lang="en-US" sz="3000" dirty="0" smtClean="0"/>
              <a:t>in a process either </a:t>
            </a:r>
          </a:p>
          <a:p>
            <a:pPr algn="ctr"/>
            <a:r>
              <a:rPr lang="en-US" sz="3000" dirty="0" smtClean="0"/>
              <a:t>ADDS </a:t>
            </a:r>
            <a:r>
              <a:rPr lang="en-US" sz="3000" dirty="0"/>
              <a:t>VALUE or does not.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77538" y="4516829"/>
            <a:ext cx="6626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>
                <a:latin typeface="Times New Roman" pitchFamily="18" charset="0"/>
              </a:rPr>
              <a:t>Improvement will be easier and more likely to succeed by focusing on &amp; removing the non-value added activities (waste)  </a:t>
            </a:r>
          </a:p>
        </p:txBody>
      </p:sp>
    </p:spTree>
    <p:extLst>
      <p:ext uri="{BB962C8B-B14F-4D97-AF65-F5344CB8AC3E}">
        <p14:creationId xmlns:p14="http://schemas.microsoft.com/office/powerpoint/2010/main" val="31920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646" y="734850"/>
            <a:ext cx="5630187" cy="6395597"/>
          </a:xfrm>
        </p:spPr>
        <p:txBody>
          <a:bodyPr/>
          <a:lstStyle/>
          <a:p>
            <a:pPr indent="0">
              <a:buNone/>
            </a:pPr>
            <a:r>
              <a:rPr lang="en-US" sz="4000" b="1" dirty="0" smtClean="0">
                <a:latin typeface="Lucida Sans" panose="020B0602030504020204" pitchFamily="34" charset="0"/>
              </a:rPr>
              <a:t>D</a:t>
            </a:r>
            <a:r>
              <a:rPr lang="en-US" sz="2000" dirty="0" smtClean="0">
                <a:latin typeface="Lucida Sans Typewriter" panose="020B0509030504030204" pitchFamily="49" charset="0"/>
              </a:rPr>
              <a:t>efects</a:t>
            </a:r>
            <a:endParaRPr lang="en-US" sz="2000" dirty="0">
              <a:latin typeface="Lucida Sans Typewriter" panose="020B0509030504030204" pitchFamily="49" charset="0"/>
            </a:endParaRPr>
          </a:p>
          <a:p>
            <a:pPr indent="0">
              <a:buNone/>
            </a:pPr>
            <a:r>
              <a:rPr lang="en-US" sz="4000" b="1" dirty="0" smtClean="0">
                <a:latin typeface="Lucida Sans" panose="020B0602030504020204" pitchFamily="34" charset="0"/>
              </a:rPr>
              <a:t>O</a:t>
            </a:r>
            <a:r>
              <a:rPr lang="en-US" sz="2000" dirty="0" smtClean="0">
                <a:latin typeface="Lucida Sans Typewriter" panose="020B0509030504030204" pitchFamily="49" charset="0"/>
              </a:rPr>
              <a:t>verproduction</a:t>
            </a:r>
            <a:endParaRPr lang="en-US" sz="2000" dirty="0">
              <a:latin typeface="Lucida Sans Typewriter" panose="020B0509030504030204" pitchFamily="49" charset="0"/>
            </a:endParaRPr>
          </a:p>
          <a:p>
            <a:pPr indent="0">
              <a:buNone/>
            </a:pPr>
            <a:r>
              <a:rPr lang="en-US" sz="4000" b="1" dirty="0" smtClean="0">
                <a:latin typeface="Lucida Sans" panose="020B0602030504020204" pitchFamily="34" charset="0"/>
              </a:rPr>
              <a:t>W</a:t>
            </a:r>
            <a:r>
              <a:rPr lang="en-US" sz="2000" dirty="0" smtClean="0">
                <a:latin typeface="Lucida Sans Typewriter" panose="020B0509030504030204" pitchFamily="49" charset="0"/>
              </a:rPr>
              <a:t>aiting</a:t>
            </a:r>
            <a:endParaRPr lang="en-US" sz="2000" dirty="0">
              <a:latin typeface="Lucida Sans Typewriter" panose="020B0509030504030204" pitchFamily="49" charset="0"/>
            </a:endParaRPr>
          </a:p>
          <a:p>
            <a:pPr indent="0">
              <a:buNone/>
            </a:pPr>
            <a:r>
              <a:rPr lang="en-US" sz="4000" b="1" dirty="0" smtClean="0">
                <a:latin typeface="Lucida Sans" panose="020B0602030504020204" pitchFamily="34" charset="0"/>
              </a:rPr>
              <a:t>N</a:t>
            </a:r>
            <a:r>
              <a:rPr lang="en-US" sz="2000" dirty="0" smtClean="0">
                <a:latin typeface="Lucida Sans Typewriter" panose="020B0509030504030204" pitchFamily="49" charset="0"/>
              </a:rPr>
              <a:t>eglect </a:t>
            </a:r>
            <a:r>
              <a:rPr lang="en-US" sz="2000" dirty="0">
                <a:latin typeface="Lucida Sans Typewriter" panose="020B0509030504030204" pitchFamily="49" charset="0"/>
              </a:rPr>
              <a:t>of Human Talent</a:t>
            </a:r>
          </a:p>
          <a:p>
            <a:pPr indent="0">
              <a:buNone/>
            </a:pPr>
            <a:r>
              <a:rPr lang="en-US" sz="4000" b="1" dirty="0" smtClean="0">
                <a:latin typeface="Lucida Sans" panose="020B0602030504020204" pitchFamily="34" charset="0"/>
              </a:rPr>
              <a:t>T</a:t>
            </a:r>
            <a:r>
              <a:rPr lang="en-US" sz="2000" dirty="0" smtClean="0">
                <a:latin typeface="Lucida Sans Typewriter" panose="020B0509030504030204" pitchFamily="49" charset="0"/>
              </a:rPr>
              <a:t>ransportation</a:t>
            </a:r>
            <a:endParaRPr lang="en-US" sz="2000" dirty="0">
              <a:latin typeface="Lucida Sans Typewriter" panose="020B0509030504030204" pitchFamily="49" charset="0"/>
            </a:endParaRPr>
          </a:p>
          <a:p>
            <a:pPr indent="0">
              <a:buNone/>
            </a:pPr>
            <a:r>
              <a:rPr lang="en-US" sz="4000" b="1" dirty="0" smtClean="0">
                <a:latin typeface="Lucida Sans" panose="020B0602030504020204" pitchFamily="34" charset="0"/>
              </a:rPr>
              <a:t>I</a:t>
            </a:r>
            <a:r>
              <a:rPr lang="en-US" sz="2000" dirty="0" smtClean="0">
                <a:latin typeface="Lucida Sans Typewriter" panose="020B0509030504030204" pitchFamily="49" charset="0"/>
              </a:rPr>
              <a:t>nventory/Storage</a:t>
            </a:r>
            <a:endParaRPr lang="en-US" sz="2000" dirty="0">
              <a:latin typeface="Lucida Sans Typewriter" panose="020B0509030504030204" pitchFamily="49" charset="0"/>
            </a:endParaRPr>
          </a:p>
          <a:p>
            <a:pPr indent="0">
              <a:buNone/>
            </a:pPr>
            <a:r>
              <a:rPr lang="en-US" sz="4000" b="1" dirty="0" smtClean="0">
                <a:latin typeface="Lucida Sans" panose="020B0602030504020204" pitchFamily="34" charset="0"/>
              </a:rPr>
              <a:t>M</a:t>
            </a:r>
            <a:r>
              <a:rPr lang="en-US" sz="2000" dirty="0" smtClean="0">
                <a:latin typeface="Lucida Sans Typewriter" panose="020B0509030504030204" pitchFamily="49" charset="0"/>
              </a:rPr>
              <a:t>otion</a:t>
            </a:r>
            <a:endParaRPr lang="en-US" sz="2000" dirty="0">
              <a:latin typeface="Lucida Sans Typewriter" panose="020B0509030504030204" pitchFamily="49" charset="0"/>
            </a:endParaRPr>
          </a:p>
          <a:p>
            <a:pPr indent="0">
              <a:buNone/>
            </a:pPr>
            <a:r>
              <a:rPr lang="en-US" sz="4000" b="1" dirty="0" smtClean="0">
                <a:latin typeface="Lucida Sans" panose="020B0602030504020204" pitchFamily="34" charset="0"/>
              </a:rPr>
              <a:t>E</a:t>
            </a:r>
            <a:r>
              <a:rPr lang="en-US" sz="2000" dirty="0" smtClean="0">
                <a:latin typeface="Lucida Sans Typewriter" panose="020B0509030504030204" pitchFamily="49" charset="0"/>
              </a:rPr>
              <a:t>xcess</a:t>
            </a:r>
            <a:r>
              <a:rPr lang="en-US" sz="2800" dirty="0" smtClean="0">
                <a:latin typeface="Lucida Sans" panose="020B0602030504020204" pitchFamily="34" charset="0"/>
              </a:rPr>
              <a:t> </a:t>
            </a:r>
            <a:r>
              <a:rPr lang="en-US" sz="2000" dirty="0">
                <a:latin typeface="Lucida Sans Typewriter" panose="020B0509030504030204" pitchFamily="49" charset="0"/>
              </a:rPr>
              <a:t>Processing</a:t>
            </a:r>
          </a:p>
          <a:p>
            <a:pPr indent="0">
              <a:buNone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515202" y="1765814"/>
            <a:ext cx="3200399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Waste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5" name="Picture 3" descr="C:\Users\pageea\AppData\Local\Microsoft\Windows\Temporary Internet Files\Content.IE5\ILY1ROAN\MC90044217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506" y="3347618"/>
            <a:ext cx="2761793" cy="27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77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111250"/>
            <a:ext cx="8420100" cy="1143000"/>
          </a:xfrm>
        </p:spPr>
        <p:txBody>
          <a:bodyPr/>
          <a:lstStyle/>
          <a:p>
            <a:r>
              <a:rPr lang="en-US" dirty="0" smtClean="0"/>
              <a:t>Summary:    </a:t>
            </a:r>
            <a:r>
              <a:rPr lang="en-US" b="1" i="1" dirty="0" smtClean="0"/>
              <a:t>SLUCares Approach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35" y="2006032"/>
            <a:ext cx="8343900" cy="4302716"/>
          </a:xfrm>
        </p:spPr>
        <p:txBody>
          <a:bodyPr/>
          <a:lstStyle/>
          <a:p>
            <a:pPr marL="571500" indent="-571500"/>
            <a:r>
              <a:rPr lang="en-US" sz="3600" dirty="0"/>
              <a:t>Respect for People and Patients </a:t>
            </a:r>
            <a:endParaRPr lang="en-US" sz="3600" dirty="0" smtClean="0"/>
          </a:p>
          <a:p>
            <a:pPr marL="1314450" lvl="1" indent="-571500"/>
            <a:r>
              <a:rPr lang="en-US" dirty="0" smtClean="0"/>
              <a:t>Teamwork</a:t>
            </a:r>
            <a:endParaRPr lang="en-US" dirty="0"/>
          </a:p>
          <a:p>
            <a:pPr marL="1314450" lvl="1" indent="-571500"/>
            <a:endParaRPr lang="en-US" sz="1400" dirty="0"/>
          </a:p>
          <a:p>
            <a:pPr marL="571500" indent="-571500"/>
            <a:r>
              <a:rPr lang="en-US" sz="3600" dirty="0"/>
              <a:t>Continuous </a:t>
            </a:r>
            <a:r>
              <a:rPr lang="en-US" sz="3600" dirty="0" smtClean="0"/>
              <a:t>Improvement</a:t>
            </a:r>
            <a:endParaRPr lang="en-US" dirty="0" smtClean="0"/>
          </a:p>
          <a:p>
            <a:pPr lvl="1"/>
            <a:r>
              <a:rPr lang="en-US" dirty="0" smtClean="0"/>
              <a:t>Value add/Non Value add</a:t>
            </a:r>
          </a:p>
          <a:p>
            <a:pPr lvl="1"/>
            <a:r>
              <a:rPr lang="en-US" dirty="0" smtClean="0"/>
              <a:t>Waste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0770" y="4644752"/>
            <a:ext cx="3323230" cy="221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0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830204"/>
            <a:ext cx="7772400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1" y="1362125"/>
            <a:ext cx="7810500" cy="5022914"/>
          </a:xfrm>
        </p:spPr>
        <p:txBody>
          <a:bodyPr/>
          <a:lstStyle/>
          <a:p>
            <a:pPr marL="457200" indent="-457200"/>
            <a:r>
              <a:rPr lang="en-US" dirty="0" smtClean="0"/>
              <a:t>Design Site</a:t>
            </a:r>
          </a:p>
          <a:p>
            <a:pPr marL="1200150" lvl="1" indent="-457200"/>
            <a:r>
              <a:rPr lang="en-US" dirty="0" smtClean="0"/>
              <a:t>Doctor Office Building (DOB) 2</a:t>
            </a:r>
            <a:r>
              <a:rPr lang="en-US" baseline="30000" dirty="0" smtClean="0"/>
              <a:t>nd</a:t>
            </a:r>
            <a:r>
              <a:rPr lang="en-US" dirty="0" smtClean="0"/>
              <a:t> floor </a:t>
            </a:r>
          </a:p>
          <a:p>
            <a:pPr marL="1200150" lvl="1" indent="-457200"/>
            <a:r>
              <a:rPr lang="en-US" dirty="0" smtClean="0"/>
              <a:t>SLUCare Way</a:t>
            </a:r>
          </a:p>
          <a:p>
            <a:pPr marL="1200150" lvl="1" indent="-457200"/>
            <a:endParaRPr lang="en-US" sz="900" dirty="0" smtClean="0"/>
          </a:p>
          <a:p>
            <a:pPr marL="457200" indent="-457200"/>
            <a:r>
              <a:rPr lang="en-US" dirty="0"/>
              <a:t>K</a:t>
            </a:r>
            <a:r>
              <a:rPr lang="en-US" dirty="0" smtClean="0"/>
              <a:t>aizen Events</a:t>
            </a:r>
          </a:p>
          <a:p>
            <a:pPr marL="1200150" lvl="1" indent="-457200"/>
            <a:r>
              <a:rPr lang="en-US" dirty="0" smtClean="0"/>
              <a:t>Week long events </a:t>
            </a:r>
          </a:p>
          <a:p>
            <a:pPr marL="1200150" lvl="1" indent="-457200"/>
            <a:r>
              <a:rPr lang="en-US" dirty="0" smtClean="0"/>
              <a:t>Second week of every month</a:t>
            </a:r>
          </a:p>
          <a:p>
            <a:pPr marL="1200150" lvl="1" indent="-457200"/>
            <a:r>
              <a:rPr lang="en-US" dirty="0" smtClean="0"/>
              <a:t>People who do the work </a:t>
            </a:r>
          </a:p>
          <a:p>
            <a:pPr marL="1200150" lvl="1" indent="-457200"/>
            <a:r>
              <a:rPr lang="en-US" dirty="0" smtClean="0"/>
              <a:t>Least waste way</a:t>
            </a:r>
          </a:p>
          <a:p>
            <a:pPr marL="1200150" lvl="1" indent="-457200"/>
            <a:endParaRPr lang="en-US" sz="1000" dirty="0" smtClean="0"/>
          </a:p>
          <a:p>
            <a:pPr marL="457200" indent="-457200"/>
            <a:r>
              <a:rPr lang="en-US" dirty="0" smtClean="0"/>
              <a:t>Managing for Daily Improvement (MDI)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1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39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616993"/>
            <a:ext cx="8720920" cy="4672048"/>
          </a:xfrm>
        </p:spPr>
        <p:txBody>
          <a:bodyPr/>
          <a:lstStyle/>
          <a:p>
            <a:pPr indent="0" algn="ctr">
              <a:buNone/>
            </a:pPr>
            <a:endParaRPr lang="en-US" sz="3600" dirty="0" smtClean="0"/>
          </a:p>
          <a:p>
            <a:pPr indent="0">
              <a:buNone/>
            </a:pPr>
            <a:r>
              <a:rPr lang="en-US" sz="3600" dirty="0" smtClean="0"/>
              <a:t>Lean </a:t>
            </a:r>
            <a:r>
              <a:rPr lang="en-US" sz="3600" dirty="0"/>
              <a:t>is centered on </a:t>
            </a:r>
            <a:r>
              <a:rPr lang="en-US" sz="3600" i="1" dirty="0" smtClean="0"/>
              <a:t>preserving value </a:t>
            </a:r>
            <a:r>
              <a:rPr lang="en-US" sz="3600" dirty="0" smtClean="0"/>
              <a:t>with</a:t>
            </a:r>
            <a:r>
              <a:rPr lang="en-US" sz="3600" i="1" dirty="0" smtClean="0"/>
              <a:t> </a:t>
            </a:r>
            <a:r>
              <a:rPr lang="en-US" sz="3600" i="1" dirty="0"/>
              <a:t>less </a:t>
            </a:r>
            <a:r>
              <a:rPr lang="en-US" sz="3600" dirty="0"/>
              <a:t>work. 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 algn="r">
              <a:buNone/>
            </a:pPr>
            <a:r>
              <a:rPr lang="en-US" sz="2800" dirty="0"/>
              <a:t>Lean Enterprise Institute </a:t>
            </a:r>
            <a:endParaRPr lang="en-US" sz="2800" dirty="0" smtClean="0"/>
          </a:p>
          <a:p>
            <a:pPr indent="0" algn="r">
              <a:buNone/>
            </a:pPr>
            <a:r>
              <a:rPr lang="en-US" sz="2800" dirty="0" smtClean="0"/>
              <a:t>Definition </a:t>
            </a:r>
            <a:r>
              <a:rPr lang="en-US" sz="2800" dirty="0"/>
              <a:t>of Lean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48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5" t="8474" r="20209" b="4154"/>
          <a:stretch/>
        </p:blipFill>
        <p:spPr bwMode="auto">
          <a:xfrm>
            <a:off x="945078" y="1359663"/>
            <a:ext cx="6999514" cy="535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2911" y="787651"/>
            <a:ext cx="713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n-US" sz="3600" dirty="0"/>
              <a:t>Lean Enterprise Institute </a:t>
            </a:r>
          </a:p>
        </p:txBody>
      </p:sp>
    </p:spTree>
    <p:extLst>
      <p:ext uri="{BB962C8B-B14F-4D97-AF65-F5344CB8AC3E}">
        <p14:creationId xmlns:p14="http://schemas.microsoft.com/office/powerpoint/2010/main" val="234932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Mason</a:t>
            </a:r>
            <a:endParaRPr lang="en-US" dirty="0"/>
          </a:p>
        </p:txBody>
      </p:sp>
      <p:pic>
        <p:nvPicPr>
          <p:cNvPr id="4" name="Content Placeholder 3" descr="http://www.successfulworkplace.org/wp-content/uploads/2012/05/virginia-mason-medical-center-strategic-plan.jpg?w=30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22" y="2041566"/>
            <a:ext cx="5638800" cy="3990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42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049" y="1061646"/>
            <a:ext cx="7772400" cy="1470025"/>
          </a:xfrm>
        </p:spPr>
        <p:txBody>
          <a:bodyPr/>
          <a:lstStyle/>
          <a:p>
            <a:r>
              <a:rPr lang="en-US" dirty="0" smtClean="0"/>
              <a:t>University of Michigan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22" y="1983401"/>
            <a:ext cx="5968083" cy="44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1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s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16461"/>
            <a:ext cx="9139715" cy="15474462"/>
          </a:xfrm>
          <a:prstGeom prst="rect">
            <a:avLst/>
          </a:prstGeom>
        </p:spPr>
      </p:pic>
      <p:pic>
        <p:nvPicPr>
          <p:cNvPr id="2" name="Picture 1" descr="fami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12" y="3534542"/>
            <a:ext cx="2322576" cy="1993392"/>
          </a:xfrm>
          <a:prstGeom prst="rect">
            <a:avLst/>
          </a:prstGeom>
        </p:spPr>
      </p:pic>
      <p:pic>
        <p:nvPicPr>
          <p:cNvPr id="7" name="Picture 6" descr="mission vision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15" cy="6858000"/>
          </a:xfrm>
          <a:prstGeom prst="rect">
            <a:avLst/>
          </a:prstGeom>
        </p:spPr>
      </p:pic>
      <p:pic>
        <p:nvPicPr>
          <p:cNvPr id="8" name="Picture 7" descr="slucares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15" cy="6858000"/>
          </a:xfrm>
          <a:prstGeom prst="rect">
            <a:avLst/>
          </a:prstGeom>
        </p:spPr>
      </p:pic>
      <p:pic>
        <p:nvPicPr>
          <p:cNvPr id="9" name="Picture 8" descr="colujns-01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1"/>
          <a:stretch/>
        </p:blipFill>
        <p:spPr>
          <a:xfrm>
            <a:off x="0" y="0"/>
            <a:ext cx="9139715" cy="5515780"/>
          </a:xfrm>
          <a:prstGeom prst="rect">
            <a:avLst/>
          </a:prstGeom>
        </p:spPr>
      </p:pic>
      <p:pic>
        <p:nvPicPr>
          <p:cNvPr id="10" name="Picture 9" descr="roof-0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15" cy="6858000"/>
          </a:xfrm>
          <a:prstGeom prst="rect">
            <a:avLst/>
          </a:prstGeom>
        </p:spPr>
      </p:pic>
      <p:pic>
        <p:nvPicPr>
          <p:cNvPr id="11" name="Picture 10" descr="shingl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9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8489" y="1012244"/>
            <a:ext cx="5943600" cy="1143000"/>
          </a:xfrm>
        </p:spPr>
        <p:txBody>
          <a:bodyPr/>
          <a:lstStyle/>
          <a:p>
            <a:r>
              <a:rPr lang="en-US" b="1" i="1" dirty="0" smtClean="0"/>
              <a:t>SLUCares Approach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16" y="1946822"/>
            <a:ext cx="8324850" cy="2566857"/>
          </a:xfrm>
        </p:spPr>
        <p:txBody>
          <a:bodyPr/>
          <a:lstStyle/>
          <a:p>
            <a:pPr indent="0" algn="just" eaLnBrk="1" hangingPunct="1">
              <a:buNone/>
            </a:pPr>
            <a:r>
              <a:rPr lang="en-US" sz="3600" dirty="0" smtClean="0"/>
              <a:t>2 Pillars</a:t>
            </a:r>
          </a:p>
          <a:p>
            <a:pPr marL="571500" indent="-571500"/>
            <a:r>
              <a:rPr lang="en-US" sz="3600" dirty="0" smtClean="0"/>
              <a:t>Respect </a:t>
            </a:r>
            <a:r>
              <a:rPr lang="en-US" sz="3600" dirty="0"/>
              <a:t>for </a:t>
            </a:r>
            <a:r>
              <a:rPr lang="en-US" sz="3600" dirty="0" smtClean="0"/>
              <a:t>People and Patients </a:t>
            </a:r>
            <a:endParaRPr lang="en-US" sz="3200" dirty="0" smtClean="0"/>
          </a:p>
          <a:p>
            <a:pPr marL="571500" indent="-571500"/>
            <a:r>
              <a:rPr lang="en-US" sz="3600" dirty="0" smtClean="0"/>
              <a:t>Continuous Improvement</a:t>
            </a:r>
            <a:endParaRPr lang="en-US" sz="3600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651378" y="6155235"/>
            <a:ext cx="6237027" cy="461665"/>
          </a:xfrm>
          <a:prstGeom prst="rect">
            <a:avLst/>
          </a:prstGeom>
          <a:solidFill>
            <a:srgbClr val="25257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CULTURE is the sum of our collective behaviors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8277" y="3935116"/>
            <a:ext cx="3323230" cy="221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4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959863"/>
            <a:ext cx="8772896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-342900" algn="l" rtl="0" fontAlgn="base">
              <a:spcBef>
                <a:spcPts val="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/>
                <a:ea typeface="ＭＳ Ｐゴシック" pitchFamily="-106" charset="-128"/>
                <a:cs typeface="Arial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/>
                <a:ea typeface="ＭＳ Ｐゴシック" pitchFamily="-106" charset="-128"/>
                <a:cs typeface="Arial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/>
                <a:ea typeface="ＭＳ Ｐゴシック" pitchFamily="-106" charset="-128"/>
                <a:cs typeface="Arial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/>
                <a:ea typeface="ＭＳ Ｐゴシック" pitchFamily="-106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indent="0" defTabSz="274320">
              <a:buFontTx/>
              <a:buNone/>
            </a:pPr>
            <a:r>
              <a:rPr lang="en-US" sz="4000" dirty="0" smtClean="0"/>
              <a:t>Why use </a:t>
            </a:r>
            <a:r>
              <a:rPr lang="en-US" sz="4000" b="1" i="1" dirty="0" smtClean="0"/>
              <a:t>SLUCares Approach</a:t>
            </a:r>
            <a:endParaRPr lang="en-US" sz="1400" b="1" i="1" dirty="0" smtClean="0"/>
          </a:p>
          <a:p>
            <a:pPr indent="0">
              <a:buNone/>
            </a:pPr>
            <a:endParaRPr lang="en-US" dirty="0"/>
          </a:p>
          <a:p>
            <a:pPr lvl="1"/>
            <a:r>
              <a:rPr lang="en-US" dirty="0"/>
              <a:t>Changes in HealthCare</a:t>
            </a:r>
          </a:p>
          <a:p>
            <a:pPr lvl="1"/>
            <a:r>
              <a:rPr lang="en-US" dirty="0"/>
              <a:t>Patient Satisfaction</a:t>
            </a:r>
          </a:p>
          <a:p>
            <a:pPr lvl="1"/>
            <a:r>
              <a:rPr lang="en-US" dirty="0" smtClean="0"/>
              <a:t>Reimbursement</a:t>
            </a:r>
          </a:p>
          <a:p>
            <a:pPr lvl="1"/>
            <a:r>
              <a:rPr lang="en-US" dirty="0" smtClean="0"/>
              <a:t>Quality measures</a:t>
            </a:r>
            <a:endParaRPr lang="en-US" dirty="0"/>
          </a:p>
          <a:p>
            <a:pPr lvl="1"/>
            <a:r>
              <a:rPr lang="en-US" dirty="0" smtClean="0"/>
              <a:t>Our people are working hard and can’t get ahead</a:t>
            </a:r>
          </a:p>
          <a:p>
            <a:pPr lvl="1"/>
            <a:r>
              <a:rPr lang="en-US" dirty="0" smtClean="0"/>
              <a:t>Results driven system</a:t>
            </a:r>
          </a:p>
          <a:p>
            <a:pPr lvl="1"/>
            <a:r>
              <a:rPr lang="en-US" dirty="0" smtClean="0"/>
              <a:t>Supports SLUCare Values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82446" y="6471477"/>
            <a:ext cx="260576" cy="1430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97623" y="795672"/>
            <a:ext cx="8551719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-342900" algn="l" rtl="0" fontAlgn="base">
              <a:spcBef>
                <a:spcPts val="0"/>
              </a:spcBef>
              <a:spcAft>
                <a:spcPct val="0"/>
              </a:spcAft>
              <a:buChar char="•"/>
              <a:defRPr sz="3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Arial"/>
                <a:ea typeface="ＭＳ Ｐゴシック" pitchFamily="-106" charset="-128"/>
                <a:cs typeface="Arial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Arial"/>
                <a:ea typeface="ＭＳ Ｐゴシック" pitchFamily="-106" charset="-128"/>
                <a:cs typeface="Arial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Arial"/>
                <a:ea typeface="ＭＳ Ｐゴシック" pitchFamily="-106" charset="-128"/>
                <a:cs typeface="Arial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/>
                <a:ea typeface="ＭＳ Ｐゴシック" pitchFamily="-106" charset="-128"/>
                <a:cs typeface="Arial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indent="0" defTabSz="274320">
              <a:buFontTx/>
              <a:buNone/>
            </a:pPr>
            <a:r>
              <a:rPr lang="en-US" sz="4000" b="1" i="1" dirty="0" smtClean="0"/>
              <a:t>SLUCares Approach</a:t>
            </a:r>
            <a:endParaRPr lang="en-US" sz="4000" dirty="0" smtClean="0"/>
          </a:p>
          <a:p>
            <a:pPr indent="0" defTabSz="274320">
              <a:buFontTx/>
              <a:buNone/>
            </a:pPr>
            <a:endParaRPr lang="en-US" sz="1400" dirty="0" smtClean="0"/>
          </a:p>
          <a:p>
            <a:pPr marL="1200150" lvl="1" indent="-457200">
              <a:lnSpc>
                <a:spcPct val="130000"/>
              </a:lnSpc>
            </a:pPr>
            <a:r>
              <a:rPr lang="en-US" sz="3200" dirty="0"/>
              <a:t>The Customer defines value</a:t>
            </a:r>
          </a:p>
          <a:p>
            <a:pPr marL="1200150" lvl="1" indent="-457200">
              <a:lnSpc>
                <a:spcPct val="130000"/>
              </a:lnSpc>
            </a:pPr>
            <a:r>
              <a:rPr lang="en-US" sz="3200" dirty="0" smtClean="0"/>
              <a:t>Standardize </a:t>
            </a:r>
            <a:r>
              <a:rPr lang="en-US" sz="3200" dirty="0"/>
              <a:t>and solve to </a:t>
            </a:r>
            <a:r>
              <a:rPr lang="en-US" sz="3200" dirty="0" smtClean="0"/>
              <a:t>improve</a:t>
            </a:r>
          </a:p>
          <a:p>
            <a:pPr marL="1200150" lvl="1" indent="-457200">
              <a:lnSpc>
                <a:spcPct val="130000"/>
              </a:lnSpc>
            </a:pPr>
            <a:r>
              <a:rPr lang="en-US" sz="3200" dirty="0" smtClean="0"/>
              <a:t>Reduce Variation</a:t>
            </a:r>
          </a:p>
          <a:p>
            <a:pPr marL="1200150" lvl="1" indent="-457200">
              <a:lnSpc>
                <a:spcPct val="130000"/>
              </a:lnSpc>
            </a:pPr>
            <a:r>
              <a:rPr lang="en-US" sz="3200" dirty="0" smtClean="0"/>
              <a:t>Focus on the Process</a:t>
            </a:r>
          </a:p>
          <a:p>
            <a:pPr marL="1200150" lvl="1" indent="-457200">
              <a:lnSpc>
                <a:spcPct val="130000"/>
              </a:lnSpc>
            </a:pPr>
            <a:r>
              <a:rPr lang="en-US" sz="3200" dirty="0" smtClean="0"/>
              <a:t>See waste</a:t>
            </a:r>
            <a:endParaRPr lang="en-US" sz="3200" dirty="0"/>
          </a:p>
          <a:p>
            <a:pPr marL="1200150" lvl="1" indent="-457200">
              <a:lnSpc>
                <a:spcPct val="130000"/>
              </a:lnSpc>
            </a:pPr>
            <a:r>
              <a:rPr lang="en-US" sz="3200" dirty="0"/>
              <a:t>Mutual Respect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538663"/>
            <a:ext cx="3322637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13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245</Words>
  <Application>Microsoft Office PowerPoint</Application>
  <PresentationFormat>On-screen Show (4:3)</PresentationFormat>
  <Paragraphs>81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1_Blank</vt:lpstr>
      <vt:lpstr>SLUCares Approach A Business System</vt:lpstr>
      <vt:lpstr>PowerPoint Presentation</vt:lpstr>
      <vt:lpstr>PowerPoint Presentation</vt:lpstr>
      <vt:lpstr>Virginia Mason</vt:lpstr>
      <vt:lpstr>University of Michigan</vt:lpstr>
      <vt:lpstr>PowerPoint Presentation</vt:lpstr>
      <vt:lpstr>SLUCares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   SLUCares Approach</vt:lpstr>
      <vt:lpstr>Next Steps</vt:lpstr>
      <vt:lpstr>PowerPoint Presentation</vt:lpstr>
    </vt:vector>
  </TitlesOfParts>
  <Company>Miriam Hallazgo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Department Charge</dc:title>
  <dc:creator>Marian T. Lang</dc:creator>
  <cp:lastModifiedBy>Beth A. Page</cp:lastModifiedBy>
  <cp:revision>82</cp:revision>
  <cp:lastPrinted>2012-12-11T17:09:50Z</cp:lastPrinted>
  <dcterms:created xsi:type="dcterms:W3CDTF">2012-12-07T16:38:50Z</dcterms:created>
  <dcterms:modified xsi:type="dcterms:W3CDTF">2015-02-25T14:26:23Z</dcterms:modified>
</cp:coreProperties>
</file>