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1"/>
  </p:sldMasterIdLst>
  <p:notesMasterIdLst>
    <p:notesMasterId r:id="rId10"/>
  </p:notesMasterIdLst>
  <p:handoutMasterIdLst>
    <p:handoutMasterId r:id="rId11"/>
  </p:handoutMasterIdLst>
  <p:sldIdLst>
    <p:sldId id="262" r:id="rId2"/>
    <p:sldId id="263" r:id="rId3"/>
    <p:sldId id="264" r:id="rId4"/>
    <p:sldId id="265" r:id="rId5"/>
    <p:sldId id="266" r:id="rId6"/>
    <p:sldId id="267" r:id="rId7"/>
    <p:sldId id="268" r:id="rId8"/>
    <p:sldId id="269" r:id="rId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itchFamily="-106"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6"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6"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6"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6" charset="0"/>
        <a:ea typeface="+mn-ea"/>
        <a:cs typeface="+mn-cs"/>
      </a:defRPr>
    </a:lvl5pPr>
    <a:lvl6pPr marL="2286000" algn="l" defTabSz="457200" rtl="0" eaLnBrk="1" latinLnBrk="0" hangingPunct="1">
      <a:defRPr sz="2400" kern="1200">
        <a:solidFill>
          <a:schemeClr val="tx1"/>
        </a:solidFill>
        <a:latin typeface="Times" pitchFamily="-106" charset="0"/>
        <a:ea typeface="+mn-ea"/>
        <a:cs typeface="+mn-cs"/>
      </a:defRPr>
    </a:lvl6pPr>
    <a:lvl7pPr marL="2743200" algn="l" defTabSz="457200" rtl="0" eaLnBrk="1" latinLnBrk="0" hangingPunct="1">
      <a:defRPr sz="2400" kern="1200">
        <a:solidFill>
          <a:schemeClr val="tx1"/>
        </a:solidFill>
        <a:latin typeface="Times" pitchFamily="-106" charset="0"/>
        <a:ea typeface="+mn-ea"/>
        <a:cs typeface="+mn-cs"/>
      </a:defRPr>
    </a:lvl7pPr>
    <a:lvl8pPr marL="3200400" algn="l" defTabSz="457200" rtl="0" eaLnBrk="1" latinLnBrk="0" hangingPunct="1">
      <a:defRPr sz="2400" kern="1200">
        <a:solidFill>
          <a:schemeClr val="tx1"/>
        </a:solidFill>
        <a:latin typeface="Times" pitchFamily="-106" charset="0"/>
        <a:ea typeface="+mn-ea"/>
        <a:cs typeface="+mn-cs"/>
      </a:defRPr>
    </a:lvl8pPr>
    <a:lvl9pPr marL="3657600" algn="l" defTabSz="457200" rtl="0" eaLnBrk="1" latinLnBrk="0" hangingPunct="1">
      <a:defRPr sz="2400" kern="1200">
        <a:solidFill>
          <a:schemeClr val="tx1"/>
        </a:solidFill>
        <a:latin typeface="Times" pitchFamily="-10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7F2"/>
    <a:srgbClr val="CC66FF"/>
    <a:srgbClr val="000080"/>
    <a:srgbClr val="252571"/>
    <a:srgbClr val="FFFFFF"/>
    <a:srgbClr val="FF0000"/>
    <a:srgbClr val="FFEA18"/>
    <a:srgbClr val="1822CD"/>
    <a:srgbClr val="5DB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8" autoAdjust="0"/>
    <p:restoredTop sz="91826" autoAdjust="0"/>
  </p:normalViewPr>
  <p:slideViewPr>
    <p:cSldViewPr snapToGrid="0">
      <p:cViewPr>
        <p:scale>
          <a:sx n="134" d="100"/>
          <a:sy n="134" d="100"/>
        </p:scale>
        <p:origin x="-870" y="360"/>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7270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7270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7270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02596490-CCAC-AA41-A462-EF07DD6397E3}" type="slidenum">
              <a:rPr lang="en-US"/>
              <a:pPr/>
              <a:t>‹#›</a:t>
            </a:fld>
            <a:endParaRPr lang="en-US"/>
          </a:p>
        </p:txBody>
      </p:sp>
    </p:spTree>
    <p:extLst>
      <p:ext uri="{BB962C8B-B14F-4D97-AF65-F5344CB8AC3E}">
        <p14:creationId xmlns:p14="http://schemas.microsoft.com/office/powerpoint/2010/main" val="49147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a:p>
        </p:txBody>
      </p:sp>
      <p:sp>
        <p:nvSpPr>
          <p:cNvPr id="1904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a:p>
        </p:txBody>
      </p:sp>
      <p:sp>
        <p:nvSpPr>
          <p:cNvPr id="1904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904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04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a:p>
        </p:txBody>
      </p:sp>
      <p:sp>
        <p:nvSpPr>
          <p:cNvPr id="1904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36A179EB-824A-A246-BCAA-A9D158387E4E}" type="slidenum">
              <a:rPr lang="en-US"/>
              <a:pPr/>
              <a:t>‹#›</a:t>
            </a:fld>
            <a:endParaRPr lang="en-US"/>
          </a:p>
        </p:txBody>
      </p:sp>
    </p:spTree>
    <p:extLst>
      <p:ext uri="{BB962C8B-B14F-4D97-AF65-F5344CB8AC3E}">
        <p14:creationId xmlns:p14="http://schemas.microsoft.com/office/powerpoint/2010/main" val="24905212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06" charset="0"/>
        <a:ea typeface="+mn-ea"/>
        <a:cs typeface="+mn-cs"/>
      </a:defRPr>
    </a:lvl1pPr>
    <a:lvl2pPr marL="457200" algn="l" rtl="0" fontAlgn="base">
      <a:spcBef>
        <a:spcPct val="30000"/>
      </a:spcBef>
      <a:spcAft>
        <a:spcPct val="0"/>
      </a:spcAft>
      <a:defRPr sz="1200" kern="1200">
        <a:solidFill>
          <a:schemeClr val="tx1"/>
        </a:solidFill>
        <a:latin typeface="Times" pitchFamily="-106" charset="0"/>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Times" pitchFamily="-106" charset="0"/>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Times" pitchFamily="-106" charset="0"/>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Times"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44600"/>
            <a:ext cx="1943100" cy="363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44600"/>
            <a:ext cx="5676900"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16200"/>
            <a:ext cx="38100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16200"/>
            <a:ext cx="38100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44600"/>
            <a:ext cx="77724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685800" y="2616200"/>
            <a:ext cx="7772400" cy="2283702"/>
          </a:xfrm>
          <a:prstGeom prst="rect">
            <a:avLst/>
          </a:prstGeom>
          <a:noFill/>
          <a:ln w="9525">
            <a:noFill/>
            <a:miter lim="800000"/>
            <a:headEnd/>
            <a:tailEnd/>
          </a:ln>
          <a:effec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3" name="Picture 2" descr="Banner-new.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762000"/>
          </a:xfrm>
          <a:prstGeom prst="rect">
            <a:avLst/>
          </a:prstGeom>
        </p:spPr>
      </p:pic>
      <p:pic>
        <p:nvPicPr>
          <p:cNvPr id="4" name="Picture 3" descr="Footer-new.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705600"/>
            <a:ext cx="9144000" cy="152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000" b="0">
          <a:solidFill>
            <a:schemeClr val="tx1"/>
          </a:solidFill>
          <a:latin typeface="Arial"/>
          <a:ea typeface="+mj-ea"/>
          <a:cs typeface="Arial"/>
        </a:defRPr>
      </a:lvl1pPr>
      <a:lvl2pPr algn="ctr" rtl="0" eaLnBrk="1" fontAlgn="base" hangingPunct="1">
        <a:spcBef>
          <a:spcPct val="0"/>
        </a:spcBef>
        <a:spcAft>
          <a:spcPct val="0"/>
        </a:spcAft>
        <a:defRPr sz="4400" b="1">
          <a:solidFill>
            <a:srgbClr val="FFEA18"/>
          </a:solidFill>
          <a:latin typeface="Times" pitchFamily="-106" charset="0"/>
        </a:defRPr>
      </a:lvl2pPr>
      <a:lvl3pPr algn="ctr" rtl="0" eaLnBrk="1" fontAlgn="base" hangingPunct="1">
        <a:spcBef>
          <a:spcPct val="0"/>
        </a:spcBef>
        <a:spcAft>
          <a:spcPct val="0"/>
        </a:spcAft>
        <a:defRPr sz="4400" b="1">
          <a:solidFill>
            <a:srgbClr val="FFEA18"/>
          </a:solidFill>
          <a:latin typeface="Times" pitchFamily="-106" charset="0"/>
        </a:defRPr>
      </a:lvl3pPr>
      <a:lvl4pPr algn="ctr" rtl="0" eaLnBrk="1" fontAlgn="base" hangingPunct="1">
        <a:spcBef>
          <a:spcPct val="0"/>
        </a:spcBef>
        <a:spcAft>
          <a:spcPct val="0"/>
        </a:spcAft>
        <a:defRPr sz="4400" b="1">
          <a:solidFill>
            <a:srgbClr val="FFEA18"/>
          </a:solidFill>
          <a:latin typeface="Times" pitchFamily="-106" charset="0"/>
        </a:defRPr>
      </a:lvl4pPr>
      <a:lvl5pPr algn="ctr" rtl="0" eaLnBrk="1" fontAlgn="base" hangingPunct="1">
        <a:spcBef>
          <a:spcPct val="0"/>
        </a:spcBef>
        <a:spcAft>
          <a:spcPct val="0"/>
        </a:spcAft>
        <a:defRPr sz="4400" b="1">
          <a:solidFill>
            <a:srgbClr val="FFEA18"/>
          </a:solidFill>
          <a:latin typeface="Times" pitchFamily="-106" charset="0"/>
        </a:defRPr>
      </a:lvl5pPr>
      <a:lvl6pPr marL="457200" algn="ctr" rtl="0" eaLnBrk="1" fontAlgn="base" hangingPunct="1">
        <a:spcBef>
          <a:spcPct val="0"/>
        </a:spcBef>
        <a:spcAft>
          <a:spcPct val="0"/>
        </a:spcAft>
        <a:defRPr sz="4400" b="1">
          <a:solidFill>
            <a:srgbClr val="FFEA18"/>
          </a:solidFill>
          <a:latin typeface="Times" pitchFamily="-106" charset="0"/>
        </a:defRPr>
      </a:lvl6pPr>
      <a:lvl7pPr marL="914400" algn="ctr" rtl="0" eaLnBrk="1" fontAlgn="base" hangingPunct="1">
        <a:spcBef>
          <a:spcPct val="0"/>
        </a:spcBef>
        <a:spcAft>
          <a:spcPct val="0"/>
        </a:spcAft>
        <a:defRPr sz="4400" b="1">
          <a:solidFill>
            <a:srgbClr val="FFEA18"/>
          </a:solidFill>
          <a:latin typeface="Times" pitchFamily="-106" charset="0"/>
        </a:defRPr>
      </a:lvl7pPr>
      <a:lvl8pPr marL="1371600" algn="ctr" rtl="0" eaLnBrk="1" fontAlgn="base" hangingPunct="1">
        <a:spcBef>
          <a:spcPct val="0"/>
        </a:spcBef>
        <a:spcAft>
          <a:spcPct val="0"/>
        </a:spcAft>
        <a:defRPr sz="4400" b="1">
          <a:solidFill>
            <a:srgbClr val="FFEA18"/>
          </a:solidFill>
          <a:latin typeface="Times" pitchFamily="-106" charset="0"/>
        </a:defRPr>
      </a:lvl8pPr>
      <a:lvl9pPr marL="1828800" algn="ctr" rtl="0" eaLnBrk="1" fontAlgn="base" hangingPunct="1">
        <a:spcBef>
          <a:spcPct val="0"/>
        </a:spcBef>
        <a:spcAft>
          <a:spcPct val="0"/>
        </a:spcAft>
        <a:defRPr sz="4400" b="1">
          <a:solidFill>
            <a:srgbClr val="FFEA18"/>
          </a:solidFill>
          <a:latin typeface="Times" pitchFamily="-106" charset="0"/>
        </a:defRPr>
      </a:lvl9pPr>
    </p:titleStyle>
    <p:bodyStyle>
      <a:lvl1pPr marL="342900" indent="-342900" algn="l" rtl="0" eaLnBrk="1" fontAlgn="base" hangingPunct="1">
        <a:spcBef>
          <a:spcPct val="20000"/>
        </a:spcBef>
        <a:spcAft>
          <a:spcPct val="0"/>
        </a:spcAft>
        <a:buChar char="•"/>
        <a:defRPr sz="3200">
          <a:solidFill>
            <a:srgbClr val="000000"/>
          </a:solidFill>
          <a:latin typeface="Arial"/>
          <a:ea typeface="+mn-ea"/>
          <a:cs typeface="Arial"/>
        </a:defRPr>
      </a:lvl1pPr>
      <a:lvl2pPr marL="742950" indent="-285750" algn="l" rtl="0" eaLnBrk="1" fontAlgn="base" hangingPunct="1">
        <a:spcBef>
          <a:spcPct val="20000"/>
        </a:spcBef>
        <a:spcAft>
          <a:spcPct val="0"/>
        </a:spcAft>
        <a:buChar char="–"/>
        <a:defRPr sz="2800">
          <a:solidFill>
            <a:srgbClr val="000000"/>
          </a:solidFill>
          <a:latin typeface="Arial"/>
          <a:ea typeface="ＭＳ Ｐゴシック" pitchFamily="-106" charset="-128"/>
          <a:cs typeface="Arial"/>
        </a:defRPr>
      </a:lvl2pPr>
      <a:lvl3pPr marL="1143000" indent="-228600" algn="l" rtl="0" eaLnBrk="1" fontAlgn="base" hangingPunct="1">
        <a:spcBef>
          <a:spcPct val="20000"/>
        </a:spcBef>
        <a:spcAft>
          <a:spcPct val="0"/>
        </a:spcAft>
        <a:buChar char="•"/>
        <a:defRPr sz="2400">
          <a:solidFill>
            <a:srgbClr val="000000"/>
          </a:solidFill>
          <a:latin typeface="Arial"/>
          <a:ea typeface="ＭＳ Ｐゴシック" pitchFamily="-106" charset="-128"/>
          <a:cs typeface="Arial"/>
        </a:defRPr>
      </a:lvl3pPr>
      <a:lvl4pPr marL="1600200" indent="-228600" algn="l" rtl="0" eaLnBrk="1" fontAlgn="base" hangingPunct="1">
        <a:spcBef>
          <a:spcPct val="20000"/>
        </a:spcBef>
        <a:spcAft>
          <a:spcPct val="0"/>
        </a:spcAft>
        <a:buChar char="–"/>
        <a:defRPr sz="2000">
          <a:solidFill>
            <a:srgbClr val="000000"/>
          </a:solidFill>
          <a:latin typeface="Arial"/>
          <a:ea typeface="ＭＳ Ｐゴシック" pitchFamily="-106" charset="-128"/>
          <a:cs typeface="Arial"/>
        </a:defRPr>
      </a:lvl4pPr>
      <a:lvl5pPr marL="2057400" indent="-228600" algn="l" rtl="0" eaLnBrk="1" fontAlgn="base" hangingPunct="1">
        <a:spcBef>
          <a:spcPct val="20000"/>
        </a:spcBef>
        <a:spcAft>
          <a:spcPct val="0"/>
        </a:spcAft>
        <a:buChar char="»"/>
        <a:defRPr sz="2000">
          <a:solidFill>
            <a:srgbClr val="000000"/>
          </a:solidFill>
          <a:latin typeface="Arial"/>
          <a:ea typeface="ＭＳ Ｐゴシック" pitchFamily="-106" charset="-128"/>
          <a:cs typeface="Arial"/>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39" y="1371600"/>
            <a:ext cx="1290637" cy="178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descr="C:\Users\agarci31\Desktop\Medical Campus Photos\JPEG\CJW_48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99" y="3657600"/>
            <a:ext cx="2666999" cy="19902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garci31\Desktop\Medical Campus Photos\JPEG\CJW_577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1143000"/>
            <a:ext cx="1996669" cy="29950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agarci31\Desktop\Medical Campus Photos\JPEG\CJW_48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318268"/>
            <a:ext cx="2997200" cy="1990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garci31\Desktop\Medical Campus Photos\_SRD037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9998" y="3233278"/>
            <a:ext cx="1549149" cy="23280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garci31\Desktop\Medical Campus Photos\JPEG\_DSC072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1980142"/>
            <a:ext cx="2402624" cy="17763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agarci31\AppData\Local\Microsoft\Windows\Temporary Internet Files\Content.IE5\LMI53Y1B\archway-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5200" y="1371600"/>
            <a:ext cx="2953702" cy="1946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0" y="5791200"/>
            <a:ext cx="7162800" cy="830997"/>
          </a:xfrm>
          <a:prstGeom prst="rect">
            <a:avLst/>
          </a:prstGeom>
        </p:spPr>
        <p:txBody>
          <a:bodyPr wrap="square">
            <a:spAutoFit/>
          </a:bodyPr>
          <a:lstStyle/>
          <a:p>
            <a:pPr algn="ctr"/>
            <a:r>
              <a:rPr lang="en-US" sz="2400" b="1" dirty="0" smtClean="0">
                <a:cs typeface="Times New Roman" pitchFamily="18" charset="0"/>
              </a:rPr>
              <a:t>Faculty Orientation – </a:t>
            </a:r>
            <a:r>
              <a:rPr lang="en-US" sz="2400" b="1" dirty="0" err="1" smtClean="0">
                <a:cs typeface="Times New Roman" pitchFamily="18" charset="0"/>
              </a:rPr>
              <a:t>SLU</a:t>
            </a:r>
            <a:r>
              <a:rPr lang="en-US" sz="2400" b="1" i="1" dirty="0" err="1" smtClean="0">
                <a:cs typeface="Times New Roman" pitchFamily="18" charset="0"/>
              </a:rPr>
              <a:t>Care</a:t>
            </a:r>
            <a:endParaRPr lang="en-US" sz="2400" b="1" dirty="0">
              <a:cs typeface="Times New Roman" pitchFamily="18" charset="0"/>
            </a:endParaRPr>
          </a:p>
          <a:p>
            <a:pPr algn="ctr"/>
            <a:r>
              <a:rPr lang="en-US" b="1" dirty="0" smtClean="0">
                <a:cs typeface="Times New Roman" pitchFamily="18" charset="0"/>
              </a:rPr>
              <a:t>August 2016</a:t>
            </a:r>
            <a:endParaRPr lang="en-US" sz="2400" b="1" dirty="0">
              <a:cs typeface="Times New Roman" pitchFamily="18" charset="0"/>
            </a:endParaRPr>
          </a:p>
        </p:txBody>
      </p:sp>
    </p:spTree>
    <p:extLst>
      <p:ext uri="{BB962C8B-B14F-4D97-AF65-F5344CB8AC3E}">
        <p14:creationId xmlns:p14="http://schemas.microsoft.com/office/powerpoint/2010/main" val="874009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52500"/>
            <a:ext cx="7772400" cy="1143000"/>
          </a:xfrm>
        </p:spPr>
        <p:txBody>
          <a:bodyPr>
            <a:noAutofit/>
          </a:bodyPr>
          <a:lstStyle/>
          <a:p>
            <a:r>
              <a:rPr lang="en-US" sz="2400" dirty="0" smtClean="0"/>
              <a:t> </a:t>
            </a:r>
            <a:r>
              <a:rPr lang="en-US" sz="2800" b="1" dirty="0" smtClean="0"/>
              <a:t>Mission</a:t>
            </a:r>
            <a:br>
              <a:rPr lang="en-US" sz="2800" b="1" dirty="0" smtClean="0"/>
            </a:br>
            <a:endParaRPr lang="en-US" sz="2800" b="1" dirty="0"/>
          </a:p>
        </p:txBody>
      </p:sp>
      <p:sp>
        <p:nvSpPr>
          <p:cNvPr id="4" name="TextBox 6"/>
          <p:cNvSpPr txBox="1">
            <a:spLocks noChangeArrowheads="1"/>
          </p:cNvSpPr>
          <p:nvPr/>
        </p:nvSpPr>
        <p:spPr bwMode="auto">
          <a:xfrm>
            <a:off x="1066800" y="1524000"/>
            <a:ext cx="7391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400" dirty="0" smtClean="0">
                <a:latin typeface="Arial" pitchFamily="34" charset="0"/>
                <a:cs typeface="Arial" pitchFamily="34" charset="0"/>
              </a:rPr>
              <a:t>As the clinical arm of Saint Louis University School of Medicine, </a:t>
            </a:r>
            <a:r>
              <a:rPr lang="en-US" sz="2400" dirty="0" err="1" smtClean="0">
                <a:latin typeface="Arial" pitchFamily="34" charset="0"/>
                <a:cs typeface="Arial" pitchFamily="34" charset="0"/>
              </a:rPr>
              <a:t>SLU</a:t>
            </a:r>
            <a:r>
              <a:rPr lang="en-US" sz="2400" i="1" dirty="0" err="1" smtClean="0">
                <a:latin typeface="Arial" pitchFamily="34" charset="0"/>
                <a:cs typeface="Arial" pitchFamily="34" charset="0"/>
              </a:rPr>
              <a:t>Care</a:t>
            </a:r>
            <a:r>
              <a:rPr lang="en-US" sz="2400" dirty="0" smtClean="0">
                <a:latin typeface="Arial" pitchFamily="34" charset="0"/>
                <a:cs typeface="Arial" pitchFamily="34" charset="0"/>
              </a:rPr>
              <a:t> exists to improve the lives of all we serve in the St. Louis region by exploring and expanding medical knowledge, providing an exceptional patient experience, and adhering to the Jesuit traditions of caring for others and meeting the needs of the whole person.</a:t>
            </a:r>
          </a:p>
        </p:txBody>
      </p:sp>
      <p:sp>
        <p:nvSpPr>
          <p:cNvPr id="5" name="TextBox 33"/>
          <p:cNvSpPr txBox="1">
            <a:spLocks noChangeArrowheads="1"/>
          </p:cNvSpPr>
          <p:nvPr/>
        </p:nvSpPr>
        <p:spPr bwMode="auto">
          <a:xfrm>
            <a:off x="1257300" y="4495800"/>
            <a:ext cx="731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800" b="1" dirty="0" smtClean="0">
                <a:latin typeface="+mj-lt"/>
                <a:cs typeface="Arial" pitchFamily="34" charset="0"/>
              </a:rPr>
              <a:t>Vision</a:t>
            </a:r>
          </a:p>
        </p:txBody>
      </p:sp>
      <p:sp>
        <p:nvSpPr>
          <p:cNvPr id="6" name="TextBox 5"/>
          <p:cNvSpPr txBox="1"/>
          <p:nvPr/>
        </p:nvSpPr>
        <p:spPr>
          <a:xfrm>
            <a:off x="1143000" y="5119977"/>
            <a:ext cx="7315200" cy="1200329"/>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Deeply rooted in the Jesuit tradition of caring for the whole person, </a:t>
            </a:r>
            <a:r>
              <a:rPr lang="en-US" sz="2400" dirty="0" err="1" smtClean="0">
                <a:latin typeface="Arial" panose="020B0604020202020204" pitchFamily="34" charset="0"/>
                <a:cs typeface="Arial" panose="020B0604020202020204" pitchFamily="34" charset="0"/>
              </a:rPr>
              <a:t>SLU</a:t>
            </a:r>
            <a:r>
              <a:rPr lang="en-US" sz="2400" i="1" dirty="0" err="1" smtClean="0">
                <a:latin typeface="Arial" panose="020B0604020202020204" pitchFamily="34" charset="0"/>
                <a:cs typeface="Arial" panose="020B0604020202020204" pitchFamily="34" charset="0"/>
              </a:rPr>
              <a:t>Care</a:t>
            </a:r>
            <a:r>
              <a:rPr lang="en-US" sz="2400" dirty="0" smtClean="0">
                <a:latin typeface="Arial" panose="020B0604020202020204" pitchFamily="34" charset="0"/>
                <a:cs typeface="Arial" panose="020B0604020202020204" pitchFamily="34" charset="0"/>
              </a:rPr>
              <a:t> will be the leading regional provider of innovative and complex care.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277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4600"/>
            <a:ext cx="7772400" cy="803940"/>
          </a:xfrm>
        </p:spPr>
        <p:txBody>
          <a:bodyPr>
            <a:noAutofit/>
          </a:bodyPr>
          <a:lstStyle/>
          <a:p>
            <a:r>
              <a:rPr lang="en-US" sz="2800" b="1" dirty="0" smtClean="0"/>
              <a:t>Values</a:t>
            </a:r>
            <a:endParaRPr lang="en-US" sz="2800" b="1" dirty="0"/>
          </a:p>
        </p:txBody>
      </p:sp>
      <p:sp>
        <p:nvSpPr>
          <p:cNvPr id="3" name="Content Placeholder 2"/>
          <p:cNvSpPr>
            <a:spLocks noGrp="1"/>
          </p:cNvSpPr>
          <p:nvPr>
            <p:ph idx="1"/>
          </p:nvPr>
        </p:nvSpPr>
        <p:spPr>
          <a:xfrm>
            <a:off x="707065" y="2062716"/>
            <a:ext cx="7772400" cy="3537098"/>
          </a:xfrm>
        </p:spPr>
        <p:txBody>
          <a:bodyPr>
            <a:normAutofit fontScale="70000" lnSpcReduction="20000"/>
          </a:bodyPr>
          <a:lstStyle/>
          <a:p>
            <a:pPr marL="0" indent="0">
              <a:buNone/>
            </a:pPr>
            <a:r>
              <a:rPr lang="en-US" sz="2400" dirty="0" smtClean="0">
                <a:solidFill>
                  <a:srgbClr val="0070C0"/>
                </a:solidFill>
                <a:latin typeface="Arial" panose="020B0604020202020204" pitchFamily="34" charset="0"/>
                <a:cs typeface="Arial" panose="020B0604020202020204" pitchFamily="34" charset="0"/>
              </a:rPr>
              <a:t>Service.</a:t>
            </a:r>
            <a:r>
              <a:rPr lang="en-US" sz="24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Our Jesuit tradition and Judeo-Christian values shape the patient experience.</a:t>
            </a:r>
          </a:p>
          <a:p>
            <a:pPr marL="0" indent="0">
              <a:buNone/>
            </a:pPr>
            <a:r>
              <a:rPr lang="en-US" sz="2400" dirty="0" smtClean="0">
                <a:solidFill>
                  <a:srgbClr val="0070C0"/>
                </a:solidFill>
                <a:latin typeface="Arial" panose="020B0604020202020204" pitchFamily="34" charset="0"/>
                <a:cs typeface="Arial" panose="020B0604020202020204" pitchFamily="34" charset="0"/>
              </a:rPr>
              <a:t>Leadership.  </a:t>
            </a:r>
            <a:r>
              <a:rPr lang="en-US" sz="2000" dirty="0" smtClean="0">
                <a:latin typeface="Arial" panose="020B0604020202020204" pitchFamily="34" charset="0"/>
                <a:cs typeface="Arial" panose="020B0604020202020204" pitchFamily="34" charset="0"/>
              </a:rPr>
              <a:t>As researchers and educators, we are dedicated to the development of new knowledge, innovation, and the preparation of tomorrow’s healthcare leaders.</a:t>
            </a:r>
          </a:p>
          <a:p>
            <a:pPr marL="0" indent="0">
              <a:buNone/>
            </a:pPr>
            <a:r>
              <a:rPr lang="en-US" sz="2400" dirty="0" smtClean="0">
                <a:solidFill>
                  <a:srgbClr val="0070C0"/>
                </a:solidFill>
                <a:latin typeface="Arial" panose="020B0604020202020204" pitchFamily="34" charset="0"/>
                <a:cs typeface="Arial" panose="020B0604020202020204" pitchFamily="34" charset="0"/>
              </a:rPr>
              <a:t>Unity.  </a:t>
            </a:r>
            <a:r>
              <a:rPr lang="en-US" sz="2000" dirty="0" smtClean="0">
                <a:latin typeface="Arial" panose="020B0604020202020204" pitchFamily="34" charset="0"/>
                <a:cs typeface="Arial" panose="020B0604020202020204" pitchFamily="34" charset="0"/>
              </a:rPr>
              <a:t>We build on the collective strength and cultural diversity of everyone, working with open communication and transparency.</a:t>
            </a:r>
          </a:p>
          <a:p>
            <a:pPr marL="0" indent="0">
              <a:buNone/>
            </a:pPr>
            <a:r>
              <a:rPr lang="en-US" sz="2400" dirty="0" smtClean="0">
                <a:solidFill>
                  <a:srgbClr val="0070C0"/>
                </a:solidFill>
                <a:latin typeface="Arial" panose="020B0604020202020204" pitchFamily="34" charset="0"/>
                <a:cs typeface="Arial" panose="020B0604020202020204" pitchFamily="34" charset="0"/>
              </a:rPr>
              <a:t>Compassion.  </a:t>
            </a:r>
            <a:r>
              <a:rPr lang="en-US" sz="2000" dirty="0" smtClean="0">
                <a:latin typeface="Arial" panose="020B0604020202020204" pitchFamily="34" charset="0"/>
                <a:cs typeface="Arial" panose="020B0604020202020204" pitchFamily="34" charset="0"/>
              </a:rPr>
              <a:t>We serve our patients and each other with kindness and empathy.</a:t>
            </a:r>
          </a:p>
          <a:p>
            <a:pPr marL="0" indent="0">
              <a:buNone/>
            </a:pPr>
            <a:r>
              <a:rPr lang="en-US" sz="2400" dirty="0" smtClean="0">
                <a:solidFill>
                  <a:srgbClr val="0070C0"/>
                </a:solidFill>
                <a:latin typeface="Arial" panose="020B0604020202020204" pitchFamily="34" charset="0"/>
                <a:cs typeface="Arial" panose="020B0604020202020204" pitchFamily="34" charset="0"/>
              </a:rPr>
              <a:t>Accountability.  </a:t>
            </a:r>
            <a:r>
              <a:rPr lang="en-US" sz="2000" dirty="0" smtClean="0">
                <a:latin typeface="Arial" panose="020B0604020202020204" pitchFamily="34" charset="0"/>
                <a:cs typeface="Arial" panose="020B0604020202020204" pitchFamily="34" charset="0"/>
              </a:rPr>
              <a:t>We act ethically, responsibly and hold ourselves accountable for our behavior.</a:t>
            </a:r>
          </a:p>
          <a:p>
            <a:pPr marL="0" indent="0">
              <a:buNone/>
            </a:pPr>
            <a:r>
              <a:rPr lang="en-US" sz="2400" dirty="0" smtClean="0">
                <a:solidFill>
                  <a:srgbClr val="0070C0"/>
                </a:solidFill>
                <a:latin typeface="Arial" panose="020B0604020202020204" pitchFamily="34" charset="0"/>
                <a:cs typeface="Arial" panose="020B0604020202020204" pitchFamily="34" charset="0"/>
              </a:rPr>
              <a:t>Respect.  </a:t>
            </a:r>
            <a:r>
              <a:rPr lang="en-US" sz="2000" dirty="0" smtClean="0">
                <a:latin typeface="Arial" panose="020B0604020202020204" pitchFamily="34" charset="0"/>
                <a:cs typeface="Arial" panose="020B0604020202020204" pitchFamily="34" charset="0"/>
              </a:rPr>
              <a:t>We treat each individual with dignity and professionalism.</a:t>
            </a:r>
          </a:p>
          <a:p>
            <a:pPr marL="0" indent="0">
              <a:buNone/>
            </a:pPr>
            <a:r>
              <a:rPr lang="en-US" sz="2400" dirty="0" smtClean="0">
                <a:solidFill>
                  <a:srgbClr val="0070C0"/>
                </a:solidFill>
                <a:latin typeface="Arial" panose="020B0604020202020204" pitchFamily="34" charset="0"/>
                <a:cs typeface="Arial" panose="020B0604020202020204" pitchFamily="34" charset="0"/>
              </a:rPr>
              <a:t>Excellence.  </a:t>
            </a:r>
            <a:r>
              <a:rPr lang="en-US" sz="2000" dirty="0" smtClean="0">
                <a:latin typeface="Arial" panose="020B0604020202020204" pitchFamily="34" charset="0"/>
                <a:cs typeface="Arial" panose="020B0604020202020204" pitchFamily="34" charset="0"/>
              </a:rPr>
              <a:t>We work as a team to bring experience, advancements and the highest-quality of care to our patients and their families.</a:t>
            </a:r>
          </a:p>
          <a:p>
            <a:pPr marL="0" indent="0">
              <a:buNone/>
            </a:pPr>
            <a:r>
              <a:rPr lang="en-US" sz="2400" dirty="0" smtClean="0">
                <a:solidFill>
                  <a:srgbClr val="0070C0"/>
                </a:solidFill>
                <a:latin typeface="Arial" panose="020B0604020202020204" pitchFamily="34" charset="0"/>
                <a:cs typeface="Arial" panose="020B0604020202020204" pitchFamily="34" charset="0"/>
              </a:rPr>
              <a:t>Stewardship.  </a:t>
            </a:r>
            <a:r>
              <a:rPr lang="en-US" sz="2000" dirty="0" smtClean="0">
                <a:latin typeface="Arial" panose="020B0604020202020204" pitchFamily="34" charset="0"/>
                <a:cs typeface="Arial" panose="020B0604020202020204" pitchFamily="34" charset="0"/>
              </a:rPr>
              <a:t>We provide access to care and support the wellbeing of the communities we serve.</a:t>
            </a:r>
            <a:endParaRPr lang="en-US" sz="2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346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8153"/>
            <a:ext cx="7772400" cy="584200"/>
          </a:xfrm>
        </p:spPr>
        <p:txBody>
          <a:bodyPr>
            <a:noAutofit/>
          </a:bodyPr>
          <a:lstStyle/>
          <a:p>
            <a:r>
              <a:rPr lang="en-US" sz="2400" dirty="0" smtClean="0">
                <a:latin typeface="Arial" pitchFamily="34" charset="0"/>
                <a:cs typeface="Arial" pitchFamily="34" charset="0"/>
              </a:rPr>
              <a:t>Saint Louis University Medical Center Campus</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600200"/>
            <a:ext cx="4419600" cy="4876800"/>
          </a:xfrm>
        </p:spPr>
        <p:txBody>
          <a:bodyPr>
            <a:normAutofit fontScale="55000" lnSpcReduction="20000"/>
          </a:bodyPr>
          <a:lstStyle/>
          <a:p>
            <a:r>
              <a:rPr lang="en-US" sz="2600" dirty="0" smtClean="0">
                <a:latin typeface="Arial" pitchFamily="34" charset="0"/>
                <a:cs typeface="Arial" pitchFamily="34" charset="0"/>
              </a:rPr>
              <a:t>School of Medicine</a:t>
            </a:r>
          </a:p>
          <a:p>
            <a:pPr lvl="1"/>
            <a:r>
              <a:rPr lang="en-US" sz="2000" dirty="0" smtClean="0">
                <a:latin typeface="Arial" pitchFamily="34" charset="0"/>
                <a:cs typeface="Arial" pitchFamily="34" charset="0"/>
              </a:rPr>
              <a:t>711 medical students</a:t>
            </a:r>
          </a:p>
          <a:p>
            <a:r>
              <a:rPr lang="en-US" sz="2400" dirty="0" smtClean="0">
                <a:latin typeface="Arial" pitchFamily="34" charset="0"/>
                <a:cs typeface="Arial" pitchFamily="34" charset="0"/>
              </a:rPr>
              <a:t>University Medical Group – SLU</a:t>
            </a:r>
            <a:r>
              <a:rPr lang="en-US" sz="2400" i="1" dirty="0" smtClean="0">
                <a:latin typeface="Arial" pitchFamily="34" charset="0"/>
                <a:cs typeface="Arial" pitchFamily="34" charset="0"/>
              </a:rPr>
              <a:t>Care</a:t>
            </a:r>
          </a:p>
          <a:p>
            <a:r>
              <a:rPr lang="en-US" sz="2600" dirty="0" smtClean="0">
                <a:latin typeface="Arial" pitchFamily="34" charset="0"/>
                <a:cs typeface="Arial" pitchFamily="34" charset="0"/>
              </a:rPr>
              <a:t>School of Nursing</a:t>
            </a:r>
          </a:p>
          <a:p>
            <a:pPr lvl="1"/>
            <a:r>
              <a:rPr lang="en-US" sz="2000" dirty="0" smtClean="0">
                <a:latin typeface="Arial" pitchFamily="34" charset="0"/>
                <a:cs typeface="Arial" pitchFamily="34" charset="0"/>
              </a:rPr>
              <a:t>1100 nursing students</a:t>
            </a:r>
          </a:p>
          <a:p>
            <a:r>
              <a:rPr lang="en-US" sz="2600" dirty="0" smtClean="0">
                <a:latin typeface="Arial" pitchFamily="34" charset="0"/>
                <a:cs typeface="Arial" pitchFamily="34" charset="0"/>
              </a:rPr>
              <a:t>Doisy College of Health Sciences </a:t>
            </a:r>
          </a:p>
          <a:p>
            <a:pPr lvl="1"/>
            <a:r>
              <a:rPr lang="en-US" sz="2000" dirty="0" smtClean="0">
                <a:latin typeface="Arial" pitchFamily="34" charset="0"/>
                <a:cs typeface="Arial" pitchFamily="34" charset="0"/>
              </a:rPr>
              <a:t>1600 students</a:t>
            </a:r>
          </a:p>
          <a:p>
            <a:pPr lvl="2"/>
            <a:r>
              <a:rPr lang="en-US" sz="1700" dirty="0">
                <a:latin typeface="Arial" pitchFamily="34" charset="0"/>
                <a:cs typeface="Arial" pitchFamily="34" charset="0"/>
              </a:rPr>
              <a:t>Athletic Training </a:t>
            </a:r>
          </a:p>
          <a:p>
            <a:pPr lvl="2"/>
            <a:r>
              <a:rPr lang="en-US" sz="1700" dirty="0">
                <a:latin typeface="Arial" pitchFamily="34" charset="0"/>
                <a:cs typeface="Arial" pitchFamily="34" charset="0"/>
              </a:rPr>
              <a:t>Clinical Laboratory Science  </a:t>
            </a:r>
          </a:p>
          <a:p>
            <a:pPr lvl="2"/>
            <a:r>
              <a:rPr lang="en-US" sz="1700" dirty="0">
                <a:latin typeface="Arial" pitchFamily="34" charset="0"/>
                <a:cs typeface="Arial" pitchFamily="34" charset="0"/>
              </a:rPr>
              <a:t>Cytotechnology </a:t>
            </a:r>
          </a:p>
          <a:p>
            <a:pPr lvl="2"/>
            <a:r>
              <a:rPr lang="en-US" sz="1700" dirty="0">
                <a:latin typeface="Arial" pitchFamily="34" charset="0"/>
                <a:cs typeface="Arial" pitchFamily="34" charset="0"/>
              </a:rPr>
              <a:t>Health Informatics and Information Management </a:t>
            </a:r>
          </a:p>
          <a:p>
            <a:pPr lvl="2"/>
            <a:r>
              <a:rPr lang="en-US" sz="1700" dirty="0">
                <a:latin typeface="Arial" pitchFamily="34" charset="0"/>
                <a:cs typeface="Arial" pitchFamily="34" charset="0"/>
              </a:rPr>
              <a:t>Investigative and Medical Sciences </a:t>
            </a:r>
          </a:p>
          <a:p>
            <a:pPr lvl="2"/>
            <a:r>
              <a:rPr lang="en-US" sz="1700" dirty="0">
                <a:latin typeface="Arial" pitchFamily="34" charset="0"/>
                <a:cs typeface="Arial" pitchFamily="34" charset="0"/>
              </a:rPr>
              <a:t>Nuclear Medicine Technology </a:t>
            </a:r>
          </a:p>
          <a:p>
            <a:pPr lvl="2"/>
            <a:r>
              <a:rPr lang="en-US" sz="1700" dirty="0">
                <a:latin typeface="Arial" pitchFamily="34" charset="0"/>
                <a:cs typeface="Arial" pitchFamily="34" charset="0"/>
              </a:rPr>
              <a:t>Nutrition &amp; Dietetics </a:t>
            </a:r>
          </a:p>
          <a:p>
            <a:pPr lvl="2"/>
            <a:r>
              <a:rPr lang="en-US" sz="1700" dirty="0">
                <a:latin typeface="Arial" pitchFamily="34" charset="0"/>
                <a:cs typeface="Arial" pitchFamily="34" charset="0"/>
              </a:rPr>
              <a:t>Occupational Science &amp; Occupational Therapy </a:t>
            </a:r>
          </a:p>
          <a:p>
            <a:pPr lvl="2"/>
            <a:r>
              <a:rPr lang="en-US" sz="1700" dirty="0">
                <a:latin typeface="Arial" pitchFamily="34" charset="0"/>
                <a:cs typeface="Arial" pitchFamily="34" charset="0"/>
              </a:rPr>
              <a:t>Physical Therapy  </a:t>
            </a:r>
          </a:p>
          <a:p>
            <a:pPr lvl="2"/>
            <a:r>
              <a:rPr lang="en-US" sz="1700" dirty="0">
                <a:latin typeface="Arial" pitchFamily="34" charset="0"/>
                <a:cs typeface="Arial" pitchFamily="34" charset="0"/>
              </a:rPr>
              <a:t>Physician Assistant  </a:t>
            </a:r>
          </a:p>
          <a:p>
            <a:pPr lvl="2"/>
            <a:r>
              <a:rPr lang="en-US" sz="1700" dirty="0">
                <a:latin typeface="Arial" pitchFamily="34" charset="0"/>
                <a:cs typeface="Arial" pitchFamily="34" charset="0"/>
              </a:rPr>
              <a:t>Radiation </a:t>
            </a:r>
            <a:r>
              <a:rPr lang="en-US" sz="1700" dirty="0" smtClean="0">
                <a:latin typeface="Arial" pitchFamily="34" charset="0"/>
                <a:cs typeface="Arial" pitchFamily="34" charset="0"/>
              </a:rPr>
              <a:t>Therapy</a:t>
            </a:r>
          </a:p>
          <a:p>
            <a:r>
              <a:rPr lang="en-US" sz="2600" dirty="0" smtClean="0">
                <a:latin typeface="Arial" pitchFamily="34" charset="0"/>
                <a:cs typeface="Arial" pitchFamily="34" charset="0"/>
              </a:rPr>
              <a:t>College for Public Health and Social Justice</a:t>
            </a:r>
          </a:p>
          <a:p>
            <a:pPr lvl="1"/>
            <a:r>
              <a:rPr lang="en-US" sz="2000" dirty="0" smtClean="0">
                <a:latin typeface="Arial" pitchFamily="34" charset="0"/>
                <a:cs typeface="Arial" pitchFamily="34" charset="0"/>
              </a:rPr>
              <a:t>315 students</a:t>
            </a:r>
          </a:p>
          <a:p>
            <a:r>
              <a:rPr lang="en-US" sz="2600" dirty="0">
                <a:latin typeface="Arial" pitchFamily="34" charset="0"/>
                <a:cs typeface="Arial" pitchFamily="34" charset="0"/>
              </a:rPr>
              <a:t>Center for Health Care </a:t>
            </a:r>
            <a:r>
              <a:rPr lang="en-US" sz="2600" dirty="0" smtClean="0">
                <a:latin typeface="Arial" pitchFamily="34" charset="0"/>
                <a:cs typeface="Arial" pitchFamily="34" charset="0"/>
              </a:rPr>
              <a:t>Ethics</a:t>
            </a:r>
          </a:p>
          <a:p>
            <a:pPr lvl="1"/>
            <a:r>
              <a:rPr lang="en-US" sz="2000" dirty="0" smtClean="0">
                <a:latin typeface="Arial" pitchFamily="34" charset="0"/>
                <a:cs typeface="Arial" pitchFamily="34" charset="0"/>
              </a:rPr>
              <a:t>Bander Center for Medical Business Ethics</a:t>
            </a:r>
          </a:p>
          <a:p>
            <a:r>
              <a:rPr lang="en-US" sz="2600" dirty="0" smtClean="0">
                <a:latin typeface="Arial" pitchFamily="34" charset="0"/>
                <a:cs typeface="Arial" pitchFamily="34" charset="0"/>
              </a:rPr>
              <a:t>Center for Advanced Dental Education</a:t>
            </a:r>
          </a:p>
          <a:p>
            <a:pPr lvl="1"/>
            <a:r>
              <a:rPr lang="en-US" sz="2000" dirty="0" smtClean="0">
                <a:latin typeface="Arial" pitchFamily="34" charset="0"/>
                <a:cs typeface="Arial" pitchFamily="34" charset="0"/>
              </a:rPr>
              <a:t>57 trainees</a:t>
            </a:r>
          </a:p>
          <a:p>
            <a:r>
              <a:rPr lang="en-US" sz="2600" dirty="0">
                <a:latin typeface="Arial" pitchFamily="34" charset="0"/>
                <a:cs typeface="Arial" pitchFamily="34" charset="0"/>
              </a:rPr>
              <a:t>Edward A. Doisy Research </a:t>
            </a:r>
            <a:r>
              <a:rPr lang="en-US" sz="2600" dirty="0" smtClean="0">
                <a:latin typeface="Arial" pitchFamily="34" charset="0"/>
                <a:cs typeface="Arial" pitchFamily="34" charset="0"/>
              </a:rPr>
              <a:t>Center</a:t>
            </a:r>
            <a:endParaRPr lang="en-US" sz="2600" dirty="0">
              <a:latin typeface="Arial" pitchFamily="34" charset="0"/>
              <a:cs typeface="Arial" pitchFamily="34" charset="0"/>
            </a:endParaRPr>
          </a:p>
          <a:p>
            <a:r>
              <a:rPr lang="en-US" sz="2600" dirty="0">
                <a:latin typeface="Arial" pitchFamily="34" charset="0"/>
                <a:cs typeface="Arial" pitchFamily="34" charset="0"/>
              </a:rPr>
              <a:t>Center for World Health and </a:t>
            </a:r>
            <a:r>
              <a:rPr lang="en-US" sz="2600" dirty="0" smtClean="0">
                <a:latin typeface="Arial" pitchFamily="34" charset="0"/>
                <a:cs typeface="Arial" pitchFamily="34" charset="0"/>
              </a:rPr>
              <a:t>Medicine</a:t>
            </a:r>
            <a:endParaRPr lang="en-US" sz="2600" dirty="0">
              <a:latin typeface="Arial" pitchFamily="34" charset="0"/>
              <a:cs typeface="Arial" pitchFamily="34" charset="0"/>
            </a:endParaRPr>
          </a:p>
        </p:txBody>
      </p:sp>
      <p:pic>
        <p:nvPicPr>
          <p:cNvPr id="6" name="Picture 5" descr="C:\Users\agarci31\AppData\Local\Microsoft\Windows\Temporary Internet Files\Content.Word\_DOL0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3657600"/>
            <a:ext cx="3600450" cy="2286000"/>
          </a:xfrm>
          <a:prstGeom prst="rect">
            <a:avLst/>
          </a:prstGeom>
          <a:noFill/>
          <a:ln>
            <a:noFill/>
          </a:ln>
        </p:spPr>
      </p:pic>
      <p:pic>
        <p:nvPicPr>
          <p:cNvPr id="5" name="Picture 4" descr="C:\Users\agarci31\AppData\Local\Microsoft\Windows\Temporary Internet Files\Content.Word\_DSC072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981197"/>
            <a:ext cx="3281279" cy="1849755"/>
          </a:xfrm>
          <a:prstGeom prst="rect">
            <a:avLst/>
          </a:prstGeom>
          <a:noFill/>
          <a:ln>
            <a:noFill/>
          </a:ln>
        </p:spPr>
      </p:pic>
    </p:spTree>
    <p:extLst>
      <p:ext uri="{BB962C8B-B14F-4D97-AF65-F5344CB8AC3E}">
        <p14:creationId xmlns:p14="http://schemas.microsoft.com/office/powerpoint/2010/main" val="2108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21488"/>
            <a:ext cx="7772400" cy="538717"/>
          </a:xfrm>
        </p:spPr>
        <p:txBody>
          <a:bodyPr>
            <a:noAutofit/>
          </a:bodyPr>
          <a:lstStyle/>
          <a:p>
            <a:pPr algn="r"/>
            <a:r>
              <a:rPr lang="en-US" sz="2400" dirty="0" smtClean="0">
                <a:latin typeface="Arial" pitchFamily="34" charset="0"/>
                <a:cs typeface="Arial" pitchFamily="34" charset="0"/>
              </a:rPr>
              <a:t>The Physicians of Saint Louis University - SLU</a:t>
            </a:r>
            <a:r>
              <a:rPr lang="en-US" sz="2400" i="1" dirty="0" smtClean="0">
                <a:latin typeface="Arial" pitchFamily="34" charset="0"/>
                <a:cs typeface="Arial" pitchFamily="34" charset="0"/>
              </a:rPr>
              <a:t>Care</a:t>
            </a:r>
            <a:endParaRPr lang="en-US" sz="2400" dirty="0">
              <a:latin typeface="Arial" pitchFamily="34" charset="0"/>
              <a:cs typeface="Arial" pitchFamily="34" charset="0"/>
            </a:endParaRPr>
          </a:p>
        </p:txBody>
      </p:sp>
      <p:sp>
        <p:nvSpPr>
          <p:cNvPr id="3" name="Content Placeholder 2"/>
          <p:cNvSpPr>
            <a:spLocks noGrp="1"/>
          </p:cNvSpPr>
          <p:nvPr>
            <p:ph idx="1"/>
          </p:nvPr>
        </p:nvSpPr>
        <p:spPr>
          <a:xfrm>
            <a:off x="457200" y="1600200"/>
            <a:ext cx="5486400" cy="4876800"/>
          </a:xfrm>
        </p:spPr>
        <p:txBody>
          <a:bodyPr>
            <a:normAutofit fontScale="70000" lnSpcReduction="20000"/>
          </a:bodyPr>
          <a:lstStyle/>
          <a:p>
            <a:r>
              <a:rPr lang="en-US" sz="2600" dirty="0" smtClean="0">
                <a:latin typeface="Arial" pitchFamily="34" charset="0"/>
                <a:cs typeface="Arial" pitchFamily="34" charset="0"/>
              </a:rPr>
              <a:t>500 Faculty Physicians</a:t>
            </a:r>
          </a:p>
          <a:p>
            <a:r>
              <a:rPr lang="en-US" sz="2600" dirty="0" smtClean="0">
                <a:latin typeface="Arial" pitchFamily="34" charset="0"/>
                <a:cs typeface="Arial" pitchFamily="34" charset="0"/>
              </a:rPr>
              <a:t>625 Residents and Fellows</a:t>
            </a:r>
          </a:p>
          <a:p>
            <a:r>
              <a:rPr lang="en-US" sz="2600" dirty="0" smtClean="0">
                <a:latin typeface="Arial" pitchFamily="34" charset="0"/>
                <a:cs typeface="Arial" pitchFamily="34" charset="0"/>
              </a:rPr>
              <a:t>73 Locations</a:t>
            </a:r>
          </a:p>
          <a:p>
            <a:r>
              <a:rPr lang="en-US" sz="2600" dirty="0" smtClean="0">
                <a:latin typeface="Arial" pitchFamily="34" charset="0"/>
                <a:cs typeface="Arial" pitchFamily="34" charset="0"/>
              </a:rPr>
              <a:t>+500,000 Ambulatory Visits Annually</a:t>
            </a:r>
          </a:p>
          <a:p>
            <a:r>
              <a:rPr lang="en-US" sz="2600" dirty="0" smtClean="0">
                <a:latin typeface="Arial" pitchFamily="34" charset="0"/>
                <a:cs typeface="Arial" pitchFamily="34" charset="0"/>
              </a:rPr>
              <a:t>Gross Clinical Revenue- $280 Million</a:t>
            </a:r>
          </a:p>
          <a:p>
            <a:r>
              <a:rPr lang="en-US" sz="2600" dirty="0" smtClean="0">
                <a:latin typeface="Arial" pitchFamily="34" charset="0"/>
                <a:cs typeface="Arial" pitchFamily="34" charset="0"/>
              </a:rPr>
              <a:t>Key Hospital Partners:</a:t>
            </a:r>
          </a:p>
          <a:p>
            <a:pPr lvl="1"/>
            <a:r>
              <a:rPr lang="en-US" sz="2000" dirty="0" smtClean="0">
                <a:solidFill>
                  <a:srgbClr val="0070C0"/>
                </a:solidFill>
                <a:latin typeface="Arial" pitchFamily="34" charset="0"/>
                <a:cs typeface="Arial" pitchFamily="34" charset="0"/>
              </a:rPr>
              <a:t>SSM Saint Louis University Hospital</a:t>
            </a:r>
          </a:p>
          <a:p>
            <a:pPr lvl="1"/>
            <a:r>
              <a:rPr lang="en-US" sz="2000" dirty="0" smtClean="0">
                <a:solidFill>
                  <a:srgbClr val="0070C0"/>
                </a:solidFill>
                <a:latin typeface="Arial" pitchFamily="34" charset="0"/>
                <a:cs typeface="Arial" pitchFamily="34" charset="0"/>
              </a:rPr>
              <a:t>SSM Cardinal Glennon Children’s Medical Center</a:t>
            </a:r>
          </a:p>
          <a:p>
            <a:pPr lvl="1"/>
            <a:r>
              <a:rPr lang="en-US" sz="2000" dirty="0" smtClean="0">
                <a:solidFill>
                  <a:srgbClr val="0070C0"/>
                </a:solidFill>
                <a:latin typeface="Arial" pitchFamily="34" charset="0"/>
                <a:cs typeface="Arial" pitchFamily="34" charset="0"/>
              </a:rPr>
              <a:t>SSM St. Mary’s Health Center</a:t>
            </a:r>
          </a:p>
          <a:p>
            <a:pPr lvl="1"/>
            <a:r>
              <a:rPr lang="en-US" sz="2000" dirty="0" smtClean="0">
                <a:solidFill>
                  <a:srgbClr val="0070C0"/>
                </a:solidFill>
                <a:latin typeface="Arial" pitchFamily="34" charset="0"/>
                <a:cs typeface="Arial" pitchFamily="34" charset="0"/>
              </a:rPr>
              <a:t>Veterans </a:t>
            </a:r>
            <a:r>
              <a:rPr lang="en-US" sz="2000" dirty="0">
                <a:solidFill>
                  <a:srgbClr val="0070C0"/>
                </a:solidFill>
                <a:latin typeface="Arial" pitchFamily="34" charset="0"/>
                <a:cs typeface="Arial" pitchFamily="34" charset="0"/>
              </a:rPr>
              <a:t>Administration (John Cochran and Jefferson Barracks</a:t>
            </a:r>
            <a:r>
              <a:rPr lang="en-US" sz="2000" dirty="0" smtClean="0">
                <a:solidFill>
                  <a:srgbClr val="0070C0"/>
                </a:solidFill>
                <a:latin typeface="Arial" pitchFamily="34" charset="0"/>
                <a:cs typeface="Arial" pitchFamily="34" charset="0"/>
              </a:rPr>
              <a:t>)</a:t>
            </a:r>
          </a:p>
          <a:p>
            <a:pPr lvl="1"/>
            <a:r>
              <a:rPr lang="en-US" sz="2000" dirty="0">
                <a:solidFill>
                  <a:schemeClr val="tx1"/>
                </a:solidFill>
                <a:latin typeface="Arial" pitchFamily="34" charset="0"/>
                <a:cs typeface="Arial" pitchFamily="34" charset="0"/>
              </a:rPr>
              <a:t>Des Peres Hospital/Tenet</a:t>
            </a:r>
          </a:p>
          <a:p>
            <a:pPr lvl="1"/>
            <a:r>
              <a:rPr lang="en-US" sz="2000" dirty="0" smtClean="0">
                <a:latin typeface="Arial" pitchFamily="34" charset="0"/>
                <a:cs typeface="Arial" pitchFamily="34" charset="0"/>
              </a:rPr>
              <a:t>St</a:t>
            </a:r>
            <a:r>
              <a:rPr lang="en-US" sz="2000" dirty="0">
                <a:latin typeface="Arial" pitchFamily="34" charset="0"/>
                <a:cs typeface="Arial" pitchFamily="34" charset="0"/>
              </a:rPr>
              <a:t>. Elizabeth’s Hospital, Belleville, IL</a:t>
            </a:r>
          </a:p>
          <a:p>
            <a:pPr lvl="1"/>
            <a:r>
              <a:rPr lang="en-US" sz="2000" dirty="0" smtClean="0">
                <a:latin typeface="Arial" pitchFamily="34" charset="0"/>
                <a:cs typeface="Arial" pitchFamily="34" charset="0"/>
              </a:rPr>
              <a:t>Mercy Hospital</a:t>
            </a:r>
          </a:p>
          <a:p>
            <a:pPr lvl="1"/>
            <a:r>
              <a:rPr lang="en-US" sz="2000" dirty="0">
                <a:latin typeface="Arial" pitchFamily="34" charset="0"/>
                <a:cs typeface="Arial" pitchFamily="34" charset="0"/>
              </a:rPr>
              <a:t>St. Anthony’s Medical Center</a:t>
            </a:r>
          </a:p>
          <a:p>
            <a:pPr lvl="1"/>
            <a:r>
              <a:rPr lang="en-US" sz="2000" dirty="0">
                <a:latin typeface="Arial" pitchFamily="34" charset="0"/>
                <a:cs typeface="Arial" pitchFamily="34" charset="0"/>
              </a:rPr>
              <a:t>St. Luke’s </a:t>
            </a:r>
            <a:r>
              <a:rPr lang="en-US" sz="2000" dirty="0" smtClean="0">
                <a:latin typeface="Arial" pitchFamily="34" charset="0"/>
                <a:cs typeface="Arial" pitchFamily="34" charset="0"/>
              </a:rPr>
              <a:t>Hospital</a:t>
            </a:r>
          </a:p>
          <a:p>
            <a:pPr lvl="1"/>
            <a:r>
              <a:rPr lang="en-US" sz="2000" dirty="0" smtClean="0">
                <a:latin typeface="Arial" pitchFamily="34" charset="0"/>
                <a:cs typeface="Arial" pitchFamily="34" charset="0"/>
              </a:rPr>
              <a:t>SSM St. Clare Health Center</a:t>
            </a:r>
          </a:p>
          <a:p>
            <a:pPr lvl="1"/>
            <a:r>
              <a:rPr lang="en-US" sz="2000" dirty="0" smtClean="0">
                <a:latin typeface="Arial" pitchFamily="34" charset="0"/>
                <a:cs typeface="Arial" pitchFamily="34" charset="0"/>
              </a:rPr>
              <a:t>SSM St. Joseph’s Health Center</a:t>
            </a:r>
          </a:p>
          <a:p>
            <a:pPr lvl="1"/>
            <a:r>
              <a:rPr lang="en-US" sz="2000" dirty="0" smtClean="0">
                <a:latin typeface="Arial" pitchFamily="34" charset="0"/>
                <a:cs typeface="Arial" pitchFamily="34" charset="0"/>
              </a:rPr>
              <a:t>Memorial Hospital, Belleville, IL</a:t>
            </a:r>
          </a:p>
          <a:p>
            <a:pPr lvl="1"/>
            <a:r>
              <a:rPr lang="en-US" sz="2000" dirty="0" smtClean="0">
                <a:latin typeface="Arial" pitchFamily="34" charset="0"/>
                <a:cs typeface="Arial" pitchFamily="34" charset="0"/>
              </a:rPr>
              <a:t>Anderson Hospital, Maryville, IL</a:t>
            </a:r>
            <a:endParaRPr lang="en-US" sz="2400" dirty="0" smtClean="0">
              <a:latin typeface="Arial" pitchFamily="34" charset="0"/>
              <a:cs typeface="Arial" pitchFamily="34" charset="0"/>
            </a:endParaRPr>
          </a:p>
          <a:p>
            <a:pPr marL="0" indent="0">
              <a:buNone/>
            </a:pPr>
            <a:endParaRPr lang="en-US" sz="2400"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4001"/>
            <a:ext cx="3456615" cy="143839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962399"/>
            <a:ext cx="2420531" cy="10072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969653"/>
            <a:ext cx="2952750" cy="12287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5023" y="5198378"/>
            <a:ext cx="3438892" cy="1431022"/>
          </a:xfrm>
          <a:prstGeom prst="rect">
            <a:avLst/>
          </a:prstGeom>
        </p:spPr>
      </p:pic>
    </p:spTree>
    <p:extLst>
      <p:ext uri="{BB962C8B-B14F-4D97-AF65-F5344CB8AC3E}">
        <p14:creationId xmlns:p14="http://schemas.microsoft.com/office/powerpoint/2010/main" val="306638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2400" y="1052691"/>
            <a:ext cx="350324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defRPr/>
            </a:pPr>
            <a:r>
              <a:rPr lang="en-US" sz="900" b="1" dirty="0" smtClean="0">
                <a:latin typeface="Arial" pitchFamily="34" charset="0"/>
                <a:cs typeface="Arial" pitchFamily="34" charset="0"/>
              </a:rPr>
              <a:t>Anesthesiology &amp; Critical Care</a:t>
            </a:r>
          </a:p>
          <a:p>
            <a:pPr eaLnBrk="1" hangingPunct="1">
              <a:buFont typeface="Arial" charset="0"/>
              <a:buChar char="•"/>
              <a:defRPr/>
            </a:pPr>
            <a:r>
              <a:rPr lang="en-US" sz="900" b="1" dirty="0" smtClean="0">
                <a:latin typeface="Arial" pitchFamily="34" charset="0"/>
                <a:cs typeface="Arial" pitchFamily="34" charset="0"/>
              </a:rPr>
              <a:t>Center for Comprehensive Cardiovascular Care (C4)</a:t>
            </a:r>
          </a:p>
          <a:p>
            <a:pPr eaLnBrk="1" hangingPunct="1">
              <a:buFont typeface="Arial" charset="0"/>
              <a:buChar char="•"/>
              <a:defRPr/>
            </a:pPr>
            <a:r>
              <a:rPr lang="en-US" sz="900" b="1" dirty="0" smtClean="0">
                <a:latin typeface="Arial" pitchFamily="34" charset="0"/>
                <a:cs typeface="Arial" pitchFamily="34" charset="0"/>
              </a:rPr>
              <a:t>Family &amp; Community Medicine</a:t>
            </a:r>
          </a:p>
          <a:p>
            <a:pPr marL="740664" eaLnBrk="1" hangingPunct="1">
              <a:buFont typeface="Arial" charset="0"/>
              <a:buChar char="•"/>
              <a:defRPr/>
            </a:pPr>
            <a:r>
              <a:rPr lang="en-US" sz="900" dirty="0" smtClean="0">
                <a:latin typeface="Arial" pitchFamily="34" charset="0"/>
                <a:cs typeface="Arial" pitchFamily="34" charset="0"/>
              </a:rPr>
              <a:t>Family Medicine</a:t>
            </a:r>
          </a:p>
          <a:p>
            <a:pPr marL="740664" eaLnBrk="1" hangingPunct="1">
              <a:buFont typeface="Arial" charset="0"/>
              <a:buChar char="•"/>
              <a:defRPr/>
            </a:pPr>
            <a:r>
              <a:rPr lang="en-US" sz="900" dirty="0" smtClean="0">
                <a:latin typeface="Arial" pitchFamily="34" charset="0"/>
                <a:cs typeface="Arial" pitchFamily="34" charset="0"/>
              </a:rPr>
              <a:t>Sports Medicine</a:t>
            </a:r>
          </a:p>
          <a:p>
            <a:pPr eaLnBrk="1" hangingPunct="1">
              <a:buFont typeface="Arial" charset="0"/>
              <a:buChar char="•"/>
              <a:defRPr/>
            </a:pPr>
            <a:r>
              <a:rPr lang="en-US" sz="900" b="1" dirty="0" smtClean="0">
                <a:latin typeface="Arial" pitchFamily="34" charset="0"/>
                <a:cs typeface="Arial" pitchFamily="34" charset="0"/>
              </a:rPr>
              <a:t>Dermatology</a:t>
            </a:r>
          </a:p>
          <a:p>
            <a:pPr lvl="1" eaLnBrk="1" hangingPunct="1">
              <a:buFont typeface="Arial" charset="0"/>
              <a:buChar char="•"/>
              <a:defRPr/>
            </a:pPr>
            <a:r>
              <a:rPr lang="en-US" sz="900" dirty="0" smtClean="0">
                <a:latin typeface="Arial" pitchFamily="34" charset="0"/>
                <a:cs typeface="Arial" pitchFamily="34" charset="0"/>
              </a:rPr>
              <a:t>Mohs Surgery</a:t>
            </a:r>
          </a:p>
          <a:p>
            <a:pPr lvl="1" eaLnBrk="1" hangingPunct="1">
              <a:buFont typeface="Arial" charset="0"/>
              <a:buChar char="•"/>
              <a:defRPr/>
            </a:pPr>
            <a:r>
              <a:rPr lang="en-US" sz="900" dirty="0" smtClean="0">
                <a:latin typeface="Arial" pitchFamily="34" charset="0"/>
                <a:cs typeface="Arial" pitchFamily="34" charset="0"/>
              </a:rPr>
              <a:t>Dermatopathology</a:t>
            </a:r>
          </a:p>
          <a:p>
            <a:pPr lvl="1" eaLnBrk="1" hangingPunct="1">
              <a:buFont typeface="Arial" charset="0"/>
              <a:buChar char="•"/>
              <a:defRPr/>
            </a:pPr>
            <a:r>
              <a:rPr lang="en-US" sz="900" dirty="0" smtClean="0">
                <a:latin typeface="Arial" pitchFamily="34" charset="0"/>
                <a:cs typeface="Arial" pitchFamily="34" charset="0"/>
              </a:rPr>
              <a:t>Cosmetic </a:t>
            </a:r>
          </a:p>
          <a:p>
            <a:pPr lvl="1" eaLnBrk="1" hangingPunct="1">
              <a:buFont typeface="Arial" charset="0"/>
              <a:buChar char="•"/>
              <a:defRPr/>
            </a:pPr>
            <a:r>
              <a:rPr lang="en-US" sz="900" dirty="0" smtClean="0">
                <a:latin typeface="Arial" pitchFamily="34" charset="0"/>
                <a:cs typeface="Arial" pitchFamily="34" charset="0"/>
              </a:rPr>
              <a:t>General Dermatology</a:t>
            </a:r>
            <a:endParaRPr lang="en-US" sz="900" dirty="0">
              <a:latin typeface="Arial" pitchFamily="34" charset="0"/>
              <a:cs typeface="Arial" pitchFamily="34" charset="0"/>
            </a:endParaRPr>
          </a:p>
          <a:p>
            <a:pPr eaLnBrk="1" hangingPunct="1">
              <a:buFont typeface="Arial" charset="0"/>
              <a:buChar char="•"/>
              <a:defRPr/>
            </a:pPr>
            <a:r>
              <a:rPr lang="en-US" sz="900" b="1" dirty="0">
                <a:latin typeface="Arial" pitchFamily="34" charset="0"/>
                <a:cs typeface="Arial" pitchFamily="34" charset="0"/>
              </a:rPr>
              <a:t>Internal Medicine</a:t>
            </a:r>
          </a:p>
          <a:p>
            <a:pPr lvl="1" eaLnBrk="1" hangingPunct="1">
              <a:buFont typeface="Arial" charset="0"/>
              <a:buChar char="•"/>
              <a:defRPr/>
            </a:pPr>
            <a:r>
              <a:rPr lang="en-US" sz="900" dirty="0" smtClean="0">
                <a:latin typeface="Arial" pitchFamily="34" charset="0"/>
                <a:cs typeface="Arial" pitchFamily="34" charset="0"/>
              </a:rPr>
              <a:t>Infectious Disease, Allergy &amp; Immunology</a:t>
            </a:r>
            <a:endParaRPr lang="en-US" sz="900" dirty="0">
              <a:latin typeface="Arial" pitchFamily="34" charset="0"/>
              <a:cs typeface="Arial" pitchFamily="34" charset="0"/>
            </a:endParaRPr>
          </a:p>
          <a:p>
            <a:pPr lvl="1" eaLnBrk="1" hangingPunct="1">
              <a:buFont typeface="Arial" charset="0"/>
              <a:buChar char="•"/>
              <a:defRPr/>
            </a:pPr>
            <a:r>
              <a:rPr lang="en-US" sz="900" dirty="0">
                <a:latin typeface="Arial" pitchFamily="34" charset="0"/>
                <a:cs typeface="Arial" pitchFamily="34" charset="0"/>
              </a:rPr>
              <a:t>Endocrinology</a:t>
            </a:r>
          </a:p>
          <a:p>
            <a:pPr lvl="1" eaLnBrk="1" hangingPunct="1">
              <a:buFont typeface="Arial" charset="0"/>
              <a:buChar char="•"/>
              <a:defRPr/>
            </a:pPr>
            <a:r>
              <a:rPr lang="en-US" sz="900" dirty="0">
                <a:latin typeface="Arial" pitchFamily="34" charset="0"/>
                <a:cs typeface="Arial" pitchFamily="34" charset="0"/>
              </a:rPr>
              <a:t>Gastroenterology &amp; Hepatology</a:t>
            </a:r>
          </a:p>
          <a:p>
            <a:pPr lvl="1" eaLnBrk="1" hangingPunct="1">
              <a:buFont typeface="Arial" charset="0"/>
              <a:buChar char="•"/>
              <a:defRPr/>
            </a:pPr>
            <a:r>
              <a:rPr lang="en-US" sz="900" dirty="0">
                <a:latin typeface="Arial" pitchFamily="34" charset="0"/>
                <a:cs typeface="Arial" pitchFamily="34" charset="0"/>
              </a:rPr>
              <a:t>General Internal Medicine</a:t>
            </a:r>
          </a:p>
          <a:p>
            <a:pPr lvl="1" eaLnBrk="1" hangingPunct="1">
              <a:buFont typeface="Arial" charset="0"/>
              <a:buChar char="•"/>
              <a:defRPr/>
            </a:pPr>
            <a:r>
              <a:rPr lang="en-US" sz="900" dirty="0" smtClean="0">
                <a:latin typeface="Arial" pitchFamily="34" charset="0"/>
                <a:cs typeface="Arial" pitchFamily="34" charset="0"/>
              </a:rPr>
              <a:t>Geriatric Medicine</a:t>
            </a:r>
            <a:endParaRPr lang="en-US" sz="900" dirty="0">
              <a:latin typeface="Arial" pitchFamily="34" charset="0"/>
              <a:cs typeface="Arial" pitchFamily="34" charset="0"/>
            </a:endParaRPr>
          </a:p>
          <a:p>
            <a:pPr lvl="1" eaLnBrk="1" hangingPunct="1">
              <a:buFont typeface="Arial" charset="0"/>
              <a:buChar char="•"/>
              <a:defRPr/>
            </a:pPr>
            <a:r>
              <a:rPr lang="en-US" sz="900" dirty="0">
                <a:latin typeface="Arial" pitchFamily="34" charset="0"/>
                <a:cs typeface="Arial" pitchFamily="34" charset="0"/>
              </a:rPr>
              <a:t>Hematology &amp; Medical </a:t>
            </a:r>
            <a:r>
              <a:rPr lang="en-US" sz="900" dirty="0" smtClean="0">
                <a:latin typeface="Arial" pitchFamily="34" charset="0"/>
                <a:cs typeface="Arial" pitchFamily="34" charset="0"/>
              </a:rPr>
              <a:t>Oncology</a:t>
            </a:r>
          </a:p>
          <a:p>
            <a:pPr lvl="1" eaLnBrk="1" hangingPunct="1">
              <a:buFont typeface="Arial" charset="0"/>
              <a:buChar char="•"/>
              <a:defRPr/>
            </a:pPr>
            <a:r>
              <a:rPr lang="en-US" sz="900" dirty="0" smtClean="0">
                <a:latin typeface="Arial" pitchFamily="34" charset="0"/>
                <a:cs typeface="Arial" pitchFamily="34" charset="0"/>
              </a:rPr>
              <a:t>Nephrology</a:t>
            </a:r>
          </a:p>
          <a:p>
            <a:pPr lvl="1" eaLnBrk="1" hangingPunct="1">
              <a:buFont typeface="Arial" charset="0"/>
              <a:buChar char="•"/>
              <a:defRPr/>
            </a:pPr>
            <a:r>
              <a:rPr lang="en-US" sz="900" dirty="0">
                <a:latin typeface="Arial" pitchFamily="34" charset="0"/>
                <a:cs typeface="Arial" pitchFamily="34" charset="0"/>
              </a:rPr>
              <a:t>Pulmonary, Critical Care, Sleep </a:t>
            </a:r>
            <a:r>
              <a:rPr lang="en-US" sz="900" dirty="0" smtClean="0">
                <a:latin typeface="Arial" pitchFamily="34" charset="0"/>
                <a:cs typeface="Arial" pitchFamily="34" charset="0"/>
              </a:rPr>
              <a:t>Medicine</a:t>
            </a:r>
            <a:endParaRPr lang="en-US" sz="900" dirty="0">
              <a:latin typeface="Arial" pitchFamily="34" charset="0"/>
              <a:cs typeface="Arial" pitchFamily="34" charset="0"/>
            </a:endParaRPr>
          </a:p>
          <a:p>
            <a:pPr lvl="1" eaLnBrk="1" hangingPunct="1">
              <a:buFont typeface="Arial" charset="0"/>
              <a:buChar char="•"/>
              <a:defRPr/>
            </a:pPr>
            <a:r>
              <a:rPr lang="en-US" sz="900" dirty="0" smtClean="0">
                <a:latin typeface="Arial" pitchFamily="34" charset="0"/>
                <a:cs typeface="Arial" pitchFamily="34" charset="0"/>
              </a:rPr>
              <a:t>Rheumatology</a:t>
            </a:r>
            <a:endParaRPr lang="en-US" sz="900" dirty="0">
              <a:latin typeface="Arial" pitchFamily="34" charset="0"/>
              <a:cs typeface="Arial" pitchFamily="34" charset="0"/>
            </a:endParaRPr>
          </a:p>
          <a:p>
            <a:pPr eaLnBrk="1" hangingPunct="1">
              <a:buFont typeface="Arial" charset="0"/>
              <a:buChar char="•"/>
              <a:defRPr/>
            </a:pPr>
            <a:r>
              <a:rPr lang="en-US" sz="900" b="1" dirty="0">
                <a:latin typeface="Arial" pitchFamily="34" charset="0"/>
                <a:cs typeface="Arial" pitchFamily="34" charset="0"/>
              </a:rPr>
              <a:t>Neurology &amp; Psychiatry </a:t>
            </a:r>
            <a:endParaRPr lang="en-US" sz="900" b="1" dirty="0" smtClean="0">
              <a:latin typeface="Arial" pitchFamily="34" charset="0"/>
              <a:cs typeface="Arial" pitchFamily="34" charset="0"/>
            </a:endParaRPr>
          </a:p>
          <a:p>
            <a:pPr marL="740664" eaLnBrk="1" hangingPunct="1">
              <a:buFont typeface="Arial" charset="0"/>
              <a:buChar char="•"/>
              <a:defRPr/>
            </a:pPr>
            <a:r>
              <a:rPr lang="en-US" sz="900" dirty="0" smtClean="0">
                <a:latin typeface="Arial" pitchFamily="34" charset="0"/>
                <a:cs typeface="Arial" pitchFamily="34" charset="0"/>
              </a:rPr>
              <a:t>Epilepsy</a:t>
            </a:r>
          </a:p>
          <a:p>
            <a:pPr marL="740664" eaLnBrk="1" hangingPunct="1">
              <a:buFont typeface="Arial" charset="0"/>
              <a:buChar char="•"/>
              <a:defRPr/>
            </a:pPr>
            <a:r>
              <a:rPr lang="en-US" sz="900" dirty="0" smtClean="0">
                <a:latin typeface="Arial" pitchFamily="34" charset="0"/>
                <a:cs typeface="Arial" pitchFamily="34" charset="0"/>
              </a:rPr>
              <a:t>Movement Disorders</a:t>
            </a:r>
          </a:p>
          <a:p>
            <a:pPr marL="740664" eaLnBrk="1" hangingPunct="1">
              <a:buFont typeface="Arial" charset="0"/>
              <a:buChar char="•"/>
              <a:defRPr/>
            </a:pPr>
            <a:r>
              <a:rPr lang="en-US" sz="900" dirty="0" smtClean="0">
                <a:latin typeface="Arial" pitchFamily="34" charset="0"/>
                <a:cs typeface="Arial" pitchFamily="34" charset="0"/>
              </a:rPr>
              <a:t>Multiple Sclerosis</a:t>
            </a:r>
          </a:p>
          <a:p>
            <a:pPr marL="740664" eaLnBrk="1" hangingPunct="1">
              <a:buFont typeface="Arial" charset="0"/>
              <a:buChar char="•"/>
              <a:defRPr/>
            </a:pPr>
            <a:r>
              <a:rPr lang="en-US" sz="900" dirty="0" smtClean="0">
                <a:latin typeface="Arial" pitchFamily="34" charset="0"/>
                <a:cs typeface="Arial" pitchFamily="34" charset="0"/>
              </a:rPr>
              <a:t>Neuromuscular Disorders</a:t>
            </a:r>
          </a:p>
          <a:p>
            <a:pPr marL="740664" eaLnBrk="1" hangingPunct="1">
              <a:buFont typeface="Arial" charset="0"/>
              <a:buChar char="•"/>
              <a:defRPr/>
            </a:pPr>
            <a:r>
              <a:rPr lang="en-US" sz="900" dirty="0" smtClean="0">
                <a:latin typeface="Arial" pitchFamily="34" charset="0"/>
                <a:cs typeface="Arial" pitchFamily="34" charset="0"/>
              </a:rPr>
              <a:t>Pediatric Neurology</a:t>
            </a:r>
          </a:p>
          <a:p>
            <a:pPr marL="740664" eaLnBrk="1" hangingPunct="1">
              <a:buFont typeface="Arial" charset="0"/>
              <a:buChar char="•"/>
              <a:defRPr/>
            </a:pPr>
            <a:r>
              <a:rPr lang="en-US" sz="900" dirty="0" smtClean="0">
                <a:latin typeface="Arial" pitchFamily="34" charset="0"/>
                <a:cs typeface="Arial" pitchFamily="34" charset="0"/>
              </a:rPr>
              <a:t>Sleep</a:t>
            </a:r>
          </a:p>
          <a:p>
            <a:pPr marL="740664" eaLnBrk="1" hangingPunct="1">
              <a:buFont typeface="Arial" charset="0"/>
              <a:buChar char="•"/>
              <a:defRPr/>
            </a:pPr>
            <a:r>
              <a:rPr lang="en-US" sz="900" dirty="0" smtClean="0">
                <a:latin typeface="Arial" pitchFamily="34" charset="0"/>
                <a:cs typeface="Arial" pitchFamily="34" charset="0"/>
              </a:rPr>
              <a:t>Stroke, Interventional, Neurocritical</a:t>
            </a:r>
          </a:p>
          <a:p>
            <a:pPr marL="740664" eaLnBrk="1" hangingPunct="1">
              <a:buFont typeface="Arial" charset="0"/>
              <a:buChar char="•"/>
              <a:defRPr/>
            </a:pPr>
            <a:r>
              <a:rPr lang="en-US" sz="900" dirty="0" smtClean="0">
                <a:latin typeface="Arial" pitchFamily="34" charset="0"/>
                <a:cs typeface="Arial" pitchFamily="34" charset="0"/>
              </a:rPr>
              <a:t>Adult Psychiatry</a:t>
            </a:r>
          </a:p>
          <a:p>
            <a:pPr marL="740664" eaLnBrk="1" hangingPunct="1">
              <a:buFont typeface="Arial" charset="0"/>
              <a:buChar char="•"/>
              <a:defRPr/>
            </a:pPr>
            <a:r>
              <a:rPr lang="en-US" sz="900" dirty="0" smtClean="0">
                <a:latin typeface="Arial" pitchFamily="34" charset="0"/>
                <a:cs typeface="Arial" pitchFamily="34" charset="0"/>
              </a:rPr>
              <a:t>Child Psychiatry</a:t>
            </a:r>
          </a:p>
          <a:p>
            <a:pPr marL="740664" eaLnBrk="1" hangingPunct="1">
              <a:buFont typeface="Arial" charset="0"/>
              <a:buChar char="•"/>
              <a:defRPr/>
            </a:pPr>
            <a:r>
              <a:rPr lang="en-US" sz="900" dirty="0" smtClean="0">
                <a:latin typeface="Arial" pitchFamily="34" charset="0"/>
                <a:cs typeface="Arial" pitchFamily="34" charset="0"/>
              </a:rPr>
              <a:t>Forensic Psychiatry</a:t>
            </a:r>
          </a:p>
          <a:p>
            <a:pPr marL="740664" eaLnBrk="1" hangingPunct="1">
              <a:buFont typeface="Arial" charset="0"/>
              <a:buChar char="•"/>
              <a:defRPr/>
            </a:pPr>
            <a:r>
              <a:rPr lang="en-US" sz="900" dirty="0" smtClean="0">
                <a:latin typeface="Arial" pitchFamily="34" charset="0"/>
                <a:cs typeface="Arial" pitchFamily="34" charset="0"/>
              </a:rPr>
              <a:t>Geropsychiatry</a:t>
            </a:r>
            <a:endParaRPr lang="en-US" sz="900" dirty="0">
              <a:latin typeface="Arial" pitchFamily="34" charset="0"/>
              <a:cs typeface="Arial" pitchFamily="34" charset="0"/>
            </a:endParaRPr>
          </a:p>
          <a:p>
            <a:pPr eaLnBrk="1" hangingPunct="1">
              <a:buFont typeface="Arial" charset="0"/>
              <a:buChar char="•"/>
              <a:defRPr/>
            </a:pPr>
            <a:r>
              <a:rPr lang="en-US" sz="900" b="1" dirty="0" smtClean="0">
                <a:latin typeface="Arial" pitchFamily="34" charset="0"/>
                <a:cs typeface="Arial" pitchFamily="34" charset="0"/>
              </a:rPr>
              <a:t>Neurological Surgery</a:t>
            </a:r>
          </a:p>
          <a:p>
            <a:pPr lvl="1" eaLnBrk="1" hangingPunct="1">
              <a:buFont typeface="Arial" charset="0"/>
              <a:buChar char="•"/>
              <a:defRPr/>
            </a:pPr>
            <a:r>
              <a:rPr lang="en-US" sz="900" dirty="0" smtClean="0">
                <a:latin typeface="Arial" pitchFamily="34" charset="0"/>
                <a:cs typeface="Arial" pitchFamily="34" charset="0"/>
              </a:rPr>
              <a:t>Skull-based Surgery</a:t>
            </a:r>
          </a:p>
          <a:p>
            <a:pPr lvl="1" eaLnBrk="1" hangingPunct="1">
              <a:buFont typeface="Arial" charset="0"/>
              <a:buChar char="•"/>
              <a:defRPr/>
            </a:pPr>
            <a:r>
              <a:rPr lang="en-US" sz="900" dirty="0" smtClean="0">
                <a:latin typeface="Arial" pitchFamily="34" charset="0"/>
                <a:cs typeface="Arial" pitchFamily="34" charset="0"/>
              </a:rPr>
              <a:t>Microvascular Surgery</a:t>
            </a:r>
          </a:p>
          <a:p>
            <a:pPr>
              <a:buFont typeface="Arial" charset="0"/>
              <a:buChar char="•"/>
              <a:defRPr/>
            </a:pPr>
            <a:r>
              <a:rPr lang="en-US" sz="900" b="1" dirty="0">
                <a:latin typeface="Arial" pitchFamily="34" charset="0"/>
                <a:cs typeface="Arial" pitchFamily="34" charset="0"/>
              </a:rPr>
              <a:t>Obstetrics, Gynecology, &amp; Women’s Health</a:t>
            </a:r>
          </a:p>
          <a:p>
            <a:pPr marL="740664">
              <a:buFont typeface="Arial" charset="0"/>
              <a:buChar char="•"/>
              <a:defRPr/>
            </a:pPr>
            <a:r>
              <a:rPr lang="en-US" sz="900" dirty="0">
                <a:latin typeface="Arial" pitchFamily="34" charset="0"/>
                <a:cs typeface="Arial" pitchFamily="34" charset="0"/>
              </a:rPr>
              <a:t>General Gynecology, Obstetrics and Women’s Health</a:t>
            </a:r>
          </a:p>
          <a:p>
            <a:pPr marL="740664">
              <a:buFont typeface="Arial" charset="0"/>
              <a:buChar char="•"/>
              <a:defRPr/>
            </a:pPr>
            <a:r>
              <a:rPr lang="en-US" sz="900" dirty="0">
                <a:latin typeface="Arial" pitchFamily="34" charset="0"/>
                <a:cs typeface="Arial" pitchFamily="34" charset="0"/>
              </a:rPr>
              <a:t>Gynecologic Oncology</a:t>
            </a:r>
          </a:p>
          <a:p>
            <a:pPr marL="0" indent="0" eaLnBrk="1" hangingPunct="1">
              <a:defRPr/>
            </a:pPr>
            <a:endParaRPr lang="en-US" sz="1050" b="1" dirty="0" smtClean="0">
              <a:latin typeface="Arial" pitchFamily="34" charset="0"/>
              <a:cs typeface="Arial" pitchFamily="34" charset="0"/>
            </a:endParaRPr>
          </a:p>
          <a:p>
            <a:pPr marL="457200" lvl="1" indent="0" eaLnBrk="1" hangingPunct="1">
              <a:defRPr/>
            </a:pPr>
            <a:endParaRPr lang="en-US" sz="1050" b="1" dirty="0" smtClean="0">
              <a:latin typeface="Arial" pitchFamily="34" charset="0"/>
              <a:cs typeface="Arial" pitchFamily="34" charset="0"/>
            </a:endParaRPr>
          </a:p>
          <a:p>
            <a:pPr eaLnBrk="1" hangingPunct="1">
              <a:buFont typeface="Arial" charset="0"/>
              <a:buChar char="•"/>
              <a:defRPr/>
            </a:pPr>
            <a:endParaRPr lang="en-US" sz="1200" b="1" dirty="0">
              <a:latin typeface="Arial" pitchFamily="34" charset="0"/>
              <a:cs typeface="Arial" pitchFamily="34" charset="0"/>
            </a:endParaRPr>
          </a:p>
          <a:p>
            <a:pPr marL="0" indent="0" eaLnBrk="1" hangingPunct="1">
              <a:defRPr/>
            </a:pPr>
            <a:endParaRPr lang="en-US" sz="1200" dirty="0">
              <a:latin typeface="Arial" pitchFamily="34" charset="0"/>
              <a:cs typeface="Arial" pitchFamily="34" charset="0"/>
            </a:endParaRPr>
          </a:p>
        </p:txBody>
      </p:sp>
      <p:sp>
        <p:nvSpPr>
          <p:cNvPr id="3" name="Rectangle 2"/>
          <p:cNvSpPr/>
          <p:nvPr/>
        </p:nvSpPr>
        <p:spPr>
          <a:xfrm>
            <a:off x="3324227" y="844689"/>
            <a:ext cx="3000373" cy="5770811"/>
          </a:xfrm>
          <a:prstGeom prst="rect">
            <a:avLst/>
          </a:prstGeom>
        </p:spPr>
        <p:txBody>
          <a:bodyPr wrap="square">
            <a:spAutoFit/>
          </a:bodyPr>
          <a:lstStyle/>
          <a:p>
            <a:pPr marL="740664">
              <a:defRPr/>
            </a:pPr>
            <a:endParaRPr lang="en-US" sz="900" dirty="0" smtClean="0">
              <a:latin typeface="Arial" pitchFamily="34" charset="0"/>
              <a:cs typeface="Arial" pitchFamily="34" charset="0"/>
            </a:endParaRPr>
          </a:p>
          <a:p>
            <a:pPr marL="740664">
              <a:defRPr/>
            </a:pPr>
            <a:endParaRPr lang="en-US" sz="900" dirty="0" smtClean="0">
              <a:latin typeface="Arial" pitchFamily="34" charset="0"/>
              <a:cs typeface="Arial" pitchFamily="34" charset="0"/>
            </a:endParaRPr>
          </a:p>
          <a:p>
            <a:pPr marL="740664" lvl="1" indent="-283464">
              <a:buFont typeface="Arial" charset="0"/>
              <a:buChar char="•"/>
              <a:defRPr/>
            </a:pPr>
            <a:r>
              <a:rPr lang="en-US" sz="900" dirty="0" smtClean="0">
                <a:latin typeface="Arial" pitchFamily="34" charset="0"/>
                <a:cs typeface="Arial" pitchFamily="34" charset="0"/>
              </a:rPr>
              <a:t>Maternal-Fetal Medicine</a:t>
            </a:r>
          </a:p>
          <a:p>
            <a:pPr marL="740664" lvl="1" indent="-283464">
              <a:buFont typeface="Arial" charset="0"/>
              <a:buChar char="•"/>
              <a:defRPr/>
            </a:pPr>
            <a:r>
              <a:rPr lang="en-US" sz="900" dirty="0" smtClean="0">
                <a:latin typeface="Arial" pitchFamily="34" charset="0"/>
                <a:cs typeface="Arial" pitchFamily="34" charset="0"/>
              </a:rPr>
              <a:t>Reproductive Endocrinology and Infertility</a:t>
            </a:r>
          </a:p>
          <a:p>
            <a:pPr marL="740664" lvl="1" indent="-283464">
              <a:buFont typeface="Arial" charset="0"/>
              <a:buChar char="•"/>
              <a:defRPr/>
            </a:pPr>
            <a:r>
              <a:rPr lang="en-US" sz="900" dirty="0" smtClean="0">
                <a:latin typeface="Arial" pitchFamily="34" charset="0"/>
                <a:cs typeface="Arial" pitchFamily="34" charset="0"/>
              </a:rPr>
              <a:t>Urogynecology</a:t>
            </a:r>
          </a:p>
          <a:p>
            <a:pPr marL="283464" indent="-283464">
              <a:buFont typeface="Arial" charset="0"/>
              <a:buChar char="•"/>
              <a:defRPr/>
            </a:pPr>
            <a:r>
              <a:rPr lang="en-US" sz="900" b="1" dirty="0" smtClean="0">
                <a:latin typeface="Arial" pitchFamily="34" charset="0"/>
                <a:cs typeface="Arial" pitchFamily="34" charset="0"/>
              </a:rPr>
              <a:t>Ophthalmology</a:t>
            </a:r>
          </a:p>
          <a:p>
            <a:pPr marL="740664" lvl="1" indent="-283464">
              <a:buFont typeface="Arial" charset="0"/>
              <a:buChar char="•"/>
              <a:defRPr/>
            </a:pPr>
            <a:r>
              <a:rPr lang="en-US" sz="900" dirty="0" smtClean="0">
                <a:latin typeface="Arial" pitchFamily="34" charset="0"/>
                <a:cs typeface="Arial" pitchFamily="34" charset="0"/>
              </a:rPr>
              <a:t>Adult and Pediatric</a:t>
            </a:r>
          </a:p>
          <a:p>
            <a:pPr marL="740664" lvl="1" indent="-283464">
              <a:buFont typeface="Arial" charset="0"/>
              <a:buChar char="•"/>
              <a:defRPr/>
            </a:pPr>
            <a:r>
              <a:rPr lang="en-US" sz="900" dirty="0" smtClean="0">
                <a:latin typeface="Arial" pitchFamily="34" charset="0"/>
                <a:cs typeface="Arial" pitchFamily="34" charset="0"/>
              </a:rPr>
              <a:t>Cornea</a:t>
            </a:r>
          </a:p>
          <a:p>
            <a:pPr marL="740664" lvl="1" indent="-283464">
              <a:buFont typeface="Arial" charset="0"/>
              <a:buChar char="•"/>
              <a:defRPr/>
            </a:pPr>
            <a:r>
              <a:rPr lang="en-US" sz="900" dirty="0" smtClean="0">
                <a:latin typeface="Arial" pitchFamily="34" charset="0"/>
                <a:cs typeface="Arial" pitchFamily="34" charset="0"/>
              </a:rPr>
              <a:t>Oculoplastics</a:t>
            </a:r>
          </a:p>
          <a:p>
            <a:pPr marL="740664" lvl="1" indent="-283464">
              <a:buFont typeface="Arial" charset="0"/>
              <a:buChar char="•"/>
              <a:defRPr/>
            </a:pPr>
            <a:r>
              <a:rPr lang="en-US" sz="900" dirty="0" smtClean="0">
                <a:latin typeface="Arial" pitchFamily="34" charset="0"/>
                <a:cs typeface="Arial" pitchFamily="34" charset="0"/>
              </a:rPr>
              <a:t>Retina</a:t>
            </a:r>
          </a:p>
          <a:p>
            <a:pPr marL="740664" lvl="1" indent="-283464">
              <a:buFont typeface="Arial" charset="0"/>
              <a:buChar char="•"/>
              <a:defRPr/>
            </a:pPr>
            <a:r>
              <a:rPr lang="en-US" sz="900" dirty="0" smtClean="0">
                <a:latin typeface="Arial" pitchFamily="34" charset="0"/>
                <a:cs typeface="Arial" pitchFamily="34" charset="0"/>
              </a:rPr>
              <a:t>Neuro-ophthalmology</a:t>
            </a:r>
            <a:endParaRPr lang="en-US" sz="900" dirty="0">
              <a:latin typeface="Arial" pitchFamily="34" charset="0"/>
              <a:cs typeface="Arial" pitchFamily="34" charset="0"/>
            </a:endParaRPr>
          </a:p>
          <a:p>
            <a:pPr marL="283464" indent="-283464">
              <a:buFont typeface="Arial" charset="0"/>
              <a:buChar char="•"/>
              <a:defRPr/>
            </a:pPr>
            <a:r>
              <a:rPr lang="en-US" sz="900" b="1" dirty="0">
                <a:latin typeface="Arial" pitchFamily="34" charset="0"/>
                <a:cs typeface="Arial" pitchFamily="34" charset="0"/>
              </a:rPr>
              <a:t>Orthopaedic Surgery</a:t>
            </a:r>
          </a:p>
          <a:p>
            <a:pPr marL="740664" indent="-283464">
              <a:buFont typeface="Arial" charset="0"/>
              <a:buChar char="•"/>
              <a:defRPr/>
            </a:pPr>
            <a:r>
              <a:rPr lang="en-US" sz="900" dirty="0">
                <a:latin typeface="Arial" pitchFamily="34" charset="0"/>
                <a:cs typeface="Arial" pitchFamily="34" charset="0"/>
              </a:rPr>
              <a:t>Foot and Ankle Surgery</a:t>
            </a:r>
          </a:p>
          <a:p>
            <a:pPr marL="740664" indent="-283464">
              <a:buFont typeface="Arial" charset="0"/>
              <a:buChar char="•"/>
              <a:defRPr/>
            </a:pPr>
            <a:r>
              <a:rPr lang="en-US" sz="900" dirty="0">
                <a:latin typeface="Arial" pitchFamily="34" charset="0"/>
                <a:cs typeface="Arial" pitchFamily="34" charset="0"/>
              </a:rPr>
              <a:t>Hand &amp; Upper Extremity Surgery</a:t>
            </a:r>
          </a:p>
          <a:p>
            <a:pPr marL="740664" indent="-283464">
              <a:buFont typeface="Arial" charset="0"/>
              <a:buChar char="•"/>
              <a:defRPr/>
            </a:pPr>
            <a:r>
              <a:rPr lang="en-US" sz="900" dirty="0">
                <a:latin typeface="Arial" pitchFamily="34" charset="0"/>
                <a:cs typeface="Arial" pitchFamily="34" charset="0"/>
              </a:rPr>
              <a:t>Joint Reconstruction</a:t>
            </a:r>
          </a:p>
          <a:p>
            <a:pPr marL="740664" indent="-283464">
              <a:buFont typeface="Arial" charset="0"/>
              <a:buChar char="•"/>
              <a:defRPr/>
            </a:pPr>
            <a:r>
              <a:rPr lang="en-US" sz="900" dirty="0">
                <a:latin typeface="Arial" pitchFamily="34" charset="0"/>
                <a:cs typeface="Arial" pitchFamily="34" charset="0"/>
              </a:rPr>
              <a:t>Orthopaedic Oncology</a:t>
            </a:r>
          </a:p>
          <a:p>
            <a:pPr marL="740664" indent="-283464">
              <a:buFont typeface="Arial" charset="0"/>
              <a:buChar char="•"/>
              <a:defRPr/>
            </a:pPr>
            <a:r>
              <a:rPr lang="en-US" sz="900" dirty="0">
                <a:latin typeface="Arial" pitchFamily="34" charset="0"/>
                <a:cs typeface="Arial" pitchFamily="34" charset="0"/>
              </a:rPr>
              <a:t>Orthopaedic Trauma Care</a:t>
            </a:r>
          </a:p>
          <a:p>
            <a:pPr marL="740664" indent="-283464">
              <a:buFont typeface="Arial" charset="0"/>
              <a:buChar char="•"/>
              <a:defRPr/>
            </a:pPr>
            <a:r>
              <a:rPr lang="en-US" sz="900" dirty="0">
                <a:latin typeface="Arial" pitchFamily="34" charset="0"/>
                <a:cs typeface="Arial" pitchFamily="34" charset="0"/>
              </a:rPr>
              <a:t>Pediatric Orthopaedic Surgery</a:t>
            </a:r>
          </a:p>
          <a:p>
            <a:pPr marL="740664" indent="-283464">
              <a:buFont typeface="Arial" charset="0"/>
              <a:buChar char="•"/>
              <a:defRPr/>
            </a:pPr>
            <a:r>
              <a:rPr lang="en-US" sz="900" dirty="0">
                <a:latin typeface="Arial" pitchFamily="34" charset="0"/>
                <a:cs typeface="Arial" pitchFamily="34" charset="0"/>
              </a:rPr>
              <a:t>Spinal Deformity and Reconstructive Spine Surgery</a:t>
            </a:r>
          </a:p>
          <a:p>
            <a:pPr marL="740664" indent="-283464">
              <a:buFont typeface="Arial" charset="0"/>
              <a:buChar char="•"/>
              <a:defRPr/>
            </a:pPr>
            <a:r>
              <a:rPr lang="en-US" sz="900" dirty="0">
                <a:latin typeface="Arial" pitchFamily="34" charset="0"/>
                <a:cs typeface="Arial" pitchFamily="34" charset="0"/>
              </a:rPr>
              <a:t>Sports Medicine and Shoulder Surgery</a:t>
            </a:r>
          </a:p>
          <a:p>
            <a:pPr marL="283464" indent="-283464">
              <a:buFont typeface="Arial" charset="0"/>
              <a:buChar char="•"/>
              <a:defRPr/>
            </a:pPr>
            <a:r>
              <a:rPr lang="en-US" sz="900" b="1" dirty="0">
                <a:latin typeface="Arial" pitchFamily="34" charset="0"/>
                <a:cs typeface="Arial" pitchFamily="34" charset="0"/>
              </a:rPr>
              <a:t>Otolaryngology – Head &amp; Neck </a:t>
            </a:r>
            <a:r>
              <a:rPr lang="en-US" sz="900" b="1" dirty="0" smtClean="0">
                <a:latin typeface="Arial" pitchFamily="34" charset="0"/>
                <a:cs typeface="Arial" pitchFamily="34" charset="0"/>
              </a:rPr>
              <a:t>Surgery</a:t>
            </a:r>
          </a:p>
          <a:p>
            <a:pPr marL="740664" lvl="1" indent="-283464">
              <a:buFont typeface="Arial" charset="0"/>
              <a:buChar char="•"/>
              <a:defRPr/>
            </a:pPr>
            <a:r>
              <a:rPr lang="en-US" sz="900" dirty="0" smtClean="0">
                <a:latin typeface="Arial" pitchFamily="34" charset="0"/>
                <a:cs typeface="Arial" pitchFamily="34" charset="0"/>
              </a:rPr>
              <a:t>Audiology</a:t>
            </a:r>
          </a:p>
          <a:p>
            <a:pPr marL="740664" lvl="1" indent="-283464">
              <a:buFont typeface="Arial" charset="0"/>
              <a:buChar char="•"/>
              <a:defRPr/>
            </a:pPr>
            <a:r>
              <a:rPr lang="en-US" sz="900" dirty="0" smtClean="0">
                <a:latin typeface="Arial" pitchFamily="34" charset="0"/>
                <a:cs typeface="Arial" pitchFamily="34" charset="0"/>
              </a:rPr>
              <a:t>General Otolaryngology</a:t>
            </a:r>
          </a:p>
          <a:p>
            <a:pPr marL="740664" lvl="1" indent="-283464">
              <a:buFont typeface="Arial" charset="0"/>
              <a:buChar char="•"/>
              <a:defRPr/>
            </a:pPr>
            <a:r>
              <a:rPr lang="en-US" sz="900" dirty="0" smtClean="0">
                <a:latin typeface="Arial" pitchFamily="34" charset="0"/>
                <a:cs typeface="Arial" pitchFamily="34" charset="0"/>
              </a:rPr>
              <a:t>Head &amp; Neck Oncology and Reconstruction</a:t>
            </a:r>
          </a:p>
          <a:p>
            <a:pPr marL="740664" lvl="1" indent="-283464">
              <a:buFont typeface="Arial" charset="0"/>
              <a:buChar char="•"/>
              <a:defRPr/>
            </a:pPr>
            <a:r>
              <a:rPr lang="en-US" sz="900" dirty="0" smtClean="0">
                <a:latin typeface="Arial" pitchFamily="34" charset="0"/>
                <a:cs typeface="Arial" pitchFamily="34" charset="0"/>
              </a:rPr>
              <a:t>Laryngology and Voice Disorders</a:t>
            </a:r>
          </a:p>
          <a:p>
            <a:pPr marL="740664" lvl="1" indent="-283464">
              <a:buFont typeface="Arial" charset="0"/>
              <a:buChar char="•"/>
              <a:defRPr/>
            </a:pPr>
            <a:r>
              <a:rPr lang="en-US" sz="900" dirty="0" smtClean="0">
                <a:latin typeface="Arial" pitchFamily="34" charset="0"/>
                <a:cs typeface="Arial" pitchFamily="34" charset="0"/>
              </a:rPr>
              <a:t>Otolaryngic Allergy and Immunology</a:t>
            </a:r>
          </a:p>
          <a:p>
            <a:pPr marL="740664" lvl="1" indent="-283464">
              <a:buFont typeface="Arial" charset="0"/>
              <a:buChar char="•"/>
              <a:defRPr/>
            </a:pPr>
            <a:r>
              <a:rPr lang="en-US" sz="900" dirty="0" smtClean="0">
                <a:latin typeface="Arial" pitchFamily="34" charset="0"/>
                <a:cs typeface="Arial" pitchFamily="34" charset="0"/>
              </a:rPr>
              <a:t>Otology and Neurotology</a:t>
            </a:r>
          </a:p>
          <a:p>
            <a:pPr marL="740664" lvl="1" indent="-283464">
              <a:buFont typeface="Arial" charset="0"/>
              <a:buChar char="•"/>
              <a:defRPr/>
            </a:pPr>
            <a:r>
              <a:rPr lang="en-US" sz="900" dirty="0" smtClean="0">
                <a:latin typeface="Arial" pitchFamily="34" charset="0"/>
                <a:cs typeface="Arial" pitchFamily="34" charset="0"/>
              </a:rPr>
              <a:t>Pediatric Otolaryngology</a:t>
            </a:r>
          </a:p>
          <a:p>
            <a:pPr marL="283464" indent="-283464">
              <a:buFont typeface="Arial" charset="0"/>
              <a:buChar char="•"/>
              <a:defRPr/>
            </a:pPr>
            <a:r>
              <a:rPr lang="en-US" sz="900" b="1" dirty="0">
                <a:latin typeface="Arial" pitchFamily="34" charset="0"/>
                <a:cs typeface="Arial" pitchFamily="34" charset="0"/>
              </a:rPr>
              <a:t>Pathology</a:t>
            </a:r>
          </a:p>
          <a:p>
            <a:pPr marL="740664" indent="-283464">
              <a:buFont typeface="Arial" charset="0"/>
              <a:buChar char="•"/>
              <a:defRPr/>
            </a:pPr>
            <a:r>
              <a:rPr lang="en-US" sz="900" dirty="0">
                <a:latin typeface="Arial" pitchFamily="34" charset="0"/>
                <a:cs typeface="Arial" pitchFamily="34" charset="0"/>
              </a:rPr>
              <a:t>Autopsy Pathology</a:t>
            </a:r>
          </a:p>
          <a:p>
            <a:pPr marL="740664" indent="-283464">
              <a:buFont typeface="Arial" charset="0"/>
              <a:buChar char="•"/>
              <a:defRPr/>
            </a:pPr>
            <a:r>
              <a:rPr lang="en-US" sz="900" dirty="0">
                <a:latin typeface="Arial" pitchFamily="34" charset="0"/>
                <a:cs typeface="Arial" pitchFamily="34" charset="0"/>
              </a:rPr>
              <a:t>Cytopathology</a:t>
            </a:r>
          </a:p>
          <a:p>
            <a:pPr marL="740664" indent="-283464">
              <a:buFont typeface="Arial" charset="0"/>
              <a:buChar char="•"/>
              <a:defRPr/>
            </a:pPr>
            <a:r>
              <a:rPr lang="en-US" sz="900" dirty="0">
                <a:latin typeface="Arial" pitchFamily="34" charset="0"/>
                <a:cs typeface="Arial" pitchFamily="34" charset="0"/>
              </a:rPr>
              <a:t>Forensic Pathology &amp; Toxicology</a:t>
            </a:r>
          </a:p>
          <a:p>
            <a:pPr marL="740664" indent="-283464">
              <a:buFont typeface="Arial" charset="0"/>
              <a:buChar char="•"/>
              <a:defRPr/>
            </a:pPr>
            <a:r>
              <a:rPr lang="en-US" sz="900" dirty="0">
                <a:latin typeface="Arial" pitchFamily="34" charset="0"/>
                <a:cs typeface="Arial" pitchFamily="34" charset="0"/>
              </a:rPr>
              <a:t>GI and Liver Pathology</a:t>
            </a:r>
          </a:p>
          <a:p>
            <a:pPr marL="740664" indent="-283464">
              <a:buFont typeface="Arial" charset="0"/>
              <a:buChar char="•"/>
              <a:defRPr/>
            </a:pPr>
            <a:r>
              <a:rPr lang="en-US" sz="900" dirty="0">
                <a:latin typeface="Arial" pitchFamily="34" charset="0"/>
                <a:cs typeface="Arial" pitchFamily="34" charset="0"/>
              </a:rPr>
              <a:t>Hematopathology and Flow Cytometry</a:t>
            </a:r>
          </a:p>
          <a:p>
            <a:pPr marL="740664" indent="-283464">
              <a:buFont typeface="Arial" charset="0"/>
              <a:buChar char="•"/>
              <a:defRPr/>
            </a:pPr>
            <a:r>
              <a:rPr lang="en-US" sz="900" dirty="0">
                <a:latin typeface="Arial" pitchFamily="34" charset="0"/>
                <a:cs typeface="Arial" pitchFamily="34" charset="0"/>
              </a:rPr>
              <a:t>Molecular Diagnostics</a:t>
            </a:r>
          </a:p>
          <a:p>
            <a:pPr marL="740664" indent="-283464">
              <a:buFont typeface="Arial" charset="0"/>
              <a:buChar char="•"/>
              <a:defRPr/>
            </a:pPr>
            <a:r>
              <a:rPr lang="en-US" sz="900" dirty="0">
                <a:latin typeface="Arial" pitchFamily="34" charset="0"/>
                <a:cs typeface="Arial" pitchFamily="34" charset="0"/>
              </a:rPr>
              <a:t>Perinatal &amp; Placental Pathology</a:t>
            </a:r>
          </a:p>
          <a:p>
            <a:pPr marL="740664" indent="-283464">
              <a:buFont typeface="Arial" charset="0"/>
              <a:buChar char="•"/>
              <a:defRPr/>
            </a:pPr>
            <a:r>
              <a:rPr lang="en-US" sz="900" dirty="0">
                <a:latin typeface="Arial" pitchFamily="34" charset="0"/>
                <a:cs typeface="Arial" pitchFamily="34" charset="0"/>
              </a:rPr>
              <a:t>Renal Pathology</a:t>
            </a:r>
          </a:p>
          <a:p>
            <a:pPr marL="740664" indent="-283464">
              <a:buFont typeface="Arial" charset="0"/>
              <a:buChar char="•"/>
              <a:defRPr/>
            </a:pPr>
            <a:r>
              <a:rPr lang="en-US" sz="900" dirty="0">
                <a:latin typeface="Arial" pitchFamily="34" charset="0"/>
                <a:cs typeface="Arial" pitchFamily="34" charset="0"/>
              </a:rPr>
              <a:t>Surgical Pathology </a:t>
            </a:r>
            <a:r>
              <a:rPr lang="en-US" sz="900" dirty="0" smtClean="0">
                <a:latin typeface="Arial" pitchFamily="34" charset="0"/>
                <a:cs typeface="Arial" pitchFamily="34" charset="0"/>
              </a:rPr>
              <a:t>Consultation</a:t>
            </a:r>
            <a:endParaRPr lang="en-US" sz="900" dirty="0">
              <a:latin typeface="Arial" pitchFamily="34" charset="0"/>
              <a:cs typeface="Arial" pitchFamily="34" charset="0"/>
            </a:endParaRPr>
          </a:p>
        </p:txBody>
      </p:sp>
      <p:sp>
        <p:nvSpPr>
          <p:cNvPr id="4" name="TextBox 5"/>
          <p:cNvSpPr txBox="1">
            <a:spLocks noChangeArrowheads="1"/>
          </p:cNvSpPr>
          <p:nvPr/>
        </p:nvSpPr>
        <p:spPr bwMode="auto">
          <a:xfrm flipH="1">
            <a:off x="5468594" y="990600"/>
            <a:ext cx="3478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2000" dirty="0" smtClean="0">
                <a:latin typeface="Arial" pitchFamily="34" charset="0"/>
                <a:cs typeface="Arial" pitchFamily="34" charset="0"/>
              </a:rPr>
              <a:t>Departments/Divisions</a:t>
            </a:r>
            <a:endParaRPr lang="en-US" sz="2000" dirty="0" smtClean="0">
              <a:solidFill>
                <a:schemeClr val="accent6"/>
              </a:solidFill>
              <a:latin typeface="Arial" pitchFamily="34" charset="0"/>
              <a:cs typeface="Arial" pitchFamily="34" charset="0"/>
            </a:endParaRPr>
          </a:p>
        </p:txBody>
      </p:sp>
      <p:sp>
        <p:nvSpPr>
          <p:cNvPr id="5" name="TextBox 15"/>
          <p:cNvSpPr txBox="1">
            <a:spLocks noChangeArrowheads="1"/>
          </p:cNvSpPr>
          <p:nvPr/>
        </p:nvSpPr>
        <p:spPr bwMode="auto">
          <a:xfrm>
            <a:off x="6172200" y="1295400"/>
            <a:ext cx="2895600" cy="57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740664" lvl="1" indent="-283464">
              <a:buFont typeface="Arial" charset="0"/>
              <a:buChar char="•"/>
              <a:defRPr/>
            </a:pPr>
            <a:endParaRPr lang="en-US" sz="900" dirty="0" smtClean="0">
              <a:latin typeface="Arial" pitchFamily="34" charset="0"/>
              <a:cs typeface="Arial" pitchFamily="34" charset="0"/>
            </a:endParaRPr>
          </a:p>
          <a:p>
            <a:pPr marL="283464" indent="-283464">
              <a:buFont typeface="Arial" charset="0"/>
              <a:buChar char="•"/>
              <a:defRPr/>
            </a:pPr>
            <a:r>
              <a:rPr lang="en-US" sz="900" b="1" dirty="0" smtClean="0">
                <a:latin typeface="Arial" pitchFamily="34" charset="0"/>
                <a:cs typeface="Arial" pitchFamily="34" charset="0"/>
              </a:rPr>
              <a:t>Pediatrics</a:t>
            </a:r>
            <a:endParaRPr lang="en-US" sz="900" b="1" dirty="0">
              <a:latin typeface="Arial" pitchFamily="34" charset="0"/>
              <a:cs typeface="Arial" pitchFamily="34" charset="0"/>
            </a:endParaRPr>
          </a:p>
          <a:p>
            <a:pPr marL="740664" lvl="1" indent="-283464">
              <a:buFont typeface="Arial" charset="0"/>
              <a:buChar char="•"/>
              <a:defRPr/>
            </a:pPr>
            <a:r>
              <a:rPr lang="en-US" sz="900" dirty="0">
                <a:latin typeface="Arial" pitchFamily="34" charset="0"/>
                <a:cs typeface="Arial" pitchFamily="34" charset="0"/>
              </a:rPr>
              <a:t>General Academic Pediatrics</a:t>
            </a:r>
          </a:p>
          <a:p>
            <a:pPr marL="740664" lvl="1" indent="-283464">
              <a:buFont typeface="Arial" charset="0"/>
              <a:buChar char="•"/>
              <a:defRPr/>
            </a:pPr>
            <a:r>
              <a:rPr lang="en-US" sz="900" dirty="0">
                <a:latin typeface="Arial" pitchFamily="34" charset="0"/>
                <a:cs typeface="Arial" pitchFamily="34" charset="0"/>
              </a:rPr>
              <a:t>Adolescent Medicine</a:t>
            </a:r>
          </a:p>
          <a:p>
            <a:pPr marL="740664" lvl="1" indent="-283464">
              <a:buFont typeface="Arial" charset="0"/>
              <a:buChar char="•"/>
              <a:defRPr/>
            </a:pPr>
            <a:r>
              <a:rPr lang="en-US" sz="900" dirty="0">
                <a:latin typeface="Arial" pitchFamily="34" charset="0"/>
                <a:cs typeface="Arial" pitchFamily="34" charset="0"/>
              </a:rPr>
              <a:t>Allergy/Immunology</a:t>
            </a:r>
          </a:p>
          <a:p>
            <a:pPr marL="740664" lvl="1" indent="-283464">
              <a:buFont typeface="Arial" charset="0"/>
              <a:buChar char="•"/>
              <a:defRPr/>
            </a:pPr>
            <a:r>
              <a:rPr lang="en-US" sz="900" dirty="0">
                <a:latin typeface="Arial" pitchFamily="34" charset="0"/>
                <a:cs typeface="Arial" pitchFamily="34" charset="0"/>
              </a:rPr>
              <a:t>Cardiology</a:t>
            </a:r>
          </a:p>
          <a:p>
            <a:pPr marL="740664" lvl="1" indent="-283464">
              <a:buFont typeface="Arial" charset="0"/>
              <a:buChar char="•"/>
              <a:defRPr/>
            </a:pPr>
            <a:r>
              <a:rPr lang="en-US" sz="900" dirty="0">
                <a:latin typeface="Arial" pitchFamily="34" charset="0"/>
                <a:cs typeface="Arial" pitchFamily="34" charset="0"/>
              </a:rPr>
              <a:t>Child Protection</a:t>
            </a:r>
          </a:p>
          <a:p>
            <a:pPr marL="740664" lvl="1" indent="-283464">
              <a:buFont typeface="Arial" charset="0"/>
              <a:buChar char="•"/>
              <a:defRPr/>
            </a:pPr>
            <a:r>
              <a:rPr lang="en-US" sz="900" dirty="0" smtClean="0">
                <a:latin typeface="Arial" pitchFamily="34" charset="0"/>
                <a:cs typeface="Arial" pitchFamily="34" charset="0"/>
              </a:rPr>
              <a:t>Critical Care</a:t>
            </a:r>
          </a:p>
          <a:p>
            <a:pPr marL="740664" lvl="1" indent="-283464">
              <a:buFont typeface="Arial" charset="0"/>
              <a:buChar char="•"/>
              <a:defRPr/>
            </a:pPr>
            <a:r>
              <a:rPr lang="en-US" sz="900" dirty="0" smtClean="0">
                <a:latin typeface="Arial" pitchFamily="34" charset="0"/>
                <a:cs typeface="Arial" pitchFamily="34" charset="0"/>
              </a:rPr>
              <a:t>Dermatology</a:t>
            </a:r>
          </a:p>
          <a:p>
            <a:pPr marL="740664" lvl="1" indent="-283464">
              <a:buFont typeface="Arial" charset="0"/>
              <a:buChar char="•"/>
              <a:defRPr/>
            </a:pPr>
            <a:r>
              <a:rPr lang="en-US" sz="900" dirty="0" smtClean="0">
                <a:latin typeface="Arial" pitchFamily="34" charset="0"/>
                <a:cs typeface="Arial" pitchFamily="34" charset="0"/>
              </a:rPr>
              <a:t>Developmental Pediatrics</a:t>
            </a:r>
          </a:p>
          <a:p>
            <a:pPr marL="740664" lvl="1" indent="-283464">
              <a:buFont typeface="Arial" charset="0"/>
              <a:buChar char="•"/>
              <a:defRPr/>
            </a:pPr>
            <a:r>
              <a:rPr lang="en-US" sz="900" dirty="0" smtClean="0">
                <a:latin typeface="Arial" pitchFamily="34" charset="0"/>
                <a:cs typeface="Arial" pitchFamily="34" charset="0"/>
              </a:rPr>
              <a:t>Emergency Medicine</a:t>
            </a:r>
          </a:p>
          <a:p>
            <a:pPr marL="740664" lvl="1" indent="-283464">
              <a:buFont typeface="Arial" charset="0"/>
              <a:buChar char="•"/>
              <a:defRPr/>
            </a:pPr>
            <a:r>
              <a:rPr lang="en-US" sz="900" dirty="0" smtClean="0">
                <a:latin typeface="Arial" pitchFamily="34" charset="0"/>
                <a:cs typeface="Arial" pitchFamily="34" charset="0"/>
              </a:rPr>
              <a:t>Endocrinology</a:t>
            </a:r>
            <a:endParaRPr lang="en-US" sz="900" dirty="0">
              <a:latin typeface="Arial" pitchFamily="34" charset="0"/>
              <a:cs typeface="Arial" pitchFamily="34" charset="0"/>
            </a:endParaRPr>
          </a:p>
          <a:p>
            <a:pPr marL="740664" lvl="1" indent="-283464">
              <a:buFont typeface="Arial" charset="0"/>
              <a:buChar char="•"/>
              <a:defRPr/>
            </a:pPr>
            <a:r>
              <a:rPr lang="en-US" sz="900" dirty="0">
                <a:latin typeface="Arial" pitchFamily="34" charset="0"/>
                <a:cs typeface="Arial" pitchFamily="34" charset="0"/>
              </a:rPr>
              <a:t>Gastroenterology</a:t>
            </a:r>
          </a:p>
          <a:p>
            <a:pPr marL="740664" lvl="1" indent="-283464" eaLnBrk="1" hangingPunct="1">
              <a:buFont typeface="Arial" charset="0"/>
              <a:buChar char="•"/>
              <a:defRPr/>
            </a:pPr>
            <a:r>
              <a:rPr lang="en-US" sz="900" dirty="0" smtClean="0">
                <a:latin typeface="Arial" pitchFamily="34" charset="0"/>
                <a:cs typeface="Arial" pitchFamily="34" charset="0"/>
              </a:rPr>
              <a:t>Medical </a:t>
            </a:r>
            <a:r>
              <a:rPr lang="en-US" sz="900" dirty="0">
                <a:latin typeface="Arial" pitchFamily="34" charset="0"/>
                <a:cs typeface="Arial" pitchFamily="34" charset="0"/>
              </a:rPr>
              <a:t>Genetics</a:t>
            </a:r>
          </a:p>
          <a:p>
            <a:pPr marL="740664" lvl="1" indent="-283464" eaLnBrk="1" hangingPunct="1">
              <a:buFont typeface="Arial" charset="0"/>
              <a:buChar char="•"/>
              <a:defRPr/>
            </a:pPr>
            <a:r>
              <a:rPr lang="en-US" sz="900" dirty="0">
                <a:latin typeface="Arial" pitchFamily="34" charset="0"/>
                <a:cs typeface="Arial" pitchFamily="34" charset="0"/>
              </a:rPr>
              <a:t>Hematology/Oncology</a:t>
            </a:r>
          </a:p>
          <a:p>
            <a:pPr marL="740664" lvl="1" indent="-283464" eaLnBrk="1" hangingPunct="1">
              <a:buFont typeface="Arial" charset="0"/>
              <a:buChar char="•"/>
              <a:defRPr/>
            </a:pPr>
            <a:r>
              <a:rPr lang="en-US" sz="900" dirty="0">
                <a:latin typeface="Arial" pitchFamily="34" charset="0"/>
                <a:cs typeface="Arial" pitchFamily="34" charset="0"/>
              </a:rPr>
              <a:t>Hospital Medicine</a:t>
            </a:r>
          </a:p>
          <a:p>
            <a:pPr lvl="1" eaLnBrk="1" hangingPunct="1">
              <a:buFont typeface="Arial" charset="0"/>
              <a:buChar char="•"/>
              <a:defRPr/>
            </a:pPr>
            <a:r>
              <a:rPr lang="en-US" sz="900" dirty="0" smtClean="0">
                <a:latin typeface="Arial" pitchFamily="34" charset="0"/>
                <a:cs typeface="Arial" pitchFamily="34" charset="0"/>
              </a:rPr>
              <a:t>Infectious Disease</a:t>
            </a:r>
          </a:p>
          <a:p>
            <a:pPr lvl="1" eaLnBrk="1" hangingPunct="1">
              <a:buFont typeface="Arial" charset="0"/>
              <a:buChar char="•"/>
              <a:defRPr/>
            </a:pPr>
            <a:r>
              <a:rPr lang="en-US" sz="900" dirty="0" smtClean="0">
                <a:latin typeface="Arial" pitchFamily="34" charset="0"/>
                <a:cs typeface="Arial" pitchFamily="34" charset="0"/>
              </a:rPr>
              <a:t>Neonatology</a:t>
            </a:r>
          </a:p>
          <a:p>
            <a:pPr lvl="1" eaLnBrk="1" hangingPunct="1">
              <a:buFont typeface="Arial" charset="0"/>
              <a:buChar char="•"/>
              <a:defRPr/>
            </a:pPr>
            <a:r>
              <a:rPr lang="en-US" sz="900" dirty="0" smtClean="0">
                <a:latin typeface="Arial" pitchFamily="34" charset="0"/>
                <a:cs typeface="Arial" pitchFamily="34" charset="0"/>
              </a:rPr>
              <a:t>Nephrology</a:t>
            </a:r>
          </a:p>
          <a:p>
            <a:pPr lvl="1" eaLnBrk="1" hangingPunct="1">
              <a:buFont typeface="Arial" charset="0"/>
              <a:buChar char="•"/>
              <a:defRPr/>
            </a:pPr>
            <a:r>
              <a:rPr lang="en-US" sz="900" dirty="0" smtClean="0">
                <a:latin typeface="Arial" pitchFamily="34" charset="0"/>
                <a:cs typeface="Arial" pitchFamily="34" charset="0"/>
              </a:rPr>
              <a:t>Pulmonology (includes Sleep Medicine)</a:t>
            </a:r>
          </a:p>
          <a:p>
            <a:pPr lvl="1" eaLnBrk="1" hangingPunct="1">
              <a:buFont typeface="Arial" charset="0"/>
              <a:buChar char="•"/>
              <a:defRPr/>
            </a:pPr>
            <a:r>
              <a:rPr lang="en-US" sz="900" dirty="0" smtClean="0">
                <a:latin typeface="Arial" pitchFamily="34" charset="0"/>
                <a:cs typeface="Arial" pitchFamily="34" charset="0"/>
              </a:rPr>
              <a:t>Toxicology</a:t>
            </a:r>
          </a:p>
          <a:p>
            <a:pPr>
              <a:buFont typeface="Arial" charset="0"/>
              <a:buChar char="•"/>
              <a:defRPr/>
            </a:pPr>
            <a:r>
              <a:rPr lang="en-US" sz="900" b="1" dirty="0">
                <a:latin typeface="Arial" pitchFamily="34" charset="0"/>
                <a:cs typeface="Arial" pitchFamily="34" charset="0"/>
              </a:rPr>
              <a:t>Radiation Oncology</a:t>
            </a:r>
          </a:p>
          <a:p>
            <a:pPr>
              <a:buFont typeface="Arial" charset="0"/>
              <a:buChar char="•"/>
              <a:defRPr/>
            </a:pPr>
            <a:r>
              <a:rPr lang="en-US" sz="900" b="1" dirty="0" smtClean="0">
                <a:latin typeface="Arial" pitchFamily="34" charset="0"/>
                <a:cs typeface="Arial" pitchFamily="34" charset="0"/>
              </a:rPr>
              <a:t>Radiology</a:t>
            </a:r>
          </a:p>
          <a:p>
            <a:pPr lvl="1">
              <a:buFont typeface="Arial" charset="0"/>
              <a:buChar char="•"/>
              <a:defRPr/>
            </a:pPr>
            <a:r>
              <a:rPr lang="en-US" sz="900" dirty="0" smtClean="0">
                <a:latin typeface="Arial" pitchFamily="34" charset="0"/>
                <a:cs typeface="Arial" pitchFamily="34" charset="0"/>
              </a:rPr>
              <a:t>Interventional Radiology</a:t>
            </a:r>
            <a:endParaRPr lang="en-US" sz="900" dirty="0">
              <a:latin typeface="Arial" pitchFamily="34" charset="0"/>
              <a:cs typeface="Arial" pitchFamily="34" charset="0"/>
            </a:endParaRPr>
          </a:p>
          <a:p>
            <a:pPr>
              <a:buFont typeface="Arial" charset="0"/>
              <a:buChar char="•"/>
              <a:defRPr/>
            </a:pPr>
            <a:r>
              <a:rPr lang="en-US" sz="900" b="1" dirty="0">
                <a:latin typeface="Arial" pitchFamily="34" charset="0"/>
                <a:cs typeface="Arial" pitchFamily="34" charset="0"/>
              </a:rPr>
              <a:t>Surgery</a:t>
            </a:r>
          </a:p>
          <a:p>
            <a:pPr lvl="1">
              <a:buFont typeface="Arial" charset="0"/>
              <a:buChar char="•"/>
              <a:defRPr/>
            </a:pPr>
            <a:r>
              <a:rPr lang="en-US" sz="900" dirty="0">
                <a:latin typeface="Arial" pitchFamily="34" charset="0"/>
                <a:cs typeface="Arial" pitchFamily="34" charset="0"/>
              </a:rPr>
              <a:t>Abdominal Transplant Surgery     </a:t>
            </a:r>
          </a:p>
          <a:p>
            <a:pPr lvl="1">
              <a:buFont typeface="Arial" charset="0"/>
              <a:buChar char="•"/>
              <a:defRPr/>
            </a:pPr>
            <a:r>
              <a:rPr lang="en-US" sz="900" dirty="0" smtClean="0">
                <a:latin typeface="Arial" pitchFamily="34" charset="0"/>
                <a:cs typeface="Arial" pitchFamily="34" charset="0"/>
              </a:rPr>
              <a:t>General </a:t>
            </a:r>
            <a:r>
              <a:rPr lang="en-US" sz="900" dirty="0">
                <a:latin typeface="Arial" pitchFamily="34" charset="0"/>
                <a:cs typeface="Arial" pitchFamily="34" charset="0"/>
              </a:rPr>
              <a:t>Surgery</a:t>
            </a:r>
          </a:p>
          <a:p>
            <a:pPr lvl="1">
              <a:buFont typeface="Arial" charset="0"/>
              <a:buChar char="•"/>
              <a:defRPr/>
            </a:pPr>
            <a:r>
              <a:rPr lang="en-US" sz="900" dirty="0">
                <a:latin typeface="Arial" pitchFamily="34" charset="0"/>
                <a:cs typeface="Arial" pitchFamily="34" charset="0"/>
              </a:rPr>
              <a:t>Pediatric Cardiac Surgery</a:t>
            </a:r>
          </a:p>
          <a:p>
            <a:pPr lvl="1">
              <a:buFont typeface="Arial" charset="0"/>
              <a:buChar char="•"/>
              <a:defRPr/>
            </a:pPr>
            <a:r>
              <a:rPr lang="en-US" sz="900" dirty="0">
                <a:latin typeface="Arial" pitchFamily="34" charset="0"/>
                <a:cs typeface="Arial" pitchFamily="34" charset="0"/>
              </a:rPr>
              <a:t>Pediatric General Surgery</a:t>
            </a:r>
          </a:p>
          <a:p>
            <a:pPr lvl="1">
              <a:buFont typeface="Arial" charset="0"/>
              <a:buChar char="•"/>
              <a:defRPr/>
            </a:pPr>
            <a:r>
              <a:rPr lang="en-US" sz="900" dirty="0">
                <a:latin typeface="Arial" pitchFamily="34" charset="0"/>
                <a:cs typeface="Arial" pitchFamily="34" charset="0"/>
              </a:rPr>
              <a:t>Pediatric Abdominal Transplant Surgery</a:t>
            </a:r>
          </a:p>
          <a:p>
            <a:pPr lvl="1">
              <a:buFont typeface="Arial" charset="0"/>
              <a:buChar char="•"/>
              <a:defRPr/>
            </a:pPr>
            <a:r>
              <a:rPr lang="en-US" sz="900" dirty="0">
                <a:latin typeface="Arial" pitchFamily="34" charset="0"/>
                <a:cs typeface="Arial" pitchFamily="34" charset="0"/>
              </a:rPr>
              <a:t>Pediatric Urology</a:t>
            </a:r>
          </a:p>
          <a:p>
            <a:pPr lvl="1">
              <a:buFont typeface="Arial" charset="0"/>
              <a:buChar char="•"/>
              <a:defRPr/>
            </a:pPr>
            <a:r>
              <a:rPr lang="en-US" sz="900" dirty="0">
                <a:latin typeface="Arial" pitchFamily="34" charset="0"/>
                <a:cs typeface="Arial" pitchFamily="34" charset="0"/>
              </a:rPr>
              <a:t>Plastic Surgery</a:t>
            </a:r>
          </a:p>
          <a:p>
            <a:pPr lvl="1">
              <a:buFont typeface="Arial" charset="0"/>
              <a:buChar char="•"/>
              <a:defRPr/>
            </a:pPr>
            <a:r>
              <a:rPr lang="en-US" sz="900" dirty="0">
                <a:latin typeface="Arial" pitchFamily="34" charset="0"/>
                <a:cs typeface="Arial" pitchFamily="34" charset="0"/>
              </a:rPr>
              <a:t>Thoracic Surgery</a:t>
            </a:r>
          </a:p>
          <a:p>
            <a:pPr lvl="1">
              <a:buFont typeface="Arial" charset="0"/>
              <a:buChar char="•"/>
              <a:defRPr/>
            </a:pPr>
            <a:r>
              <a:rPr lang="en-US" sz="900" dirty="0">
                <a:latin typeface="Arial" pitchFamily="34" charset="0"/>
                <a:cs typeface="Arial" pitchFamily="34" charset="0"/>
              </a:rPr>
              <a:t>Trauma &amp; Critical Care Surgery</a:t>
            </a:r>
          </a:p>
          <a:p>
            <a:pPr lvl="1">
              <a:buFont typeface="Arial" charset="0"/>
              <a:buChar char="•"/>
              <a:defRPr/>
            </a:pPr>
            <a:r>
              <a:rPr lang="en-US" sz="900" dirty="0">
                <a:latin typeface="Arial" pitchFamily="34" charset="0"/>
                <a:cs typeface="Arial" pitchFamily="34" charset="0"/>
              </a:rPr>
              <a:t>Urology</a:t>
            </a:r>
          </a:p>
          <a:p>
            <a:pPr lvl="1">
              <a:buFont typeface="Arial" charset="0"/>
              <a:buChar char="•"/>
              <a:defRPr/>
            </a:pPr>
            <a:r>
              <a:rPr lang="en-US" sz="900" dirty="0">
                <a:latin typeface="Arial" pitchFamily="34" charset="0"/>
                <a:cs typeface="Arial" pitchFamily="34" charset="0"/>
              </a:rPr>
              <a:t>Vascular  and Endovascular Surgery</a:t>
            </a:r>
            <a:endParaRPr lang="en-US" sz="900" b="1" dirty="0">
              <a:latin typeface="Arial" pitchFamily="34" charset="0"/>
              <a:cs typeface="Arial" pitchFamily="34" charset="0"/>
            </a:endParaRPr>
          </a:p>
          <a:p>
            <a:pPr lvl="1" eaLnBrk="1" hangingPunct="1">
              <a:buFont typeface="Arial" charset="0"/>
              <a:buChar char="•"/>
              <a:defRPr/>
            </a:pPr>
            <a:endParaRPr lang="en-US" sz="900" dirty="0" smtClean="0">
              <a:latin typeface="Arial" pitchFamily="34" charset="0"/>
              <a:cs typeface="Arial" pitchFamily="34" charset="0"/>
            </a:endParaRPr>
          </a:p>
          <a:p>
            <a:pPr lvl="1" eaLnBrk="1" hangingPunct="1">
              <a:buFont typeface="Arial" charset="0"/>
              <a:buChar char="•"/>
              <a:defRPr/>
            </a:pPr>
            <a:endParaRPr lang="en-US" sz="900" dirty="0" smtClean="0">
              <a:latin typeface="Arial" pitchFamily="34" charset="0"/>
              <a:cs typeface="Arial" pitchFamily="34" charset="0"/>
            </a:endParaRPr>
          </a:p>
        </p:txBody>
      </p:sp>
    </p:spTree>
    <p:extLst>
      <p:ext uri="{BB962C8B-B14F-4D97-AF65-F5344CB8AC3E}">
        <p14:creationId xmlns:p14="http://schemas.microsoft.com/office/powerpoint/2010/main" val="85823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flipH="1">
            <a:off x="4038600" y="990600"/>
            <a:ext cx="49084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2000" dirty="0" smtClean="0">
                <a:latin typeface="Arial" pitchFamily="34" charset="0"/>
                <a:cs typeface="Arial" pitchFamily="34" charset="0"/>
              </a:rPr>
              <a:t>University Table of Organization</a:t>
            </a:r>
            <a:endParaRPr lang="en-US" sz="2000" dirty="0" smtClean="0">
              <a:solidFill>
                <a:schemeClr val="accent6"/>
              </a:solidFill>
              <a:latin typeface="Arial" pitchFamily="34" charset="0"/>
              <a:cs typeface="Arial" pitchFamily="34" charset="0"/>
            </a:endParaRPr>
          </a:p>
        </p:txBody>
      </p:sp>
      <p:sp>
        <p:nvSpPr>
          <p:cNvPr id="3" name="TextBox 2"/>
          <p:cNvSpPr txBox="1"/>
          <p:nvPr/>
        </p:nvSpPr>
        <p:spPr>
          <a:xfrm>
            <a:off x="1123950" y="2589507"/>
            <a:ext cx="6629400" cy="400110"/>
          </a:xfrm>
          <a:prstGeom prst="rect">
            <a:avLst/>
          </a:prstGeom>
          <a:solidFill>
            <a:srgbClr val="5B87F2"/>
          </a:solidFill>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2000" b="1" dirty="0">
                <a:solidFill>
                  <a:schemeClr val="bg1"/>
                </a:solidFill>
              </a:rPr>
              <a:t>Saint Louis University</a:t>
            </a:r>
          </a:p>
        </p:txBody>
      </p:sp>
      <p:cxnSp>
        <p:nvCxnSpPr>
          <p:cNvPr id="4" name="Elbow Connector 3"/>
          <p:cNvCxnSpPr/>
          <p:nvPr/>
        </p:nvCxnSpPr>
        <p:spPr>
          <a:xfrm rot="16200000" flipH="1">
            <a:off x="4783138" y="2589212"/>
            <a:ext cx="609600" cy="1374775"/>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rot="5400000">
            <a:off x="3409950" y="2590800"/>
            <a:ext cx="609600" cy="1371600"/>
          </a:xfrm>
          <a:prstGeom prst="bentConnector3">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190750" y="3581400"/>
            <a:ext cx="1676400" cy="510778"/>
          </a:xfrm>
          <a:prstGeom prst="roundRect">
            <a:avLst/>
          </a:prstGeom>
          <a:solidFill>
            <a:srgbClr val="5B87F2"/>
          </a:solidFill>
        </p:spPr>
        <p:style>
          <a:lnRef idx="0">
            <a:schemeClr val="accent2"/>
          </a:lnRef>
          <a:fillRef idx="3">
            <a:schemeClr val="accent2"/>
          </a:fillRef>
          <a:effectRef idx="3">
            <a:schemeClr val="accent2"/>
          </a:effectRef>
          <a:fontRef idx="minor">
            <a:schemeClr val="lt1"/>
          </a:fontRef>
        </p:style>
        <p:txBody>
          <a:bodyPr>
            <a:spAutoFit/>
          </a:bodyPr>
          <a:lstStyle/>
          <a:p>
            <a:pPr algn="ctr"/>
            <a:endParaRPr lang="en-US" b="1" dirty="0">
              <a:solidFill>
                <a:schemeClr val="bg1"/>
              </a:solidFill>
            </a:endParaRPr>
          </a:p>
        </p:txBody>
      </p:sp>
      <p:sp>
        <p:nvSpPr>
          <p:cNvPr id="8" name="Rounded Rectangle 7"/>
          <p:cNvSpPr/>
          <p:nvPr/>
        </p:nvSpPr>
        <p:spPr>
          <a:xfrm>
            <a:off x="2190750" y="3581400"/>
            <a:ext cx="1676400" cy="1066800"/>
          </a:xfrm>
          <a:prstGeom prst="roundRect">
            <a:avLst/>
          </a:prstGeom>
          <a:solidFill>
            <a:srgbClr val="5B87F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17"/>
          <p:cNvSpPr txBox="1">
            <a:spLocks noChangeArrowheads="1"/>
          </p:cNvSpPr>
          <p:nvPr/>
        </p:nvSpPr>
        <p:spPr bwMode="auto">
          <a:xfrm>
            <a:off x="2419350" y="38973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b="1" dirty="0" smtClean="0">
                <a:solidFill>
                  <a:schemeClr val="accent6"/>
                </a:solidFill>
              </a:rPr>
              <a:t>School of</a:t>
            </a:r>
          </a:p>
          <a:p>
            <a:pPr algn="ctr" eaLnBrk="1" hangingPunct="1">
              <a:defRPr/>
            </a:pPr>
            <a:r>
              <a:rPr lang="en-US" sz="1600" b="1" dirty="0" smtClean="0">
                <a:solidFill>
                  <a:schemeClr val="accent6"/>
                </a:solidFill>
              </a:rPr>
              <a:t>Medicine</a:t>
            </a:r>
          </a:p>
        </p:txBody>
      </p:sp>
      <p:sp>
        <p:nvSpPr>
          <p:cNvPr id="10" name="Rounded Rectangle 9"/>
          <p:cNvSpPr/>
          <p:nvPr/>
        </p:nvSpPr>
        <p:spPr>
          <a:xfrm>
            <a:off x="4937125" y="3581400"/>
            <a:ext cx="1676400" cy="1066800"/>
          </a:xfrm>
          <a:prstGeom prst="roundRect">
            <a:avLst/>
          </a:prstGeom>
          <a:solidFill>
            <a:srgbClr val="5B87F2"/>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7"/>
          <p:cNvSpPr txBox="1">
            <a:spLocks noChangeArrowheads="1"/>
          </p:cNvSpPr>
          <p:nvPr/>
        </p:nvSpPr>
        <p:spPr bwMode="auto">
          <a:xfrm>
            <a:off x="5086350" y="3733800"/>
            <a:ext cx="1447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600" b="1" dirty="0" err="1" smtClean="0">
                <a:solidFill>
                  <a:schemeClr val="accent6"/>
                </a:solidFill>
              </a:rPr>
              <a:t>SLU</a:t>
            </a:r>
            <a:r>
              <a:rPr lang="en-US" sz="1600" b="1" i="1" dirty="0" err="1" smtClean="0">
                <a:solidFill>
                  <a:schemeClr val="accent6"/>
                </a:solidFill>
              </a:rPr>
              <a:t>Care</a:t>
            </a:r>
            <a:endParaRPr lang="en-US" sz="1600" b="1" dirty="0" smtClean="0">
              <a:solidFill>
                <a:schemeClr val="accent6"/>
              </a:solidFill>
            </a:endParaRPr>
          </a:p>
        </p:txBody>
      </p:sp>
      <p:cxnSp>
        <p:nvCxnSpPr>
          <p:cNvPr id="12" name="Straight Connector 11"/>
          <p:cNvCxnSpPr/>
          <p:nvPr/>
        </p:nvCxnSpPr>
        <p:spPr>
          <a:xfrm flipH="1">
            <a:off x="3867150" y="4114800"/>
            <a:ext cx="106997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
          <p:cNvSpPr txBox="1">
            <a:spLocks noChangeArrowheads="1"/>
          </p:cNvSpPr>
          <p:nvPr/>
        </p:nvSpPr>
        <p:spPr bwMode="auto">
          <a:xfrm>
            <a:off x="457200" y="3581400"/>
            <a:ext cx="1752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defRPr/>
            </a:pPr>
            <a:r>
              <a:rPr lang="en-US" sz="1400" dirty="0" smtClean="0"/>
              <a:t>Education</a:t>
            </a:r>
          </a:p>
          <a:p>
            <a:pPr eaLnBrk="1" hangingPunct="1">
              <a:buFont typeface="Wingdings" pitchFamily="2" charset="2"/>
              <a:buChar char="§"/>
              <a:defRPr/>
            </a:pPr>
            <a:r>
              <a:rPr lang="en-US" sz="1400" dirty="0" smtClean="0"/>
              <a:t>Research</a:t>
            </a:r>
          </a:p>
          <a:p>
            <a:pPr eaLnBrk="1" hangingPunct="1">
              <a:buFont typeface="Wingdings" pitchFamily="2" charset="2"/>
              <a:buChar char="§"/>
              <a:defRPr/>
            </a:pPr>
            <a:r>
              <a:rPr lang="en-US" sz="1400" dirty="0" smtClean="0"/>
              <a:t>Faculty Development</a:t>
            </a:r>
          </a:p>
          <a:p>
            <a:pPr eaLnBrk="1" hangingPunct="1">
              <a:buFont typeface="Wingdings" pitchFamily="2" charset="2"/>
              <a:buChar char="§"/>
              <a:defRPr/>
            </a:pPr>
            <a:r>
              <a:rPr lang="en-US" sz="1400" dirty="0" smtClean="0"/>
              <a:t>GME</a:t>
            </a:r>
          </a:p>
        </p:txBody>
      </p:sp>
      <p:sp>
        <p:nvSpPr>
          <p:cNvPr id="14" name="TextBox 32"/>
          <p:cNvSpPr txBox="1">
            <a:spLocks noChangeArrowheads="1"/>
          </p:cNvSpPr>
          <p:nvPr/>
        </p:nvSpPr>
        <p:spPr bwMode="auto">
          <a:xfrm>
            <a:off x="6686550" y="3694113"/>
            <a:ext cx="2305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Char char="§"/>
              <a:defRPr/>
            </a:pPr>
            <a:r>
              <a:rPr lang="en-US" sz="1400" dirty="0" smtClean="0"/>
              <a:t>Physician Organization</a:t>
            </a:r>
          </a:p>
          <a:p>
            <a:pPr eaLnBrk="1" hangingPunct="1">
              <a:buFont typeface="Wingdings" pitchFamily="2" charset="2"/>
              <a:buChar char="§"/>
              <a:defRPr/>
            </a:pPr>
            <a:r>
              <a:rPr lang="en-US" sz="1400" dirty="0" smtClean="0"/>
              <a:t>Clinical Delivery</a:t>
            </a:r>
          </a:p>
          <a:p>
            <a:pPr eaLnBrk="1" hangingPunct="1">
              <a:buFont typeface="Wingdings" pitchFamily="2" charset="2"/>
              <a:buChar char="§"/>
              <a:defRPr/>
            </a:pPr>
            <a:r>
              <a:rPr lang="en-US" sz="1400" dirty="0" smtClean="0"/>
              <a:t>Quality</a:t>
            </a:r>
          </a:p>
          <a:p>
            <a:pPr eaLnBrk="1" hangingPunct="1">
              <a:buFont typeface="Wingdings" pitchFamily="2" charset="2"/>
              <a:buChar char="§"/>
              <a:defRPr/>
            </a:pPr>
            <a:r>
              <a:rPr lang="en-US" sz="1400" dirty="0" smtClean="0"/>
              <a:t>Operations</a:t>
            </a:r>
          </a:p>
        </p:txBody>
      </p:sp>
    </p:spTree>
    <p:extLst>
      <p:ext uri="{BB962C8B-B14F-4D97-AF65-F5344CB8AC3E}">
        <p14:creationId xmlns:p14="http://schemas.microsoft.com/office/powerpoint/2010/main" val="40584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flipH="1">
            <a:off x="4572000" y="990600"/>
            <a:ext cx="4375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2000" dirty="0" err="1" smtClean="0">
                <a:latin typeface="Arial" pitchFamily="34" charset="0"/>
                <a:cs typeface="Arial" pitchFamily="34" charset="0"/>
              </a:rPr>
              <a:t>SLU</a:t>
            </a:r>
            <a:r>
              <a:rPr lang="en-US" sz="2000" i="1" dirty="0" err="1" smtClean="0">
                <a:latin typeface="Arial" pitchFamily="34" charset="0"/>
                <a:cs typeface="Arial" pitchFamily="34" charset="0"/>
              </a:rPr>
              <a:t>Care</a:t>
            </a:r>
            <a:r>
              <a:rPr lang="en-US" sz="2000" dirty="0" smtClean="0">
                <a:latin typeface="Arial" pitchFamily="34" charset="0"/>
                <a:cs typeface="Arial" pitchFamily="34" charset="0"/>
              </a:rPr>
              <a:t> Management Organization</a:t>
            </a:r>
            <a:endParaRPr lang="en-US" sz="2000" dirty="0" smtClean="0">
              <a:solidFill>
                <a:schemeClr val="accent6"/>
              </a:solidFill>
              <a:latin typeface="Arial" pitchFamily="34" charset="0"/>
              <a:cs typeface="Arial" pitchFamily="34" charset="0"/>
            </a:endParaRPr>
          </a:p>
        </p:txBody>
      </p:sp>
      <p:sp>
        <p:nvSpPr>
          <p:cNvPr id="4" name="Rounded Rectangle 3"/>
          <p:cNvSpPr/>
          <p:nvPr/>
        </p:nvSpPr>
        <p:spPr>
          <a:xfrm>
            <a:off x="3317358" y="2101850"/>
            <a:ext cx="2169042" cy="762000"/>
          </a:xfrm>
          <a:prstGeom prst="roundRect">
            <a:avLst/>
          </a:prstGeom>
          <a:solidFill>
            <a:srgbClr val="5B87F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solidFill>
                <a:schemeClr val="bg1"/>
              </a:solidFill>
            </a:endParaRPr>
          </a:p>
        </p:txBody>
      </p:sp>
      <p:sp>
        <p:nvSpPr>
          <p:cNvPr id="5" name="TextBox 6"/>
          <p:cNvSpPr txBox="1">
            <a:spLocks noChangeArrowheads="1"/>
          </p:cNvSpPr>
          <p:nvPr/>
        </p:nvSpPr>
        <p:spPr bwMode="auto">
          <a:xfrm>
            <a:off x="3486076" y="2252717"/>
            <a:ext cx="1831606" cy="460265"/>
          </a:xfrm>
          <a:prstGeom prst="rect">
            <a:avLst/>
          </a:prstGeom>
          <a:noFill/>
          <a:ln>
            <a:noFill/>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solidFill>
                  <a:schemeClr val="bg1"/>
                </a:solidFill>
              </a:rPr>
              <a:t>CEO</a:t>
            </a:r>
          </a:p>
          <a:p>
            <a:pPr algn="ctr" eaLnBrk="1" hangingPunct="1"/>
            <a:r>
              <a:rPr lang="en-US" sz="1200" dirty="0" smtClean="0">
                <a:solidFill>
                  <a:schemeClr val="bg1"/>
                </a:solidFill>
              </a:rPr>
              <a:t>Robert Heaney, M.D</a:t>
            </a:r>
            <a:r>
              <a:rPr lang="en-US" sz="1600" dirty="0" smtClean="0">
                <a:solidFill>
                  <a:schemeClr val="bg1"/>
                </a:solidFill>
              </a:rPr>
              <a:t>.</a:t>
            </a:r>
            <a:endParaRPr lang="en-US" sz="1600" dirty="0">
              <a:solidFill>
                <a:schemeClr val="bg1"/>
              </a:solidFill>
            </a:endParaRPr>
          </a:p>
        </p:txBody>
      </p:sp>
      <p:cxnSp>
        <p:nvCxnSpPr>
          <p:cNvPr id="6" name="Elbow Connector 5"/>
          <p:cNvCxnSpPr/>
          <p:nvPr/>
        </p:nvCxnSpPr>
        <p:spPr>
          <a:xfrm rot="16200000" flipH="1">
            <a:off x="4997450" y="2216150"/>
            <a:ext cx="685800" cy="1981200"/>
          </a:xfrm>
          <a:prstGeom prst="bentConnector3">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5400000">
            <a:off x="3238500" y="2444750"/>
            <a:ext cx="685800" cy="1524000"/>
          </a:xfrm>
          <a:prstGeom prst="bentConnector3">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5400000">
            <a:off x="2362200" y="1568450"/>
            <a:ext cx="685800" cy="3276600"/>
          </a:xfrm>
          <a:prstGeom prst="bentConnector3">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28600" y="3549650"/>
            <a:ext cx="1676400" cy="762000"/>
          </a:xfrm>
          <a:prstGeom prst="roundRect">
            <a:avLst/>
          </a:prstGeom>
          <a:solidFill>
            <a:srgbClr val="5B87F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solidFill>
                <a:schemeClr val="bg1"/>
              </a:solidFill>
              <a:latin typeface="Arial" pitchFamily="34" charset="0"/>
              <a:cs typeface="Arial" pitchFamily="34" charset="0"/>
            </a:endParaRPr>
          </a:p>
        </p:txBody>
      </p:sp>
      <p:sp>
        <p:nvSpPr>
          <p:cNvPr id="10" name="TextBox 17"/>
          <p:cNvSpPr txBox="1">
            <a:spLocks noChangeArrowheads="1"/>
          </p:cNvSpPr>
          <p:nvPr/>
        </p:nvSpPr>
        <p:spPr bwMode="auto">
          <a:xfrm>
            <a:off x="228600" y="3759200"/>
            <a:ext cx="1676400" cy="369888"/>
          </a:xfrm>
          <a:prstGeom prst="rect">
            <a:avLst/>
          </a:prstGeom>
          <a:solidFill>
            <a:srgbClr val="5B87F2"/>
          </a:solidFill>
          <a:ln>
            <a:noFill/>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chemeClr val="bg1"/>
                </a:solidFill>
                <a:latin typeface="Arial" pitchFamily="34" charset="0"/>
                <a:cs typeface="Arial" pitchFamily="34" charset="0"/>
              </a:rPr>
              <a:t>Executive Director </a:t>
            </a:r>
            <a:r>
              <a:rPr lang="en-US" sz="1400" dirty="0" smtClean="0">
                <a:solidFill>
                  <a:schemeClr val="bg1"/>
                </a:solidFill>
                <a:latin typeface="Arial" pitchFamily="34" charset="0"/>
                <a:cs typeface="Arial" pitchFamily="34" charset="0"/>
              </a:rPr>
              <a:t>PMO</a:t>
            </a:r>
            <a:endParaRPr lang="en-US" sz="1400" dirty="0">
              <a:solidFill>
                <a:schemeClr val="bg1"/>
              </a:solidFill>
              <a:latin typeface="Arial" pitchFamily="34" charset="0"/>
              <a:cs typeface="Arial" pitchFamily="34" charset="0"/>
            </a:endParaRPr>
          </a:p>
        </p:txBody>
      </p:sp>
      <p:sp>
        <p:nvSpPr>
          <p:cNvPr id="11" name="Rounded Rectangle 10"/>
          <p:cNvSpPr/>
          <p:nvPr/>
        </p:nvSpPr>
        <p:spPr>
          <a:xfrm>
            <a:off x="1981200" y="3549650"/>
            <a:ext cx="1676400" cy="762000"/>
          </a:xfrm>
          <a:prstGeom prst="roundRect">
            <a:avLst/>
          </a:prstGeom>
          <a:solidFill>
            <a:srgbClr val="5B87F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solidFill>
                <a:schemeClr val="bg1"/>
              </a:solidFill>
              <a:latin typeface="Arial" pitchFamily="34" charset="0"/>
              <a:cs typeface="Arial" pitchFamily="34" charset="0"/>
            </a:endParaRPr>
          </a:p>
        </p:txBody>
      </p:sp>
      <p:sp>
        <p:nvSpPr>
          <p:cNvPr id="12" name="TextBox 17"/>
          <p:cNvSpPr txBox="1">
            <a:spLocks noChangeArrowheads="1"/>
          </p:cNvSpPr>
          <p:nvPr/>
        </p:nvSpPr>
        <p:spPr bwMode="auto">
          <a:xfrm>
            <a:off x="2209800" y="3713163"/>
            <a:ext cx="1219200" cy="369887"/>
          </a:xfrm>
          <a:prstGeom prst="rect">
            <a:avLst/>
          </a:prstGeom>
          <a:noFill/>
          <a:ln>
            <a:noFill/>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chemeClr val="bg1"/>
                </a:solidFill>
                <a:latin typeface="Arial" pitchFamily="34" charset="0"/>
                <a:cs typeface="Arial" pitchFamily="34" charset="0"/>
              </a:rPr>
              <a:t>Chief</a:t>
            </a:r>
          </a:p>
          <a:p>
            <a:pPr algn="ctr" eaLnBrk="1" hangingPunct="1"/>
            <a:r>
              <a:rPr lang="en-US" sz="1400" dirty="0">
                <a:solidFill>
                  <a:schemeClr val="bg1"/>
                </a:solidFill>
                <a:latin typeface="Arial" pitchFamily="34" charset="0"/>
                <a:cs typeface="Arial" pitchFamily="34" charset="0"/>
              </a:rPr>
              <a:t>Financial</a:t>
            </a:r>
          </a:p>
          <a:p>
            <a:pPr algn="ctr" eaLnBrk="1" hangingPunct="1"/>
            <a:r>
              <a:rPr lang="en-US" sz="1400" dirty="0">
                <a:solidFill>
                  <a:schemeClr val="bg1"/>
                </a:solidFill>
                <a:latin typeface="Arial" pitchFamily="34" charset="0"/>
                <a:cs typeface="Arial" pitchFamily="34" charset="0"/>
              </a:rPr>
              <a:t>Officer</a:t>
            </a:r>
          </a:p>
        </p:txBody>
      </p:sp>
      <p:cxnSp>
        <p:nvCxnSpPr>
          <p:cNvPr id="13" name="Elbow Connector 12"/>
          <p:cNvCxnSpPr/>
          <p:nvPr/>
        </p:nvCxnSpPr>
        <p:spPr>
          <a:xfrm rot="16200000" flipV="1">
            <a:off x="6324600" y="1797050"/>
            <a:ext cx="12700" cy="3505200"/>
          </a:xfrm>
          <a:prstGeom prst="bentConnector3">
            <a:avLst>
              <a:gd name="adj1" fmla="val 2718394"/>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733800" y="3549650"/>
            <a:ext cx="1676400" cy="762000"/>
          </a:xfrm>
          <a:prstGeom prst="roundRect">
            <a:avLst/>
          </a:prstGeom>
          <a:solidFill>
            <a:srgbClr val="5B87F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solidFill>
                <a:schemeClr val="bg1"/>
              </a:solidFill>
              <a:latin typeface="Arial" pitchFamily="34" charset="0"/>
              <a:cs typeface="Arial" pitchFamily="34" charset="0"/>
            </a:endParaRPr>
          </a:p>
        </p:txBody>
      </p:sp>
      <p:sp>
        <p:nvSpPr>
          <p:cNvPr id="15" name="TextBox 17"/>
          <p:cNvSpPr txBox="1">
            <a:spLocks noChangeArrowheads="1"/>
          </p:cNvSpPr>
          <p:nvPr/>
        </p:nvSpPr>
        <p:spPr bwMode="auto">
          <a:xfrm>
            <a:off x="3962400" y="3713163"/>
            <a:ext cx="1219200" cy="369887"/>
          </a:xfrm>
          <a:prstGeom prst="rect">
            <a:avLst/>
          </a:prstGeom>
          <a:noFill/>
          <a:ln>
            <a:noFill/>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chemeClr val="bg1"/>
                </a:solidFill>
                <a:latin typeface="Arial" pitchFamily="34" charset="0"/>
                <a:cs typeface="Arial" pitchFamily="34" charset="0"/>
              </a:rPr>
              <a:t>Chief Operating</a:t>
            </a:r>
          </a:p>
          <a:p>
            <a:pPr algn="ctr" eaLnBrk="1" hangingPunct="1"/>
            <a:r>
              <a:rPr lang="en-US" sz="1400" dirty="0">
                <a:solidFill>
                  <a:schemeClr val="bg1"/>
                </a:solidFill>
                <a:latin typeface="Arial" pitchFamily="34" charset="0"/>
                <a:cs typeface="Arial" pitchFamily="34" charset="0"/>
              </a:rPr>
              <a:t>Officer</a:t>
            </a:r>
          </a:p>
        </p:txBody>
      </p:sp>
      <p:sp>
        <p:nvSpPr>
          <p:cNvPr id="16" name="Rounded Rectangle 15"/>
          <p:cNvSpPr/>
          <p:nvPr/>
        </p:nvSpPr>
        <p:spPr>
          <a:xfrm>
            <a:off x="5486400" y="3549650"/>
            <a:ext cx="1676400" cy="762000"/>
          </a:xfrm>
          <a:prstGeom prst="roundRect">
            <a:avLst/>
          </a:prstGeom>
          <a:solidFill>
            <a:srgbClr val="5B87F2"/>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solidFill>
                <a:schemeClr val="bg1"/>
              </a:solidFill>
              <a:latin typeface="Arial" pitchFamily="34" charset="0"/>
              <a:cs typeface="Arial" pitchFamily="34" charset="0"/>
            </a:endParaRPr>
          </a:p>
        </p:txBody>
      </p:sp>
      <p:sp>
        <p:nvSpPr>
          <p:cNvPr id="17" name="TextBox 17"/>
          <p:cNvSpPr txBox="1">
            <a:spLocks noChangeArrowheads="1"/>
          </p:cNvSpPr>
          <p:nvPr/>
        </p:nvSpPr>
        <p:spPr bwMode="auto">
          <a:xfrm>
            <a:off x="5486400" y="3702050"/>
            <a:ext cx="1676400" cy="369888"/>
          </a:xfrm>
          <a:prstGeom prst="rect">
            <a:avLst/>
          </a:prstGeom>
          <a:solidFill>
            <a:srgbClr val="5B87F2"/>
          </a:solidFill>
          <a:ln>
            <a:noFill/>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chemeClr val="bg1"/>
                </a:solidFill>
                <a:latin typeface="Arial" pitchFamily="34" charset="0"/>
                <a:cs typeface="Arial" pitchFamily="34" charset="0"/>
              </a:rPr>
              <a:t>Business</a:t>
            </a:r>
          </a:p>
          <a:p>
            <a:pPr algn="ctr" eaLnBrk="1" hangingPunct="1"/>
            <a:r>
              <a:rPr lang="en-US" sz="1400" dirty="0">
                <a:solidFill>
                  <a:schemeClr val="bg1"/>
                </a:solidFill>
                <a:latin typeface="Arial" pitchFamily="34" charset="0"/>
                <a:cs typeface="Arial" pitchFamily="34" charset="0"/>
              </a:rPr>
              <a:t>Development and Contracting</a:t>
            </a:r>
          </a:p>
        </p:txBody>
      </p:sp>
      <p:sp>
        <p:nvSpPr>
          <p:cNvPr id="18" name="Rounded Rectangle 17"/>
          <p:cNvSpPr/>
          <p:nvPr/>
        </p:nvSpPr>
        <p:spPr>
          <a:xfrm>
            <a:off x="7239000" y="3549650"/>
            <a:ext cx="1676400" cy="762000"/>
          </a:xfrm>
          <a:prstGeom prst="roundRect">
            <a:avLst/>
          </a:prstGeom>
          <a:solidFill>
            <a:srgbClr val="5B87F2"/>
          </a:solidFill>
          <a:ln w="57150">
            <a:solidFill>
              <a:srgbClr val="FF000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sz="1400" dirty="0">
              <a:solidFill>
                <a:schemeClr val="bg1"/>
              </a:solidFill>
              <a:latin typeface="Arial" pitchFamily="34" charset="0"/>
              <a:cs typeface="Arial" pitchFamily="34" charset="0"/>
            </a:endParaRPr>
          </a:p>
        </p:txBody>
      </p:sp>
      <p:sp>
        <p:nvSpPr>
          <p:cNvPr id="19" name="Rectangle 3"/>
          <p:cNvSpPr>
            <a:spLocks noChangeArrowheads="1"/>
          </p:cNvSpPr>
          <p:nvPr/>
        </p:nvSpPr>
        <p:spPr bwMode="auto">
          <a:xfrm>
            <a:off x="7124700" y="4464050"/>
            <a:ext cx="20193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charset="0"/>
              <a:buChar char="•"/>
              <a:defRPr/>
            </a:pPr>
            <a:r>
              <a:rPr lang="en-US" sz="1000" dirty="0"/>
              <a:t>Marketing</a:t>
            </a:r>
          </a:p>
          <a:p>
            <a:pPr marL="285750" indent="-285750">
              <a:buFont typeface="Arial" charset="0"/>
              <a:buChar char="•"/>
              <a:defRPr/>
            </a:pPr>
            <a:r>
              <a:rPr lang="en-US" sz="1000" dirty="0"/>
              <a:t>PR and Communications</a:t>
            </a:r>
          </a:p>
          <a:p>
            <a:pPr marL="285750" indent="-285750">
              <a:buFont typeface="Arial" charset="0"/>
              <a:buChar char="•"/>
              <a:defRPr/>
            </a:pPr>
            <a:r>
              <a:rPr lang="en-US" sz="1000" dirty="0"/>
              <a:t>Legal</a:t>
            </a:r>
          </a:p>
          <a:p>
            <a:pPr marL="285750" indent="-285750">
              <a:buFont typeface="Arial" charset="0"/>
              <a:buChar char="•"/>
              <a:defRPr/>
            </a:pPr>
            <a:r>
              <a:rPr lang="en-US" sz="1000" dirty="0"/>
              <a:t>HR</a:t>
            </a:r>
          </a:p>
          <a:p>
            <a:pPr marL="285750" indent="-285750">
              <a:buFont typeface="Arial" charset="0"/>
              <a:buChar char="•"/>
              <a:defRPr/>
            </a:pPr>
            <a:r>
              <a:rPr lang="en-US" sz="1000" dirty="0" smtClean="0"/>
              <a:t>Compliance</a:t>
            </a:r>
            <a:endParaRPr lang="en-US" sz="1000" dirty="0"/>
          </a:p>
          <a:p>
            <a:pPr marL="285750" indent="-285750">
              <a:buFont typeface="Arial" charset="0"/>
              <a:buChar char="•"/>
              <a:defRPr/>
            </a:pPr>
            <a:r>
              <a:rPr lang="en-US" sz="1000" dirty="0"/>
              <a:t>Finance and Accounting</a:t>
            </a:r>
          </a:p>
          <a:p>
            <a:pPr marL="285750" indent="-285750">
              <a:buFont typeface="Arial" charset="0"/>
              <a:buChar char="•"/>
              <a:defRPr/>
            </a:pPr>
            <a:r>
              <a:rPr lang="en-US" sz="1000" dirty="0"/>
              <a:t>Security</a:t>
            </a:r>
          </a:p>
          <a:p>
            <a:pPr marL="285750" indent="-285750">
              <a:buFont typeface="Arial" charset="0"/>
              <a:buChar char="•"/>
              <a:defRPr/>
            </a:pPr>
            <a:r>
              <a:rPr lang="en-US" sz="1000" dirty="0"/>
              <a:t>Facilities</a:t>
            </a:r>
          </a:p>
          <a:p>
            <a:pPr marL="285750" indent="-285750">
              <a:buFont typeface="Arial" charset="0"/>
              <a:buChar char="•"/>
              <a:defRPr/>
            </a:pPr>
            <a:r>
              <a:rPr lang="en-US" sz="1000" dirty="0"/>
              <a:t>IT</a:t>
            </a:r>
          </a:p>
        </p:txBody>
      </p:sp>
      <p:sp>
        <p:nvSpPr>
          <p:cNvPr id="20" name="TextBox 17"/>
          <p:cNvSpPr txBox="1">
            <a:spLocks noChangeArrowheads="1"/>
          </p:cNvSpPr>
          <p:nvPr/>
        </p:nvSpPr>
        <p:spPr bwMode="auto">
          <a:xfrm>
            <a:off x="7315200" y="3702050"/>
            <a:ext cx="1509713" cy="369888"/>
          </a:xfrm>
          <a:prstGeom prst="rect">
            <a:avLst/>
          </a:prstGeom>
          <a:solidFill>
            <a:srgbClr val="5B87F2"/>
          </a:solidFill>
          <a:ln>
            <a:noFill/>
          </a:ln>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dirty="0">
                <a:solidFill>
                  <a:schemeClr val="bg1"/>
                </a:solidFill>
                <a:latin typeface="Arial" pitchFamily="34" charset="0"/>
                <a:cs typeface="Arial" pitchFamily="34" charset="0"/>
              </a:rPr>
              <a:t>Business</a:t>
            </a:r>
          </a:p>
          <a:p>
            <a:pPr algn="ctr" eaLnBrk="1" hangingPunct="1"/>
            <a:r>
              <a:rPr lang="en-US" sz="1400" dirty="0">
                <a:solidFill>
                  <a:schemeClr val="bg1"/>
                </a:solidFill>
                <a:latin typeface="Arial" pitchFamily="34" charset="0"/>
                <a:cs typeface="Arial" pitchFamily="34" charset="0"/>
              </a:rPr>
              <a:t>Operations</a:t>
            </a:r>
          </a:p>
        </p:txBody>
      </p:sp>
    </p:spTree>
    <p:extLst>
      <p:ext uri="{BB962C8B-B14F-4D97-AF65-F5344CB8AC3E}">
        <p14:creationId xmlns:p14="http://schemas.microsoft.com/office/powerpoint/2010/main" val="1900961963"/>
      </p:ext>
    </p:extLst>
  </p:cSld>
  <p:clrMapOvr>
    <a:masterClrMapping/>
  </p:clrMapOvr>
</p:sld>
</file>

<file path=ppt/theme/theme1.xml><?xml version="1.0" encoding="utf-8"?>
<a:theme xmlns:a="http://schemas.openxmlformats.org/drawingml/2006/main" name="SLUCare Physician Group PowerPoint (1)">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SLUCare Physician Group PowerPoint (1)</Template>
  <TotalTime>162</TotalTime>
  <Words>715</Words>
  <Application>Microsoft Office PowerPoint</Application>
  <PresentationFormat>On-screen Show (4:3)</PresentationFormat>
  <Paragraphs>212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SLUCare Physician Group PowerPoint (1)</vt:lpstr>
      <vt:lpstr>PowerPoint Presentation</vt:lpstr>
      <vt:lpstr> Mission </vt:lpstr>
      <vt:lpstr>Values</vt:lpstr>
      <vt:lpstr>Saint Louis University Medical Center Campus</vt:lpstr>
      <vt:lpstr>The Physicians of Saint Louis University - SLUCare</vt:lpstr>
      <vt:lpstr>PowerPoint Presentation</vt:lpstr>
      <vt:lpstr>PowerPoint Presentation</vt:lpstr>
      <vt:lpstr>PowerPoint Presentation</vt:lpstr>
    </vt:vector>
  </TitlesOfParts>
  <Company>Saint Louis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D. Whelan</dc:creator>
  <cp:lastModifiedBy>molwig</cp:lastModifiedBy>
  <cp:revision>11</cp:revision>
  <cp:lastPrinted>2015-01-06T16:42:12Z</cp:lastPrinted>
  <dcterms:created xsi:type="dcterms:W3CDTF">2015-02-05T16:19:57Z</dcterms:created>
  <dcterms:modified xsi:type="dcterms:W3CDTF">2016-08-08T20:10:43Z</dcterms:modified>
</cp:coreProperties>
</file>