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48" r:id="rId2"/>
    <p:sldMasterId id="2147483665" r:id="rId3"/>
  </p:sldMasterIdLst>
  <p:notesMasterIdLst>
    <p:notesMasterId r:id="rId12"/>
  </p:notesMasterIdLst>
  <p:sldIdLst>
    <p:sldId id="681" r:id="rId4"/>
    <p:sldId id="258" r:id="rId5"/>
    <p:sldId id="663" r:id="rId6"/>
    <p:sldId id="684" r:id="rId7"/>
    <p:sldId id="686" r:id="rId8"/>
    <p:sldId id="687" r:id="rId9"/>
    <p:sldId id="688" r:id="rId10"/>
    <p:sldId id="270" r:id="rId11"/>
  </p:sldIdLst>
  <p:sldSz cx="9144000" cy="6858000" type="screen4x3"/>
  <p:notesSz cx="7077075" cy="9383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C47"/>
    <a:srgbClr val="B026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4" autoAdjust="0"/>
    <p:restoredTop sz="94700" autoAdjust="0"/>
  </p:normalViewPr>
  <p:slideViewPr>
    <p:cSldViewPr>
      <p:cViewPr varScale="1">
        <p:scale>
          <a:sx n="68" d="100"/>
          <a:sy n="68" d="100"/>
        </p:scale>
        <p:origin x="14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032" cy="470717"/>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4009427" y="0"/>
            <a:ext cx="3066032" cy="470717"/>
          </a:xfrm>
          <a:prstGeom prst="rect">
            <a:avLst/>
          </a:prstGeom>
        </p:spPr>
        <p:txBody>
          <a:bodyPr vert="horz" lIns="92930" tIns="46465" rIns="92930" bIns="46465" rtlCol="0"/>
          <a:lstStyle>
            <a:lvl1pPr algn="r">
              <a:defRPr sz="1200"/>
            </a:lvl1pPr>
          </a:lstStyle>
          <a:p>
            <a:fld id="{8A938CB3-FAE6-4CD6-BDDA-2EBBA0B95257}" type="datetimeFigureOut">
              <a:rPr lang="en-US" smtClean="0"/>
              <a:t>10/27/2020</a:t>
            </a:fld>
            <a:endParaRPr lang="en-US" dirty="0"/>
          </a:p>
        </p:txBody>
      </p:sp>
      <p:sp>
        <p:nvSpPr>
          <p:cNvPr id="4" name="Slide Image Placeholder 3"/>
          <p:cNvSpPr>
            <a:spLocks noGrp="1" noRot="1" noChangeAspect="1"/>
          </p:cNvSpPr>
          <p:nvPr>
            <p:ph type="sldImg" idx="2"/>
          </p:nvPr>
        </p:nvSpPr>
        <p:spPr>
          <a:xfrm>
            <a:off x="1427163" y="1173163"/>
            <a:ext cx="4222750" cy="3167062"/>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7546" y="4515338"/>
            <a:ext cx="5661983" cy="3694807"/>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2996"/>
            <a:ext cx="3066032" cy="470717"/>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9427" y="8912996"/>
            <a:ext cx="3066032" cy="470717"/>
          </a:xfrm>
          <a:prstGeom prst="rect">
            <a:avLst/>
          </a:prstGeom>
        </p:spPr>
        <p:txBody>
          <a:bodyPr vert="horz" lIns="92930" tIns="46465" rIns="92930" bIns="46465" rtlCol="0" anchor="b"/>
          <a:lstStyle>
            <a:lvl1pPr algn="r">
              <a:defRPr sz="1200"/>
            </a:lvl1pPr>
          </a:lstStyle>
          <a:p>
            <a:fld id="{13B08F5C-57E6-4EBB-B56F-198DB28EA848}" type="slidenum">
              <a:rPr lang="en-US" smtClean="0"/>
              <a:t>‹#›</a:t>
            </a:fld>
            <a:endParaRPr lang="en-US" dirty="0"/>
          </a:p>
        </p:txBody>
      </p:sp>
    </p:spTree>
    <p:extLst>
      <p:ext uri="{BB962C8B-B14F-4D97-AF65-F5344CB8AC3E}">
        <p14:creationId xmlns:p14="http://schemas.microsoft.com/office/powerpoint/2010/main" val="685790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7"/>
              </a:lnSpc>
              <a:spcAft>
                <a:spcPts val="2134"/>
              </a:spcAft>
            </a:pPr>
            <a:r>
              <a:rPr lang="en-US" sz="1800" dirty="0">
                <a:solidFill>
                  <a:srgbClr val="000000"/>
                </a:solidFill>
                <a:latin typeface="Open Sans"/>
                <a:ea typeface="Times New Roman" panose="02020603050405020304" pitchFamily="18" charset="0"/>
                <a:cs typeface="Times New Roman" panose="02020603050405020304" pitchFamily="18" charset="0"/>
              </a:rPr>
              <a:t>I am Janice Lundy Director of Social Work and Geriatric Care Management at Perry County Memorial Hospital in Perryville, Missouri. We are a collaborative partner in the Saint Louis University GWEP.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ts val="1707"/>
              </a:lnSpc>
              <a:spcAft>
                <a:spcPts val="2134"/>
              </a:spcAft>
            </a:pPr>
            <a:r>
              <a:rPr lang="en-US" sz="1800" dirty="0">
                <a:solidFill>
                  <a:srgbClr val="000000"/>
                </a:solidFill>
                <a:latin typeface="Open Sans"/>
                <a:ea typeface="Times New Roman" panose="02020603050405020304" pitchFamily="18" charset="0"/>
                <a:cs typeface="Times New Roman" panose="02020603050405020304" pitchFamily="18" charset="0"/>
              </a:rPr>
              <a:t>I am here today to present on our 4M age friendly health care initiative. I will be describing our process for implementation of one of the 4M’s “Mentation”.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464652">
              <a:defRPr/>
            </a:pPr>
            <a:fld id="{DF35620E-2942-48FD-B413-7DBDF26C9BF0}" type="slidenum">
              <a:rPr lang="en-US">
                <a:solidFill>
                  <a:prstClr val="black"/>
                </a:solidFill>
                <a:latin typeface="Calibri" panose="020F0502020204030204"/>
              </a:rPr>
              <a:pPr defTabSz="46465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01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part of the SLU GWEP supported by HRSA.</a:t>
            </a:r>
          </a:p>
        </p:txBody>
      </p:sp>
      <p:sp>
        <p:nvSpPr>
          <p:cNvPr id="4" name="Slide Number Placeholder 3"/>
          <p:cNvSpPr>
            <a:spLocks noGrp="1"/>
          </p:cNvSpPr>
          <p:nvPr>
            <p:ph type="sldNum" sz="quarter" idx="5"/>
          </p:nvPr>
        </p:nvSpPr>
        <p:spPr/>
        <p:txBody>
          <a:bodyPr/>
          <a:lstStyle/>
          <a:p>
            <a:fld id="{13B08F5C-57E6-4EBB-B56F-198DB28EA848}" type="slidenum">
              <a:rPr lang="en-US" smtClean="0"/>
              <a:t>2</a:t>
            </a:fld>
            <a:endParaRPr lang="en-US" dirty="0"/>
          </a:p>
        </p:txBody>
      </p:sp>
    </p:spTree>
    <p:extLst>
      <p:ext uri="{BB962C8B-B14F-4D97-AF65-F5344CB8AC3E}">
        <p14:creationId xmlns:p14="http://schemas.microsoft.com/office/powerpoint/2010/main" val="19463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ea typeface="Cambria" panose="02040503050406030204" pitchFamily="18" charset="0"/>
              </a:rPr>
              <a:t>I want to first give you a very brief background of development of our program. Our first step was to integrate The Rapid Geriatric Assessment, a validated rapid means of identifying geriatric syndromes developed at SLU; along with an Algorithm for treatment and management, into our Electronic Health Record… both in primary care and the hospital. The Rapid Cognitive Screen ,as highlighted, is part of the Rapid Assessment to identify cognitive dysfunction. </a:t>
            </a:r>
          </a:p>
          <a:p>
            <a:pPr defTabSz="929305">
              <a:defRPr/>
            </a:pPr>
            <a:r>
              <a:rPr lang="en-US" b="1" dirty="0">
                <a:ea typeface="Cambria" panose="02040503050406030204" pitchFamily="18" charset="0"/>
              </a:rPr>
              <a:t>Using our Medicare Annual Wellness visit as a primary tool for assessment. Assessment is completed annually during MAWV and as symptoms are reported. </a:t>
            </a:r>
          </a:p>
          <a:p>
            <a:pPr defTabSz="929305">
              <a:defRPr/>
            </a:pPr>
            <a:r>
              <a:rPr lang="en-US" b="1" dirty="0">
                <a:ea typeface="Cambria" panose="02040503050406030204" pitchFamily="18" charset="0"/>
              </a:rPr>
              <a:t>Next, we formed an interprofessional Geriatric Assessment team. We o</a:t>
            </a:r>
            <a:r>
              <a:rPr lang="en-US" b="1" dirty="0"/>
              <a:t>utlined how we would assess on the 4Ms, including which tools we would use and who would do what and when and where it would be documented.</a:t>
            </a:r>
          </a:p>
          <a:p>
            <a:pPr>
              <a:buClrTx/>
            </a:pPr>
            <a:r>
              <a:rPr lang="en-US" b="1" dirty="0">
                <a:ea typeface="Cambria" panose="02040503050406030204" pitchFamily="18" charset="0"/>
              </a:rPr>
              <a:t>The Comprehensive Geriatric Assessment  is also algorithm-driven using validated geriatric tools and  algorithmic pathway for management. Following patient assessment a Plan of care is developed and documented with the approval and support of the PCP</a:t>
            </a:r>
            <a:r>
              <a:rPr lang="en-US" dirty="0">
                <a:ea typeface="Cambria" panose="02040503050406030204" pitchFamily="18" charset="0"/>
              </a:rPr>
              <a:t>.</a:t>
            </a:r>
          </a:p>
          <a:p>
            <a:pPr defTabSz="929305">
              <a:defRPr/>
            </a:pPr>
            <a:endParaRPr lang="en-US" dirty="0"/>
          </a:p>
          <a:p>
            <a:pPr defTabSz="929305">
              <a:defRPr/>
            </a:pPr>
            <a:endParaRPr lang="en-US" dirty="0"/>
          </a:p>
          <a:p>
            <a:endParaRPr lang="en-US" dirty="0"/>
          </a:p>
        </p:txBody>
      </p:sp>
      <p:sp>
        <p:nvSpPr>
          <p:cNvPr id="4" name="Slide Number Placeholder 3"/>
          <p:cNvSpPr>
            <a:spLocks noGrp="1"/>
          </p:cNvSpPr>
          <p:nvPr>
            <p:ph type="sldNum" sz="quarter" idx="5"/>
          </p:nvPr>
        </p:nvSpPr>
        <p:spPr/>
        <p:txBody>
          <a:bodyPr/>
          <a:lstStyle/>
          <a:p>
            <a:fld id="{DF35620E-2942-48FD-B413-7DBDF26C9BF0}" type="slidenum">
              <a:rPr lang="en-US" smtClean="0"/>
              <a:t>3</a:t>
            </a:fld>
            <a:endParaRPr lang="en-US" dirty="0"/>
          </a:p>
        </p:txBody>
      </p:sp>
    </p:spTree>
    <p:extLst>
      <p:ext uri="{BB962C8B-B14F-4D97-AF65-F5344CB8AC3E}">
        <p14:creationId xmlns:p14="http://schemas.microsoft.com/office/powerpoint/2010/main" val="53766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07"/>
              </a:lnSpc>
              <a:spcAft>
                <a:spcPts val="2134"/>
              </a:spcAft>
            </a:pPr>
            <a:r>
              <a:rPr lang="en-US" sz="1800" b="1" dirty="0">
                <a:solidFill>
                  <a:srgbClr val="000000"/>
                </a:solidFill>
                <a:latin typeface="Open Sans"/>
                <a:ea typeface="Times New Roman" panose="02020603050405020304" pitchFamily="18" charset="0"/>
                <a:cs typeface="Times New Roman" panose="02020603050405020304" pitchFamily="18" charset="0"/>
              </a:rPr>
              <a:t>Of the 4 M’s, I have chosen to provide a summary of our work around implementation of our “Mentation” initiative. Our focus is on preventing, identifying, treating and managing depression, dementia and delirium.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B08F5C-57E6-4EBB-B56F-198DB28EA848}" type="slidenum">
              <a:rPr lang="en-US" smtClean="0"/>
              <a:t>4</a:t>
            </a:fld>
            <a:endParaRPr lang="en-US" dirty="0"/>
          </a:p>
        </p:txBody>
      </p:sp>
    </p:spTree>
    <p:extLst>
      <p:ext uri="{BB962C8B-B14F-4D97-AF65-F5344CB8AC3E}">
        <p14:creationId xmlns:p14="http://schemas.microsoft.com/office/powerpoint/2010/main" val="339131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latin typeface="Cambria" panose="02040503050406030204" pitchFamily="18" charset="0"/>
                <a:ea typeface="Cambria" panose="02040503050406030204" pitchFamily="18" charset="0"/>
              </a:rPr>
              <a:t>This is a summary of the assessment tools used for each; along with the process for managing, including, evidence-based interventions.</a:t>
            </a: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 </a:t>
            </a:r>
          </a:p>
          <a:p>
            <a:pPr defTabSz="929305">
              <a:defRPr/>
            </a:pP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Depression: We assess using the PHQ-9. When it indicates probable depression, the following are possible interventions: provide education, prescribe medication, refer to mental health provider for further assessment and counseling. Counseling services are offered in the home/long term care/outpatient setting or since covid-19, telehealth, Or refer to “Circle of Friends” an evidence-based program developed for older adults suffering with loneliness.</a:t>
            </a:r>
          </a:p>
          <a:p>
            <a:pPr defTabSz="929305">
              <a:defRPr/>
            </a:pP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Dementia: Assess using the Saint Louis University Mental Status (SLUMS) or Rapid Cognitive Screen. If indicates possible or probable dementia – reversable causes are explored following </a:t>
            </a:r>
            <a:r>
              <a:rPr lang="en-US" sz="1800" b="1" dirty="0" err="1">
                <a:solidFill>
                  <a:srgbClr val="3B4351"/>
                </a:solidFill>
                <a:latin typeface="Cambria" panose="02040503050406030204" pitchFamily="18" charset="0"/>
                <a:ea typeface="Cambria" panose="02040503050406030204" pitchFamily="18" charset="0"/>
                <a:cs typeface="Times New Roman" panose="02020603050405020304" pitchFamily="18" charset="0"/>
              </a:rPr>
              <a:t>algorihthm</a:t>
            </a: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  share results with the older adult and caregivers.  Refer for further assessment to specialist or comprehensive geriatric assessment team. Refer for resources, education and support. Refer to evidence-based intervention Cognitive Stimulation Therapy Program (CST). Evidence shows participation in CST, significantly improves cognition, Quality of Life and reduces symptoms of depression. If more advanced dementia ,with behavioral symptoms, refer to Care of Persons with Dementia in their Environments (COPE) program. COPE is Caregiver focused on developing strategies to manage dementia symptoms and reduce caregiver stress. </a:t>
            </a:r>
          </a:p>
          <a:p>
            <a:pPr defTabSz="929305">
              <a:defRPr/>
            </a:pP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Delirium: Assessing for acute confusion in inpatients using 4-AT. Also, on admission assessing cognition using RCA and asking for baseline cognition from family/caregiver. Providing bi-annual staff training on 4-AT screening and non-</a:t>
            </a:r>
            <a:r>
              <a:rPr lang="en-US" sz="1800" b="1" dirty="0" err="1">
                <a:solidFill>
                  <a:srgbClr val="3B4351"/>
                </a:solidFill>
                <a:latin typeface="Cambria" panose="02040503050406030204" pitchFamily="18" charset="0"/>
                <a:ea typeface="Cambria" panose="02040503050406030204" pitchFamily="18" charset="0"/>
                <a:cs typeface="Times New Roman" panose="02020603050405020304" pitchFamily="18" charset="0"/>
              </a:rPr>
              <a:t>pharmogological</a:t>
            </a:r>
            <a:r>
              <a:rPr lang="en-US" sz="1800" b="1" dirty="0">
                <a:solidFill>
                  <a:srgbClr val="3B4351"/>
                </a:solidFill>
                <a:latin typeface="Cambria" panose="02040503050406030204" pitchFamily="18" charset="0"/>
                <a:ea typeface="Cambria" panose="02040503050406030204" pitchFamily="18" charset="0"/>
                <a:cs typeface="Times New Roman" panose="02020603050405020304" pitchFamily="18" charset="0"/>
              </a:rPr>
              <a:t> interventions ( for example, sensory, mobility and sleep enhancement techniques). </a:t>
            </a:r>
            <a:endParaRPr lang="en-US" sz="1800" b="1" dirty="0">
              <a:latin typeface="Cambria" panose="02040503050406030204" pitchFamily="18" charset="0"/>
              <a:ea typeface="Cambria" panose="02040503050406030204" pitchFamily="18" charset="0"/>
              <a:cs typeface="Times New Roman" panose="02020603050405020304" pitchFamily="18" charset="0"/>
            </a:endParaRPr>
          </a:p>
          <a:p>
            <a:pPr defTabSz="929305">
              <a:defRPr/>
            </a:pPr>
            <a:endParaRPr lang="en-US" dirty="0"/>
          </a:p>
        </p:txBody>
      </p:sp>
      <p:sp>
        <p:nvSpPr>
          <p:cNvPr id="4" name="Slide Number Placeholder 3"/>
          <p:cNvSpPr>
            <a:spLocks noGrp="1"/>
          </p:cNvSpPr>
          <p:nvPr>
            <p:ph type="sldNum" sz="quarter" idx="5"/>
          </p:nvPr>
        </p:nvSpPr>
        <p:spPr/>
        <p:txBody>
          <a:bodyPr/>
          <a:lstStyle/>
          <a:p>
            <a:fld id="{13B08F5C-57E6-4EBB-B56F-198DB28EA848}" type="slidenum">
              <a:rPr lang="en-US" smtClean="0"/>
              <a:t>5</a:t>
            </a:fld>
            <a:endParaRPr lang="en-US" dirty="0"/>
          </a:p>
        </p:txBody>
      </p:sp>
    </p:spTree>
    <p:extLst>
      <p:ext uri="{BB962C8B-B14F-4D97-AF65-F5344CB8AC3E}">
        <p14:creationId xmlns:p14="http://schemas.microsoft.com/office/powerpoint/2010/main" val="184238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now have a brief testimony from Joan and a family member. </a:t>
            </a:r>
          </a:p>
        </p:txBody>
      </p:sp>
      <p:sp>
        <p:nvSpPr>
          <p:cNvPr id="4" name="Slide Number Placeholder 3"/>
          <p:cNvSpPr>
            <a:spLocks noGrp="1"/>
          </p:cNvSpPr>
          <p:nvPr>
            <p:ph type="sldNum" sz="quarter" idx="5"/>
          </p:nvPr>
        </p:nvSpPr>
        <p:spPr/>
        <p:txBody>
          <a:bodyPr/>
          <a:lstStyle/>
          <a:p>
            <a:fld id="{13B08F5C-57E6-4EBB-B56F-198DB28EA848}" type="slidenum">
              <a:rPr lang="en-US" smtClean="0"/>
              <a:t>6</a:t>
            </a:fld>
            <a:endParaRPr lang="en-US" dirty="0"/>
          </a:p>
        </p:txBody>
      </p:sp>
    </p:spTree>
    <p:extLst>
      <p:ext uri="{BB962C8B-B14F-4D97-AF65-F5344CB8AC3E}">
        <p14:creationId xmlns:p14="http://schemas.microsoft.com/office/powerpoint/2010/main" val="2078889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35620E-2942-48FD-B413-7DBDF26C9BF0}" type="slidenum">
              <a:rPr lang="en-US" smtClean="0"/>
              <a:t>8</a:t>
            </a:fld>
            <a:endParaRPr lang="en-US" dirty="0"/>
          </a:p>
        </p:txBody>
      </p:sp>
    </p:spTree>
    <p:extLst>
      <p:ext uri="{BB962C8B-B14F-4D97-AF65-F5344CB8AC3E}">
        <p14:creationId xmlns:p14="http://schemas.microsoft.com/office/powerpoint/2010/main" val="386169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userDrawn="1"/>
        </p:nvGrpSpPr>
        <p:grpSpPr>
          <a:xfrm>
            <a:off x="5486400" y="4800600"/>
            <a:ext cx="4664203" cy="2738936"/>
            <a:chOff x="5487442" y="4843619"/>
            <a:chExt cx="4664203" cy="2738936"/>
          </a:xfrm>
        </p:grpSpPr>
        <p:pic>
          <p:nvPicPr>
            <p:cNvPr id="9" name="Picture 8"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10" name="Picture 9"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453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486400" y="4800600"/>
            <a:ext cx="4664203" cy="2738936"/>
            <a:chOff x="5487442" y="4843619"/>
            <a:chExt cx="4664203" cy="2738936"/>
          </a:xfrm>
        </p:grpSpPr>
        <p:pic>
          <p:nvPicPr>
            <p:cNvPr id="8" name="Picture 7"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9" name="Picture 8"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5486400" y="4800600"/>
            <a:ext cx="4664203" cy="2738936"/>
            <a:chOff x="5487442" y="4843619"/>
            <a:chExt cx="4664203" cy="2738936"/>
          </a:xfrm>
        </p:grpSpPr>
        <p:pic>
          <p:nvPicPr>
            <p:cNvPr id="8" name="Picture 7"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9" name="Picture 8"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5486400" y="4800600"/>
            <a:ext cx="4664203" cy="2738936"/>
            <a:chOff x="5487442" y="4843619"/>
            <a:chExt cx="4664203" cy="2738936"/>
          </a:xfrm>
        </p:grpSpPr>
        <p:pic>
          <p:nvPicPr>
            <p:cNvPr id="9" name="Picture 8"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10" name="Picture 9"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5486400" y="4800600"/>
            <a:ext cx="4664203" cy="2738936"/>
            <a:chOff x="5487442" y="4843619"/>
            <a:chExt cx="4664203" cy="2738936"/>
          </a:xfrm>
        </p:grpSpPr>
        <p:pic>
          <p:nvPicPr>
            <p:cNvPr id="11" name="Picture 10"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12" name="Picture 11"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userDrawn="1"/>
        </p:nvGrpSpPr>
        <p:grpSpPr>
          <a:xfrm>
            <a:off x="5486400" y="4800600"/>
            <a:ext cx="4664203" cy="2738936"/>
            <a:chOff x="5487442" y="4843619"/>
            <a:chExt cx="4664203" cy="2738936"/>
          </a:xfrm>
        </p:grpSpPr>
        <p:pic>
          <p:nvPicPr>
            <p:cNvPr id="7" name="Picture 6"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8" name="Picture 7"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5486400" y="4800600"/>
            <a:ext cx="4664203" cy="2738936"/>
            <a:chOff x="5487442" y="4843619"/>
            <a:chExt cx="4664203" cy="2738936"/>
          </a:xfrm>
        </p:grpSpPr>
        <p:pic>
          <p:nvPicPr>
            <p:cNvPr id="6" name="Picture 5"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7" name="Picture 6"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userDrawn="1"/>
        </p:nvGrpSpPr>
        <p:grpSpPr>
          <a:xfrm>
            <a:off x="5486400" y="4800600"/>
            <a:ext cx="4664203" cy="2738936"/>
            <a:chOff x="5487442" y="4843619"/>
            <a:chExt cx="4664203" cy="2738936"/>
          </a:xfrm>
        </p:grpSpPr>
        <p:pic>
          <p:nvPicPr>
            <p:cNvPr id="9" name="Picture 8" descr="swirls &amp; swoosh cropped edit.png"/>
            <p:cNvPicPr>
              <a:picLocks noChangeAspect="1"/>
            </p:cNvPicPr>
            <p:nvPr/>
          </p:nvPicPr>
          <p:blipFill>
            <a:blip r:embed="rId2" cstate="print"/>
            <a:srcRect l="25642" r="23349" b="28374"/>
            <a:stretch>
              <a:fillRect/>
            </a:stretch>
          </p:blipFill>
          <p:spPr>
            <a:xfrm rot="19233063">
              <a:off x="5487442" y="4843619"/>
              <a:ext cx="4664203" cy="2738936"/>
            </a:xfrm>
            <a:prstGeom prst="rect">
              <a:avLst/>
            </a:prstGeom>
          </p:spPr>
        </p:pic>
        <p:pic>
          <p:nvPicPr>
            <p:cNvPr id="10" name="Picture 9" descr="PCMH white logo.png"/>
            <p:cNvPicPr>
              <a:picLocks noChangeAspect="1"/>
            </p:cNvPicPr>
            <p:nvPr/>
          </p:nvPicPr>
          <p:blipFill>
            <a:blip r:embed="rId3" cstate="print"/>
            <a:stretch>
              <a:fillRect/>
            </a:stretch>
          </p:blipFill>
          <p:spPr>
            <a:xfrm>
              <a:off x="8082643" y="5867400"/>
              <a:ext cx="908958" cy="848361"/>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4876800"/>
            <a:ext cx="9144000" cy="1981200"/>
            <a:chOff x="0" y="4876800"/>
            <a:chExt cx="9144000" cy="1981200"/>
          </a:xfrm>
        </p:grpSpPr>
        <p:pic>
          <p:nvPicPr>
            <p:cNvPr id="8" name="Picture 7" descr="swirls &amp; swoosh cropped edit.png"/>
            <p:cNvPicPr>
              <a:picLocks noChangeAspect="1"/>
            </p:cNvPicPr>
            <p:nvPr/>
          </p:nvPicPr>
          <p:blipFill>
            <a:blip r:embed="rId3" cstate="print"/>
            <a:srcRect b="20069"/>
            <a:stretch>
              <a:fillRect/>
            </a:stretch>
          </p:blipFill>
          <p:spPr>
            <a:xfrm>
              <a:off x="0" y="4876800"/>
              <a:ext cx="9144000" cy="1981200"/>
            </a:xfrm>
            <a:prstGeom prst="rect">
              <a:avLst/>
            </a:prstGeom>
          </p:spPr>
        </p:pic>
        <p:grpSp>
          <p:nvGrpSpPr>
            <p:cNvPr id="9" name="Group 11"/>
            <p:cNvGrpSpPr/>
            <p:nvPr/>
          </p:nvGrpSpPr>
          <p:grpSpPr>
            <a:xfrm>
              <a:off x="1600200" y="5638800"/>
              <a:ext cx="5752812" cy="1209041"/>
              <a:chOff x="1371600" y="304800"/>
              <a:chExt cx="5752812" cy="1209041"/>
            </a:xfrm>
          </p:grpSpPr>
          <p:pic>
            <p:nvPicPr>
              <p:cNvPr id="10" name="Picture 9" descr="PCMH white logo.png"/>
              <p:cNvPicPr>
                <a:picLocks noChangeAspect="1"/>
              </p:cNvPicPr>
              <p:nvPr/>
            </p:nvPicPr>
            <p:blipFill>
              <a:blip r:embed="rId4" cstate="print"/>
              <a:stretch>
                <a:fillRect/>
              </a:stretch>
            </p:blipFill>
            <p:spPr>
              <a:xfrm>
                <a:off x="1371600" y="304800"/>
                <a:ext cx="1295401" cy="1209041"/>
              </a:xfrm>
              <a:prstGeom prst="rect">
                <a:avLst/>
              </a:prstGeom>
            </p:spPr>
          </p:pic>
          <p:grpSp>
            <p:nvGrpSpPr>
              <p:cNvPr id="11" name="Group 10"/>
              <p:cNvGrpSpPr/>
              <p:nvPr/>
            </p:nvGrpSpPr>
            <p:grpSpPr>
              <a:xfrm>
                <a:off x="2590800" y="457200"/>
                <a:ext cx="4533612" cy="923330"/>
                <a:chOff x="2133600" y="381000"/>
                <a:chExt cx="4533612" cy="923330"/>
              </a:xfrm>
            </p:grpSpPr>
            <p:sp>
              <p:nvSpPr>
                <p:cNvPr id="12" name="TextBox 6"/>
                <p:cNvSpPr txBox="1"/>
                <p:nvPr/>
              </p:nvSpPr>
              <p:spPr>
                <a:xfrm>
                  <a:off x="2133600" y="381000"/>
                  <a:ext cx="4533612" cy="923330"/>
                </a:xfrm>
                <a:prstGeom prst="rect">
                  <a:avLst/>
                </a:prstGeom>
                <a:noFill/>
              </p:spPr>
              <p:txBody>
                <a:bodyPr wrap="none" rtlCol="0">
                  <a:spAutoFit/>
                </a:bodyPr>
                <a:lstStyle/>
                <a:p>
                  <a:pPr algn="ctr"/>
                  <a:r>
                    <a:rPr lang="en-US" sz="2400" dirty="0">
                      <a:solidFill>
                        <a:schemeClr val="bg1"/>
                      </a:solidFill>
                      <a:latin typeface="Arial" pitchFamily="34" charset="0"/>
                      <a:cs typeface="Arial" pitchFamily="34" charset="0"/>
                    </a:rPr>
                    <a:t>Perry County Memorial Hospital</a:t>
                  </a:r>
                </a:p>
                <a:p>
                  <a:pPr algn="ctr"/>
                  <a:endParaRPr lang="en-US" sz="1200" dirty="0">
                    <a:solidFill>
                      <a:schemeClr val="bg1"/>
                    </a:solidFill>
                    <a:latin typeface="Arial" pitchFamily="34" charset="0"/>
                    <a:cs typeface="Arial" pitchFamily="34" charset="0"/>
                  </a:endParaRPr>
                </a:p>
                <a:p>
                  <a:pPr algn="ctr"/>
                  <a:r>
                    <a:rPr lang="en-US" dirty="0">
                      <a:solidFill>
                        <a:schemeClr val="bg1"/>
                      </a:solidFill>
                      <a:latin typeface="Arial" pitchFamily="34" charset="0"/>
                      <a:cs typeface="Arial" pitchFamily="34" charset="0"/>
                    </a:rPr>
                    <a:t>People Care More Here</a:t>
                  </a:r>
                </a:p>
              </p:txBody>
            </p:sp>
            <p:cxnSp>
              <p:nvCxnSpPr>
                <p:cNvPr id="13" name="Straight Connector 12"/>
                <p:cNvCxnSpPr/>
                <p:nvPr/>
              </p:nvCxnSpPr>
              <p:spPr>
                <a:xfrm>
                  <a:off x="2667000" y="914400"/>
                  <a:ext cx="3429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5486400" y="4800600"/>
            <a:ext cx="4664203" cy="2738936"/>
            <a:chOff x="5487442" y="4843619"/>
            <a:chExt cx="4664203" cy="2738936"/>
          </a:xfrm>
        </p:grpSpPr>
        <p:pic>
          <p:nvPicPr>
            <p:cNvPr id="8" name="Picture 7" descr="swirls &amp; swoosh cropped edit.png"/>
            <p:cNvPicPr>
              <a:picLocks noChangeAspect="1"/>
            </p:cNvPicPr>
            <p:nvPr/>
          </p:nvPicPr>
          <p:blipFill>
            <a:blip r:embed="rId11" cstate="print"/>
            <a:srcRect l="25642" r="23349" b="28374"/>
            <a:stretch>
              <a:fillRect/>
            </a:stretch>
          </p:blipFill>
          <p:spPr>
            <a:xfrm rot="19233063">
              <a:off x="5487442" y="4843619"/>
              <a:ext cx="4664203" cy="2738936"/>
            </a:xfrm>
            <a:prstGeom prst="rect">
              <a:avLst/>
            </a:prstGeom>
          </p:spPr>
        </p:pic>
        <p:pic>
          <p:nvPicPr>
            <p:cNvPr id="9" name="Picture 8" descr="PCMH white logo.png"/>
            <p:cNvPicPr>
              <a:picLocks noChangeAspect="1"/>
            </p:cNvPicPr>
            <p:nvPr/>
          </p:nvPicPr>
          <p:blipFill>
            <a:blip r:embed="rId12" cstate="print"/>
            <a:stretch>
              <a:fillRect/>
            </a:stretch>
          </p:blipFill>
          <p:spPr>
            <a:xfrm>
              <a:off x="8082643" y="5867400"/>
              <a:ext cx="908958" cy="84836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4876800"/>
            <a:ext cx="9144000" cy="1981200"/>
            <a:chOff x="0" y="4876800"/>
            <a:chExt cx="9144000" cy="1981200"/>
          </a:xfrm>
        </p:grpSpPr>
        <p:pic>
          <p:nvPicPr>
            <p:cNvPr id="8" name="Picture 7" descr="swirls &amp; swoosh cropped edit.png"/>
            <p:cNvPicPr>
              <a:picLocks noChangeAspect="1"/>
            </p:cNvPicPr>
            <p:nvPr/>
          </p:nvPicPr>
          <p:blipFill>
            <a:blip r:embed="rId3" cstate="print"/>
            <a:srcRect b="20069"/>
            <a:stretch>
              <a:fillRect/>
            </a:stretch>
          </p:blipFill>
          <p:spPr>
            <a:xfrm>
              <a:off x="0" y="4876800"/>
              <a:ext cx="9144000" cy="1981200"/>
            </a:xfrm>
            <a:prstGeom prst="rect">
              <a:avLst/>
            </a:prstGeom>
          </p:spPr>
        </p:pic>
        <p:grpSp>
          <p:nvGrpSpPr>
            <p:cNvPr id="9" name="Group 11"/>
            <p:cNvGrpSpPr/>
            <p:nvPr/>
          </p:nvGrpSpPr>
          <p:grpSpPr>
            <a:xfrm>
              <a:off x="1600200" y="5638800"/>
              <a:ext cx="5752812" cy="1209041"/>
              <a:chOff x="1371600" y="304800"/>
              <a:chExt cx="5752812" cy="1209041"/>
            </a:xfrm>
          </p:grpSpPr>
          <p:pic>
            <p:nvPicPr>
              <p:cNvPr id="10" name="Picture 9" descr="PCMH white logo.png"/>
              <p:cNvPicPr>
                <a:picLocks noChangeAspect="1"/>
              </p:cNvPicPr>
              <p:nvPr/>
            </p:nvPicPr>
            <p:blipFill>
              <a:blip r:embed="rId4" cstate="print"/>
              <a:stretch>
                <a:fillRect/>
              </a:stretch>
            </p:blipFill>
            <p:spPr>
              <a:xfrm>
                <a:off x="1371600" y="304800"/>
                <a:ext cx="1295401" cy="1209041"/>
              </a:xfrm>
              <a:prstGeom prst="rect">
                <a:avLst/>
              </a:prstGeom>
            </p:spPr>
          </p:pic>
          <p:grpSp>
            <p:nvGrpSpPr>
              <p:cNvPr id="11" name="Group 10"/>
              <p:cNvGrpSpPr/>
              <p:nvPr/>
            </p:nvGrpSpPr>
            <p:grpSpPr>
              <a:xfrm>
                <a:off x="2590800" y="457200"/>
                <a:ext cx="4533612" cy="923330"/>
                <a:chOff x="2133600" y="381000"/>
                <a:chExt cx="4533612" cy="923330"/>
              </a:xfrm>
            </p:grpSpPr>
            <p:sp>
              <p:nvSpPr>
                <p:cNvPr id="12" name="TextBox 6"/>
                <p:cNvSpPr txBox="1"/>
                <p:nvPr/>
              </p:nvSpPr>
              <p:spPr>
                <a:xfrm>
                  <a:off x="2133600" y="381000"/>
                  <a:ext cx="4533612" cy="923330"/>
                </a:xfrm>
                <a:prstGeom prst="rect">
                  <a:avLst/>
                </a:prstGeom>
                <a:noFill/>
              </p:spPr>
              <p:txBody>
                <a:bodyPr wrap="none" rtlCol="0">
                  <a:spAutoFit/>
                </a:bodyPr>
                <a:lstStyle/>
                <a:p>
                  <a:pPr algn="ctr"/>
                  <a:r>
                    <a:rPr lang="en-US" sz="2400" dirty="0">
                      <a:solidFill>
                        <a:schemeClr val="bg1"/>
                      </a:solidFill>
                      <a:latin typeface="Arial" pitchFamily="34" charset="0"/>
                      <a:cs typeface="Arial" pitchFamily="34" charset="0"/>
                    </a:rPr>
                    <a:t>Perry County Memorial Hospital</a:t>
                  </a:r>
                </a:p>
                <a:p>
                  <a:pPr algn="ctr"/>
                  <a:endParaRPr lang="en-US" sz="1200" dirty="0">
                    <a:solidFill>
                      <a:schemeClr val="bg1"/>
                    </a:solidFill>
                    <a:latin typeface="Arial" pitchFamily="34" charset="0"/>
                    <a:cs typeface="Arial" pitchFamily="34" charset="0"/>
                  </a:endParaRPr>
                </a:p>
                <a:p>
                  <a:pPr algn="ctr"/>
                  <a:r>
                    <a:rPr lang="en-US" dirty="0">
                      <a:solidFill>
                        <a:schemeClr val="bg1"/>
                      </a:solidFill>
                      <a:latin typeface="Arial" pitchFamily="34" charset="0"/>
                      <a:cs typeface="Arial" pitchFamily="34" charset="0"/>
                    </a:rPr>
                    <a:t>People Care More Here</a:t>
                  </a:r>
                </a:p>
              </p:txBody>
            </p:sp>
            <p:cxnSp>
              <p:nvCxnSpPr>
                <p:cNvPr id="13" name="Straight Connector 12"/>
                <p:cNvCxnSpPr/>
                <p:nvPr/>
              </p:nvCxnSpPr>
              <p:spPr>
                <a:xfrm>
                  <a:off x="2667000" y="914400"/>
                  <a:ext cx="3429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408054277"/>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hyperlink" Target="mailto:jlundy@pchmo.org" TargetMode="External"/><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94B5EF-BC2B-4DCE-AB22-7A550A3F384F}"/>
              </a:ext>
            </a:extLst>
          </p:cNvPr>
          <p:cNvSpPr txBox="1"/>
          <p:nvPr/>
        </p:nvSpPr>
        <p:spPr>
          <a:xfrm>
            <a:off x="228600" y="2032626"/>
            <a:ext cx="8686800" cy="2031325"/>
          </a:xfrm>
          <a:prstGeom prst="rect">
            <a:avLst/>
          </a:prstGeom>
          <a:noFill/>
        </p:spPr>
        <p:txBody>
          <a:bodyPr wrap="square" rtlCol="0">
            <a:spAutoFit/>
          </a:bodyPr>
          <a:lstStyle/>
          <a:p>
            <a:pPr defTabSz="342900">
              <a:defRPr/>
            </a:pPr>
            <a:r>
              <a:rPr lang="en-US" altLang="en-US" sz="2400" b="1" dirty="0">
                <a:solidFill>
                  <a:schemeClr val="accent1">
                    <a:lumMod val="50000"/>
                  </a:schemeClr>
                </a:solidFill>
                <a:latin typeface="Cambria" panose="02040503050406030204" pitchFamily="18" charset="0"/>
                <a:ea typeface="Cambria" panose="02040503050406030204" pitchFamily="18" charset="0"/>
                <a:cs typeface="Arial" panose="020B0604020202020204" pitchFamily="34" charset="0"/>
              </a:rPr>
              <a:t>Janice Lundy, </a:t>
            </a:r>
            <a:r>
              <a:rPr lang="en-US" altLang="en-US" sz="2400" dirty="0">
                <a:solidFill>
                  <a:schemeClr val="accent1">
                    <a:lumMod val="50000"/>
                  </a:schemeClr>
                </a:solidFill>
                <a:latin typeface="Cambria" panose="02040503050406030204" pitchFamily="18" charset="0"/>
                <a:ea typeface="Cambria" panose="02040503050406030204" pitchFamily="18" charset="0"/>
                <a:cs typeface="Arial" panose="020B0604020202020204" pitchFamily="34" charset="0"/>
              </a:rPr>
              <a:t>MA, MHA, BSW, CDP</a:t>
            </a:r>
          </a:p>
          <a:p>
            <a:pPr defTabSz="342900">
              <a:defRPr/>
            </a:pPr>
            <a:r>
              <a:rPr lang="en-US" altLang="en-US" sz="2400" dirty="0">
                <a:solidFill>
                  <a:schemeClr val="accent1">
                    <a:lumMod val="50000"/>
                  </a:schemeClr>
                </a:solidFill>
                <a:latin typeface="Cambria" panose="02040503050406030204" pitchFamily="18" charset="0"/>
                <a:ea typeface="Cambria" panose="02040503050406030204" pitchFamily="18" charset="0"/>
                <a:cs typeface="Arial" panose="020B0604020202020204" pitchFamily="34" charset="0"/>
              </a:rPr>
              <a:t>Director of Social Work and Geriatric Care Management </a:t>
            </a:r>
          </a:p>
          <a:p>
            <a:pPr defTabSz="685800">
              <a:buClr>
                <a:srgbClr val="476473"/>
              </a:buClr>
              <a:buSzPct val="100000"/>
              <a:defRPr/>
            </a:pPr>
            <a:r>
              <a:rPr lang="en-US" altLang="en-US" sz="2400" dirty="0">
                <a:solidFill>
                  <a:schemeClr val="accent1">
                    <a:lumMod val="50000"/>
                  </a:schemeClr>
                </a:solidFill>
                <a:latin typeface="Cambria" panose="02040503050406030204" pitchFamily="18" charset="0"/>
                <a:ea typeface="Cambria" panose="02040503050406030204" pitchFamily="18" charset="0"/>
                <a:cs typeface="Arial" panose="020B0604020202020204" pitchFamily="34" charset="0"/>
              </a:rPr>
              <a:t>Perry County Memorial Hospital, Perryville, MO</a:t>
            </a:r>
          </a:p>
          <a:p>
            <a:pPr defTabSz="342900">
              <a:defRPr/>
            </a:pPr>
            <a:r>
              <a:rPr lang="en-US" altLang="en-US" sz="2400" dirty="0">
                <a:solidFill>
                  <a:srgbClr val="476473"/>
                </a:solidFill>
                <a:latin typeface="Cambria" panose="02040503050406030204" pitchFamily="18" charset="0"/>
                <a:ea typeface="Cambria" panose="02040503050406030204" pitchFamily="18" charset="0"/>
                <a:cs typeface="Arial" panose="020B0604020202020204" pitchFamily="34" charset="0"/>
                <a:hlinkClick r:id="rId5"/>
              </a:rPr>
              <a:t>jlundy@pchmo.org</a:t>
            </a:r>
            <a:endParaRPr lang="en-US" altLang="en-US" sz="2400" dirty="0">
              <a:solidFill>
                <a:srgbClr val="476473"/>
              </a:solidFill>
              <a:latin typeface="Cambria" panose="02040503050406030204" pitchFamily="18" charset="0"/>
              <a:ea typeface="Cambria" panose="02040503050406030204" pitchFamily="18" charset="0"/>
              <a:cs typeface="Arial" panose="020B0604020202020204" pitchFamily="34" charset="0"/>
            </a:endParaRPr>
          </a:p>
          <a:p>
            <a:pPr defTabSz="342900">
              <a:defRPr/>
            </a:pPr>
            <a:endParaRPr lang="en-US" altLang="en-US" sz="1500" dirty="0">
              <a:solidFill>
                <a:srgbClr val="476473"/>
              </a:solidFill>
              <a:latin typeface="Arial" panose="020B0604020202020204" pitchFamily="34" charset="0"/>
              <a:ea typeface="Cambria Math" panose="02040503050406030204" pitchFamily="18" charset="0"/>
              <a:cs typeface="Arial" panose="020B0604020202020204" pitchFamily="34" charset="0"/>
            </a:endParaRPr>
          </a:p>
          <a:p>
            <a:pPr defTabSz="342900">
              <a:defRPr/>
            </a:pPr>
            <a:endParaRPr lang="en-US" altLang="en-US" sz="1500" b="1" dirty="0">
              <a:solidFill>
                <a:srgbClr val="476473"/>
              </a:solidFill>
              <a:latin typeface="Arial" panose="020B0604020202020204" pitchFamily="34" charset="0"/>
              <a:ea typeface="Cambria Math" panose="02040503050406030204" pitchFamily="18" charset="0"/>
              <a:cs typeface="Arial" panose="020B0604020202020204" pitchFamily="34" charset="0"/>
            </a:endParaRPr>
          </a:p>
        </p:txBody>
      </p:sp>
      <p:pic>
        <p:nvPicPr>
          <p:cNvPr id="10" name="Picture 2" descr="Horizonta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79" y="3871972"/>
            <a:ext cx="1734553"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areSTL Health">
            <a:extLst>
              <a:ext uri="{FF2B5EF4-FFF2-40B4-BE49-F238E27FC236}">
                <a16:creationId xmlns:a16="http://schemas.microsoft.com/office/drawing/2014/main" id="{2FACE426-A9DD-45B6-940A-3BBBC2ED876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5" name="Picture 4">
            <a:extLst>
              <a:ext uri="{FF2B5EF4-FFF2-40B4-BE49-F238E27FC236}">
                <a16:creationId xmlns:a16="http://schemas.microsoft.com/office/drawing/2014/main" id="{DA947C6C-3CCA-4054-90E4-BD6CE7CA11F7}"/>
              </a:ext>
            </a:extLst>
          </p:cNvPr>
          <p:cNvPicPr>
            <a:picLocks noChangeAspect="1"/>
          </p:cNvPicPr>
          <p:nvPr/>
        </p:nvPicPr>
        <p:blipFill>
          <a:blip r:embed="rId7"/>
          <a:stretch>
            <a:fillRect/>
          </a:stretch>
        </p:blipFill>
        <p:spPr>
          <a:xfrm>
            <a:off x="3727172" y="3929323"/>
            <a:ext cx="1217636" cy="1028298"/>
          </a:xfrm>
          <a:prstGeom prst="rect">
            <a:avLst/>
          </a:prstGeom>
        </p:spPr>
      </p:pic>
      <p:pic>
        <p:nvPicPr>
          <p:cNvPr id="7" name="Picture 6">
            <a:extLst>
              <a:ext uri="{FF2B5EF4-FFF2-40B4-BE49-F238E27FC236}">
                <a16:creationId xmlns:a16="http://schemas.microsoft.com/office/drawing/2014/main" id="{0E75E9D1-97AF-4CB3-81A7-E457DB2C8568}"/>
              </a:ext>
            </a:extLst>
          </p:cNvPr>
          <p:cNvPicPr>
            <a:picLocks noChangeAspect="1"/>
          </p:cNvPicPr>
          <p:nvPr/>
        </p:nvPicPr>
        <p:blipFill>
          <a:blip r:embed="rId8"/>
          <a:stretch>
            <a:fillRect/>
          </a:stretch>
        </p:blipFill>
        <p:spPr>
          <a:xfrm>
            <a:off x="6421682" y="3644519"/>
            <a:ext cx="1734553" cy="1425206"/>
          </a:xfrm>
          <a:prstGeom prst="rect">
            <a:avLst/>
          </a:prstGeom>
        </p:spPr>
      </p:pic>
      <p:sp>
        <p:nvSpPr>
          <p:cNvPr id="6" name="Title 5">
            <a:extLst>
              <a:ext uri="{FF2B5EF4-FFF2-40B4-BE49-F238E27FC236}">
                <a16:creationId xmlns:a16="http://schemas.microsoft.com/office/drawing/2014/main" id="{54EBB311-C7D1-475D-91C6-6AD30639144C}"/>
              </a:ext>
            </a:extLst>
          </p:cNvPr>
          <p:cNvSpPr>
            <a:spLocks noGrp="1"/>
          </p:cNvSpPr>
          <p:nvPr>
            <p:ph type="title"/>
          </p:nvPr>
        </p:nvSpPr>
        <p:spPr/>
        <p:txBody>
          <a:bodyPr>
            <a:normAutofit fontScale="90000"/>
          </a:bodyPr>
          <a:lstStyle/>
          <a:p>
            <a:r>
              <a:rPr lang="en-US" b="1" dirty="0">
                <a:solidFill>
                  <a:schemeClr val="tx2"/>
                </a:solidFill>
              </a:rPr>
              <a:t>Age Friendly Health System</a:t>
            </a:r>
            <a:br>
              <a:rPr lang="en-US" b="1" dirty="0">
                <a:solidFill>
                  <a:schemeClr val="tx2"/>
                </a:solidFill>
              </a:rPr>
            </a:br>
            <a:r>
              <a:rPr lang="en-US" b="1" dirty="0">
                <a:solidFill>
                  <a:schemeClr val="tx2"/>
                </a:solidFill>
              </a:rPr>
              <a:t>4M Initiative (Mentation)</a:t>
            </a:r>
          </a:p>
        </p:txBody>
      </p:sp>
      <p:pic>
        <p:nvPicPr>
          <p:cNvPr id="12" name="Audio 11">
            <a:hlinkClick r:id="" action="ppaction://media"/>
            <a:extLst>
              <a:ext uri="{FF2B5EF4-FFF2-40B4-BE49-F238E27FC236}">
                <a16:creationId xmlns:a16="http://schemas.microsoft.com/office/drawing/2014/main" id="{D6C62FB6-0273-49FF-8B63-33F844C4CD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3206072"/>
      </p:ext>
    </p:extLst>
  </p:cSld>
  <p:clrMapOvr>
    <a:masterClrMapping/>
  </p:clrMapOvr>
  <mc:AlternateContent xmlns:mc="http://schemas.openxmlformats.org/markup-compatibility/2006" xmlns:p14="http://schemas.microsoft.com/office/powerpoint/2010/main">
    <mc:Choice Requires="p14">
      <p:transition spd="slow" p14:dur="2000" advTm="23723"/>
    </mc:Choice>
    <mc:Fallback xmlns="">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AFFB60-7489-4DA4-8B47-89172A59CD2D}"/>
              </a:ext>
            </a:extLst>
          </p:cNvPr>
          <p:cNvSpPr>
            <a:spLocks noGrp="1"/>
          </p:cNvSpPr>
          <p:nvPr>
            <p:ph type="title"/>
          </p:nvPr>
        </p:nvSpPr>
        <p:spPr/>
        <p:txBody>
          <a:bodyPr/>
          <a:lstStyle/>
          <a:p>
            <a:pPr algn="l"/>
            <a:r>
              <a:rPr lang="en-US" b="1" dirty="0">
                <a:solidFill>
                  <a:schemeClr val="accent1">
                    <a:lumMod val="50000"/>
                  </a:schemeClr>
                </a:solidFill>
              </a:rPr>
              <a:t>Disclosure</a:t>
            </a:r>
          </a:p>
        </p:txBody>
      </p:sp>
      <p:sp>
        <p:nvSpPr>
          <p:cNvPr id="5" name="Rectangle 4">
            <a:extLst>
              <a:ext uri="{FF2B5EF4-FFF2-40B4-BE49-F238E27FC236}">
                <a16:creationId xmlns:a16="http://schemas.microsoft.com/office/drawing/2014/main" id="{47E81396-52FB-4C92-8334-E1B9F6453A02}"/>
              </a:ext>
            </a:extLst>
          </p:cNvPr>
          <p:cNvSpPr/>
          <p:nvPr/>
        </p:nvSpPr>
        <p:spPr>
          <a:xfrm>
            <a:off x="192505" y="1676400"/>
            <a:ext cx="8458200"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This project is supported by the Health Resources and Services Administration (HRSA) of the U.S. Department of Health and Human Services (HHS) under grant number U1QHP28716 Geriatrics Workforce Enhancement Program for $750,000.  This information or content and conclusions are those of the author and should not be construed as the official position or policy of, nor should any endorsements be inferred by HRSA, HHS, or the U.S. Government. </a:t>
            </a:r>
          </a:p>
        </p:txBody>
      </p:sp>
      <p:pic>
        <p:nvPicPr>
          <p:cNvPr id="3" name="Audio 2">
            <a:hlinkClick r:id="" action="ppaction://media"/>
            <a:extLst>
              <a:ext uri="{FF2B5EF4-FFF2-40B4-BE49-F238E27FC236}">
                <a16:creationId xmlns:a16="http://schemas.microsoft.com/office/drawing/2014/main" id="{83F556D1-7784-410B-A125-8919CEB1D3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2"/>
    </mc:Choice>
    <mc:Fallback xmlns="">
      <p:transition spd="slow" advTm="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9906E4-54F0-4E74-99C8-8D5D9AEC91C9}"/>
              </a:ext>
            </a:extLst>
          </p:cNvPr>
          <p:cNvSpPr>
            <a:spLocks noGrp="1"/>
          </p:cNvSpPr>
          <p:nvPr>
            <p:ph type="title"/>
          </p:nvPr>
        </p:nvSpPr>
        <p:spPr>
          <a:xfrm>
            <a:off x="228600" y="34413"/>
            <a:ext cx="8229600" cy="1143000"/>
          </a:xfrm>
        </p:spPr>
        <p:txBody>
          <a:bodyPr>
            <a:normAutofit/>
          </a:bodyPr>
          <a:lstStyle/>
          <a:p>
            <a:pPr algn="l"/>
            <a:r>
              <a:rPr lang="en-US" sz="3600" dirty="0">
                <a:solidFill>
                  <a:schemeClr val="tx2">
                    <a:lumMod val="75000"/>
                  </a:schemeClr>
                </a:solidFill>
              </a:rPr>
              <a:t>Background </a:t>
            </a:r>
          </a:p>
        </p:txBody>
      </p:sp>
      <p:sp>
        <p:nvSpPr>
          <p:cNvPr id="3" name="Content Placeholder 2"/>
          <p:cNvSpPr>
            <a:spLocks noGrp="1"/>
          </p:cNvSpPr>
          <p:nvPr>
            <p:ph idx="4294967295"/>
          </p:nvPr>
        </p:nvSpPr>
        <p:spPr>
          <a:xfrm>
            <a:off x="68407" y="1155290"/>
            <a:ext cx="9075593" cy="3023127"/>
          </a:xfrm>
        </p:spPr>
        <p:txBody>
          <a:bodyPr>
            <a:normAutofit fontScale="25000" lnSpcReduction="20000"/>
          </a:bodyPr>
          <a:lstStyle/>
          <a:p>
            <a:endParaRPr lang="en-US" sz="8000" dirty="0">
              <a:solidFill>
                <a:schemeClr val="accent1">
                  <a:lumMod val="50000"/>
                </a:schemeClr>
              </a:solidFill>
              <a:latin typeface="Cambria" panose="02040503050406030204" pitchFamily="18" charset="0"/>
              <a:ea typeface="Cambria" panose="02040503050406030204" pitchFamily="18" charset="0"/>
            </a:endParaRPr>
          </a:p>
          <a:p>
            <a:r>
              <a:rPr lang="en-US" sz="8000" dirty="0">
                <a:solidFill>
                  <a:schemeClr val="accent1">
                    <a:lumMod val="50000"/>
                  </a:schemeClr>
                </a:solidFill>
                <a:latin typeface="Cambria" panose="02040503050406030204" pitchFamily="18" charset="0"/>
                <a:ea typeface="Cambria" panose="02040503050406030204" pitchFamily="18" charset="0"/>
              </a:rPr>
              <a:t>EHR integration of Rapid Geriatric Assessment with Algorithm                                                                                  </a:t>
            </a:r>
          </a:p>
          <a:p>
            <a:r>
              <a:rPr lang="en-US" sz="8000" dirty="0">
                <a:solidFill>
                  <a:schemeClr val="accent1">
                    <a:lumMod val="50000"/>
                  </a:schemeClr>
                </a:solidFill>
                <a:latin typeface="Cambria" panose="02040503050406030204" pitchFamily="18" charset="0"/>
                <a:ea typeface="Cambria" panose="02040503050406030204" pitchFamily="18" charset="0"/>
              </a:rPr>
              <a:t>Medicare Annual Wellness Visits</a:t>
            </a:r>
          </a:p>
          <a:p>
            <a:pPr marL="171450" marR="0" lvl="0" indent="-171450" algn="l" defTabSz="914400" rtl="0" eaLnBrk="1" fontAlgn="auto" latinLnBrk="0" hangingPunct="1">
              <a:lnSpc>
                <a:spcPct val="100000"/>
              </a:lnSpc>
              <a:spcBef>
                <a:spcPts val="1200"/>
              </a:spcBef>
              <a:spcAft>
                <a:spcPts val="200"/>
              </a:spcAft>
              <a:buClr>
                <a:srgbClr val="476473"/>
              </a:buClr>
              <a:buSzTx/>
              <a:buFont typeface="Arial" panose="020B0604020202020204" pitchFamily="34" charset="0"/>
              <a:buChar char="•"/>
              <a:tabLst/>
              <a:defRPr/>
            </a:pPr>
            <a:r>
              <a:rPr lang="en-US" sz="8000" dirty="0">
                <a:solidFill>
                  <a:schemeClr val="accent1">
                    <a:lumMod val="50000"/>
                  </a:schemeClr>
                </a:solidFill>
                <a:latin typeface="Cambria" panose="02040503050406030204" pitchFamily="18" charset="0"/>
                <a:ea typeface="Cambria" panose="02040503050406030204" pitchFamily="18" charset="0"/>
              </a:rPr>
              <a:t> Assessment completed</a:t>
            </a:r>
            <a:r>
              <a:rPr lang="en-US" sz="8000" dirty="0">
                <a:latin typeface="Arial" panose="020B0604020202020204" pitchFamily="34" charset="0"/>
                <a:cs typeface="Arial" panose="020B0604020202020204" pitchFamily="34" charset="0"/>
              </a:rPr>
              <a:t>:</a:t>
            </a:r>
          </a:p>
          <a:p>
            <a:pPr marL="628650" lvl="1" indent="-171450" defTabSz="914400">
              <a:spcBef>
                <a:spcPts val="1200"/>
              </a:spcBef>
              <a:spcAft>
                <a:spcPts val="200"/>
              </a:spcAft>
              <a:buClr>
                <a:srgbClr val="476473"/>
              </a:buClr>
              <a:buFont typeface="Arial" panose="020B0604020202020204" pitchFamily="34" charset="0"/>
              <a:buChar char="•"/>
              <a:defRPr/>
            </a:pPr>
            <a:r>
              <a:rPr lang="en-US" sz="8000"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Annually during MAWV</a:t>
            </a:r>
          </a:p>
          <a:p>
            <a:pPr marL="628650" lvl="1" indent="-171450" defTabSz="914400">
              <a:spcBef>
                <a:spcPts val="1200"/>
              </a:spcBef>
              <a:spcAft>
                <a:spcPts val="200"/>
              </a:spcAft>
              <a:buClr>
                <a:srgbClr val="476473"/>
              </a:buClr>
              <a:buFont typeface="Arial" panose="020B0604020202020204" pitchFamily="34" charset="0"/>
              <a:buChar char="•"/>
              <a:defRPr/>
            </a:pPr>
            <a:r>
              <a:rPr lang="en-US" sz="8000"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As</a:t>
            </a:r>
            <a:r>
              <a:rPr lang="en-US" sz="8000" baseline="0"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 symptoms are reported</a:t>
            </a:r>
            <a:r>
              <a:rPr lang="en-US" sz="8000" dirty="0">
                <a:solidFill>
                  <a:schemeClr val="accent1">
                    <a:lumMod val="50000"/>
                  </a:schemeClr>
                </a:solidFill>
                <a:latin typeface="Cambria" panose="02040503050406030204" pitchFamily="18" charset="0"/>
                <a:ea typeface="Cambria" panose="02040503050406030204" pitchFamily="18" charset="0"/>
              </a:rPr>
              <a:t>  </a:t>
            </a:r>
          </a:p>
          <a:p>
            <a:pPr marL="457200" lvl="1" indent="0" defTabSz="914400">
              <a:spcBef>
                <a:spcPts val="1200"/>
              </a:spcBef>
              <a:spcAft>
                <a:spcPts val="200"/>
              </a:spcAft>
              <a:buClr>
                <a:srgbClr val="476473"/>
              </a:buClr>
              <a:buNone/>
              <a:defRPr/>
            </a:pPr>
            <a:r>
              <a:rPr lang="en-US" sz="9600" dirty="0">
                <a:solidFill>
                  <a:schemeClr val="accent1">
                    <a:lumMod val="50000"/>
                  </a:schemeClr>
                </a:solidFill>
                <a:latin typeface="Cambria" panose="02040503050406030204" pitchFamily="18" charset="0"/>
                <a:ea typeface="Cambria" panose="02040503050406030204" pitchFamily="18" charset="0"/>
              </a:rPr>
              <a:t>                                               </a:t>
            </a:r>
          </a:p>
          <a:p>
            <a:r>
              <a:rPr lang="en-US" sz="8000" dirty="0">
                <a:solidFill>
                  <a:schemeClr val="tx2">
                    <a:lumMod val="50000"/>
                  </a:schemeClr>
                </a:solidFill>
                <a:latin typeface="Cambria" panose="02040503050406030204" pitchFamily="18" charset="0"/>
                <a:ea typeface="Cambria" panose="02040503050406030204" pitchFamily="18" charset="0"/>
              </a:rPr>
              <a:t>Interprofessional Geriatric Assessment Team                                 </a:t>
            </a:r>
          </a:p>
          <a:p>
            <a:endParaRPr lang="en-US" sz="1800" dirty="0"/>
          </a:p>
          <a:p>
            <a:endParaRPr lang="en-US" sz="1800" dirty="0"/>
          </a:p>
          <a:p>
            <a:pPr marL="0" indent="0">
              <a:buNone/>
            </a:pPr>
            <a:endParaRPr lang="en-US" sz="1800" dirty="0"/>
          </a:p>
          <a:p>
            <a:pPr marL="0" indent="0">
              <a:buNone/>
            </a:pPr>
            <a:endParaRPr lang="en-US" sz="1800" dirty="0"/>
          </a:p>
          <a:p>
            <a:pPr marL="0" indent="0">
              <a:buNone/>
            </a:pPr>
            <a:r>
              <a:rPr lang="en-US" sz="1800" dirty="0"/>
              <a:t>			           </a:t>
            </a:r>
            <a:endParaRPr lang="en-US" sz="1800" dirty="0">
              <a:solidFill>
                <a:schemeClr val="bg2">
                  <a:lumMod val="50000"/>
                </a:schemeClr>
              </a:solidFill>
            </a:endParaRPr>
          </a:p>
          <a:p>
            <a:endParaRPr lang="en-US" sz="1800" b="1" dirty="0"/>
          </a:p>
          <a:p>
            <a:endParaRPr lang="en-US" sz="1800" b="1" dirty="0"/>
          </a:p>
        </p:txBody>
      </p:sp>
      <p:sp>
        <p:nvSpPr>
          <p:cNvPr id="4" name="Rectangle 3">
            <a:extLst>
              <a:ext uri="{FF2B5EF4-FFF2-40B4-BE49-F238E27FC236}">
                <a16:creationId xmlns:a16="http://schemas.microsoft.com/office/drawing/2014/main" id="{A9CBBACE-B9CA-446B-95EC-9EB14DF9CBD1}"/>
              </a:ext>
            </a:extLst>
          </p:cNvPr>
          <p:cNvSpPr/>
          <p:nvPr/>
        </p:nvSpPr>
        <p:spPr>
          <a:xfrm>
            <a:off x="304800" y="2872248"/>
            <a:ext cx="8296387" cy="4107206"/>
          </a:xfrm>
          <a:prstGeom prst="rect">
            <a:avLst/>
          </a:prstGeom>
        </p:spPr>
        <p:txBody>
          <a:bodyPr/>
          <a:lstStyle/>
          <a:p>
            <a:pPr lvl="0">
              <a:buChar char="•"/>
            </a:pPr>
            <a:endParaRPr lang="en-US" sz="1400" dirty="0"/>
          </a:p>
        </p:txBody>
      </p:sp>
      <p:pic>
        <p:nvPicPr>
          <p:cNvPr id="5" name="Picture 4">
            <a:extLst>
              <a:ext uri="{FF2B5EF4-FFF2-40B4-BE49-F238E27FC236}">
                <a16:creationId xmlns:a16="http://schemas.microsoft.com/office/drawing/2014/main" id="{B4AC89F0-BA2F-4D18-B523-BAD3974C8242}"/>
              </a:ext>
            </a:extLst>
          </p:cNvPr>
          <p:cNvPicPr>
            <a:picLocks noChangeAspect="1"/>
          </p:cNvPicPr>
          <p:nvPr/>
        </p:nvPicPr>
        <p:blipFill>
          <a:blip r:embed="rId5"/>
          <a:stretch>
            <a:fillRect/>
          </a:stretch>
        </p:blipFill>
        <p:spPr>
          <a:xfrm>
            <a:off x="4754007" y="1736559"/>
            <a:ext cx="3429252" cy="1983491"/>
          </a:xfrm>
          <a:prstGeom prst="rect">
            <a:avLst/>
          </a:prstGeom>
        </p:spPr>
      </p:pic>
      <p:pic>
        <p:nvPicPr>
          <p:cNvPr id="10" name="Picture 2">
            <a:extLst>
              <a:ext uri="{FF2B5EF4-FFF2-40B4-BE49-F238E27FC236}">
                <a16:creationId xmlns:a16="http://schemas.microsoft.com/office/drawing/2014/main" id="{06F923B0-6233-441B-BA7D-22F542D3FD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118" r="26541" b="2"/>
          <a:stretch/>
        </p:blipFill>
        <p:spPr bwMode="auto">
          <a:xfrm>
            <a:off x="1676400" y="4215967"/>
            <a:ext cx="1981200" cy="21962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AE1594E5-F6BD-462D-828E-3F9725123546}"/>
              </a:ext>
            </a:extLst>
          </p:cNvPr>
          <p:cNvPicPr>
            <a:picLocks noChangeAspect="1"/>
          </p:cNvPicPr>
          <p:nvPr/>
        </p:nvPicPr>
        <p:blipFill>
          <a:blip r:embed="rId7"/>
          <a:stretch>
            <a:fillRect/>
          </a:stretch>
        </p:blipFill>
        <p:spPr>
          <a:xfrm>
            <a:off x="6204153" y="2438400"/>
            <a:ext cx="2140836" cy="1579375"/>
          </a:xfrm>
          <a:prstGeom prst="rect">
            <a:avLst/>
          </a:prstGeom>
        </p:spPr>
      </p:pic>
      <p:pic>
        <p:nvPicPr>
          <p:cNvPr id="6" name="Audio 5">
            <a:hlinkClick r:id="" action="ppaction://media"/>
            <a:extLst>
              <a:ext uri="{FF2B5EF4-FFF2-40B4-BE49-F238E27FC236}">
                <a16:creationId xmlns:a16="http://schemas.microsoft.com/office/drawing/2014/main" id="{FED3AC2E-FAD0-441C-9A08-3691936C9A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2110019"/>
      </p:ext>
    </p:extLst>
  </p:cSld>
  <p:clrMapOvr>
    <a:masterClrMapping/>
  </p:clrMapOvr>
  <mc:AlternateContent xmlns:mc="http://schemas.openxmlformats.org/markup-compatibility/2006" xmlns:p14="http://schemas.microsoft.com/office/powerpoint/2010/main">
    <mc:Choice Requires="p14">
      <p:transition spd="slow" p14:dur="2000" advTm="67259"/>
    </mc:Choice>
    <mc:Fallback xmlns="">
      <p:transition spd="slow" advTm="6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3672-B2AF-45EE-974F-A92224A0ACB4}"/>
              </a:ext>
            </a:extLst>
          </p:cNvPr>
          <p:cNvSpPr>
            <a:spLocks noGrp="1"/>
          </p:cNvSpPr>
          <p:nvPr>
            <p:ph type="title"/>
          </p:nvPr>
        </p:nvSpPr>
        <p:spPr/>
        <p:txBody>
          <a:bodyPr/>
          <a:lstStyle/>
          <a:p>
            <a:r>
              <a:rPr lang="en-US" dirty="0">
                <a:solidFill>
                  <a:schemeClr val="accent2">
                    <a:lumMod val="75000"/>
                  </a:schemeClr>
                </a:solidFill>
              </a:rPr>
              <a:t>4Ms Mentation Initiative</a:t>
            </a:r>
          </a:p>
        </p:txBody>
      </p:sp>
      <p:pic>
        <p:nvPicPr>
          <p:cNvPr id="2050" name="Picture 2" descr="4Ms framework">
            <a:extLst>
              <a:ext uri="{FF2B5EF4-FFF2-40B4-BE49-F238E27FC236}">
                <a16:creationId xmlns:a16="http://schemas.microsoft.com/office/drawing/2014/main" id="{18F37C39-069E-4556-84BC-21A97F4945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56636">
            <a:off x="251619" y="1611564"/>
            <a:ext cx="4221162" cy="4267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1" name="Arrow: Left 10">
            <a:extLst>
              <a:ext uri="{FF2B5EF4-FFF2-40B4-BE49-F238E27FC236}">
                <a16:creationId xmlns:a16="http://schemas.microsoft.com/office/drawing/2014/main" id="{1198283D-6236-483D-90F3-5926F20E9F48}"/>
              </a:ext>
            </a:extLst>
          </p:cNvPr>
          <p:cNvSpPr/>
          <p:nvPr/>
        </p:nvSpPr>
        <p:spPr>
          <a:xfrm>
            <a:off x="3200400" y="4343400"/>
            <a:ext cx="3810000" cy="304800"/>
          </a:xfrm>
          <a:prstGeom prst="leftArrow">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97DF2F2-424D-4FF0-8B86-D99A1DD5A3D7}"/>
              </a:ext>
            </a:extLst>
          </p:cNvPr>
          <p:cNvSpPr/>
          <p:nvPr/>
        </p:nvSpPr>
        <p:spPr>
          <a:xfrm>
            <a:off x="4953000" y="3276600"/>
            <a:ext cx="3352800" cy="12954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latin typeface="+mj-lt"/>
                <a:cs typeface="Arial" panose="020B0604020202020204" pitchFamily="34" charset="0"/>
              </a:rPr>
              <a:t>Prevent-Identify-Treat-Manage</a:t>
            </a:r>
          </a:p>
          <a:p>
            <a:pPr algn="ctr"/>
            <a:r>
              <a:rPr lang="en-US" b="1" dirty="0">
                <a:solidFill>
                  <a:srgbClr val="7030A0"/>
                </a:solidFill>
              </a:rPr>
              <a:t> Dementia</a:t>
            </a:r>
          </a:p>
          <a:p>
            <a:pPr algn="ctr"/>
            <a:r>
              <a:rPr lang="en-US" b="1" dirty="0">
                <a:solidFill>
                  <a:srgbClr val="7030A0"/>
                </a:solidFill>
              </a:rPr>
              <a:t>    Depression</a:t>
            </a:r>
          </a:p>
          <a:p>
            <a:pPr algn="ctr"/>
            <a:r>
              <a:rPr lang="en-US" b="1" dirty="0">
                <a:solidFill>
                  <a:srgbClr val="7030A0"/>
                </a:solidFill>
              </a:rPr>
              <a:t>Delirium</a:t>
            </a:r>
          </a:p>
          <a:p>
            <a:pPr algn="ctr"/>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4C98FE8B-BF95-40B0-99BF-D91F8F8627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6155737"/>
      </p:ext>
    </p:extLst>
  </p:cSld>
  <p:clrMapOvr>
    <a:masterClrMapping/>
  </p:clrMapOvr>
  <mc:AlternateContent xmlns:mc="http://schemas.openxmlformats.org/markup-compatibility/2006" xmlns:p14="http://schemas.microsoft.com/office/powerpoint/2010/main">
    <mc:Choice Requires="p14">
      <p:transition spd="slow" p14:dur="2000" advTm="9392"/>
    </mc:Choice>
    <mc:Fallback xmlns="">
      <p:transition spd="slow" advTm="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7E2518-60FE-40F0-9B56-77F8A8EB3419}"/>
              </a:ext>
            </a:extLst>
          </p:cNvPr>
          <p:cNvSpPr/>
          <p:nvPr/>
        </p:nvSpPr>
        <p:spPr>
          <a:xfrm>
            <a:off x="168648" y="836206"/>
            <a:ext cx="2103120" cy="109728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PHQ-9</a:t>
            </a:r>
          </a:p>
        </p:txBody>
      </p:sp>
      <p:sp>
        <p:nvSpPr>
          <p:cNvPr id="5" name="TextBox 4">
            <a:extLst>
              <a:ext uri="{FF2B5EF4-FFF2-40B4-BE49-F238E27FC236}">
                <a16:creationId xmlns:a16="http://schemas.microsoft.com/office/drawing/2014/main" id="{4FBA7797-FA78-4D17-B571-FC42F330E2EF}"/>
              </a:ext>
            </a:extLst>
          </p:cNvPr>
          <p:cNvSpPr txBox="1"/>
          <p:nvPr/>
        </p:nvSpPr>
        <p:spPr>
          <a:xfrm>
            <a:off x="676246" y="261769"/>
            <a:ext cx="1346286" cy="369332"/>
          </a:xfrm>
          <a:prstGeom prst="rect">
            <a:avLst/>
          </a:prstGeom>
          <a:noFill/>
        </p:spPr>
        <p:txBody>
          <a:bodyPr wrap="square" rtlCol="0">
            <a:spAutoFit/>
          </a:bodyPr>
          <a:lstStyle/>
          <a:p>
            <a:r>
              <a:rPr lang="en-US" b="1" dirty="0">
                <a:solidFill>
                  <a:schemeClr val="tx2">
                    <a:lumMod val="50000"/>
                  </a:schemeClr>
                </a:solidFill>
              </a:rPr>
              <a:t>Depression</a:t>
            </a:r>
          </a:p>
        </p:txBody>
      </p:sp>
      <p:cxnSp>
        <p:nvCxnSpPr>
          <p:cNvPr id="8" name="Straight Connector 7">
            <a:extLst>
              <a:ext uri="{FF2B5EF4-FFF2-40B4-BE49-F238E27FC236}">
                <a16:creationId xmlns:a16="http://schemas.microsoft.com/office/drawing/2014/main" id="{40D28C7D-10CD-4D67-8E9B-59123CE6B6CB}"/>
              </a:ext>
            </a:extLst>
          </p:cNvPr>
          <p:cNvCxnSpPr>
            <a:cxnSpLocks/>
          </p:cNvCxnSpPr>
          <p:nvPr/>
        </p:nvCxnSpPr>
        <p:spPr>
          <a:xfrm>
            <a:off x="1194057" y="1933486"/>
            <a:ext cx="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7BB4840F-3AB7-43D8-9E6E-7FDFCCB5023A}"/>
              </a:ext>
            </a:extLst>
          </p:cNvPr>
          <p:cNvSpPr/>
          <p:nvPr/>
        </p:nvSpPr>
        <p:spPr>
          <a:xfrm>
            <a:off x="120374" y="2654312"/>
            <a:ext cx="2458030" cy="1178372"/>
          </a:xfrm>
          <a:prstGeom prst="roundRect">
            <a:avLst>
              <a:gd name="adj" fmla="val 42420"/>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dirty="0"/>
              <a:t>Prescribe Medication</a:t>
            </a:r>
          </a:p>
          <a:p>
            <a:r>
              <a:rPr lang="en-US" sz="1800" dirty="0"/>
              <a:t>Refer to Mental Health and/or Circle</a:t>
            </a:r>
          </a:p>
        </p:txBody>
      </p:sp>
      <p:sp>
        <p:nvSpPr>
          <p:cNvPr id="16" name="TextBox 15">
            <a:extLst>
              <a:ext uri="{FF2B5EF4-FFF2-40B4-BE49-F238E27FC236}">
                <a16:creationId xmlns:a16="http://schemas.microsoft.com/office/drawing/2014/main" id="{AC286252-E147-44A9-93F9-235689B6B0CA}"/>
              </a:ext>
            </a:extLst>
          </p:cNvPr>
          <p:cNvSpPr txBox="1"/>
          <p:nvPr/>
        </p:nvSpPr>
        <p:spPr>
          <a:xfrm>
            <a:off x="3875052" y="229464"/>
            <a:ext cx="1120307" cy="369332"/>
          </a:xfrm>
          <a:prstGeom prst="rect">
            <a:avLst/>
          </a:prstGeom>
          <a:noFill/>
        </p:spPr>
        <p:txBody>
          <a:bodyPr wrap="none" rtlCol="0">
            <a:spAutoFit/>
          </a:bodyPr>
          <a:lstStyle/>
          <a:p>
            <a:r>
              <a:rPr lang="en-US" b="1" dirty="0">
                <a:solidFill>
                  <a:schemeClr val="tx2">
                    <a:lumMod val="75000"/>
                  </a:schemeClr>
                </a:solidFill>
              </a:rPr>
              <a:t>Dementia</a:t>
            </a:r>
          </a:p>
        </p:txBody>
      </p:sp>
      <p:sp>
        <p:nvSpPr>
          <p:cNvPr id="17" name="TextBox 16">
            <a:extLst>
              <a:ext uri="{FF2B5EF4-FFF2-40B4-BE49-F238E27FC236}">
                <a16:creationId xmlns:a16="http://schemas.microsoft.com/office/drawing/2014/main" id="{D972B69C-95CA-461D-9314-ACC5C450E15A}"/>
              </a:ext>
            </a:extLst>
          </p:cNvPr>
          <p:cNvSpPr txBox="1"/>
          <p:nvPr/>
        </p:nvSpPr>
        <p:spPr>
          <a:xfrm>
            <a:off x="7126114" y="229464"/>
            <a:ext cx="1007007" cy="369332"/>
          </a:xfrm>
          <a:prstGeom prst="rect">
            <a:avLst/>
          </a:prstGeom>
          <a:noFill/>
        </p:spPr>
        <p:txBody>
          <a:bodyPr wrap="none" rtlCol="0">
            <a:spAutoFit/>
          </a:bodyPr>
          <a:lstStyle/>
          <a:p>
            <a:r>
              <a:rPr lang="en-US" b="1" dirty="0">
                <a:solidFill>
                  <a:schemeClr val="tx2">
                    <a:lumMod val="50000"/>
                  </a:schemeClr>
                </a:solidFill>
              </a:rPr>
              <a:t>Delirium</a:t>
            </a:r>
          </a:p>
        </p:txBody>
      </p:sp>
      <p:sp>
        <p:nvSpPr>
          <p:cNvPr id="13" name="TextBox 12">
            <a:extLst>
              <a:ext uri="{FF2B5EF4-FFF2-40B4-BE49-F238E27FC236}">
                <a16:creationId xmlns:a16="http://schemas.microsoft.com/office/drawing/2014/main" id="{A496ED90-EDE4-4985-A5DA-BD7652C5516B}"/>
              </a:ext>
            </a:extLst>
          </p:cNvPr>
          <p:cNvSpPr txBox="1"/>
          <p:nvPr/>
        </p:nvSpPr>
        <p:spPr>
          <a:xfrm>
            <a:off x="324465" y="2723535"/>
            <a:ext cx="4673352"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Provide Education</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Prescribe Medication</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Refer to Mental Health</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Circle of Friends </a:t>
            </a:r>
            <a:endParaRPr lang="en-US" sz="1400" dirty="0">
              <a:solidFill>
                <a:schemeClr val="tx2">
                  <a:lumMod val="75000"/>
                </a:schemeClr>
              </a:solidFill>
            </a:endParaRPr>
          </a:p>
        </p:txBody>
      </p:sp>
      <p:sp>
        <p:nvSpPr>
          <p:cNvPr id="10" name="Oval 9">
            <a:extLst>
              <a:ext uri="{FF2B5EF4-FFF2-40B4-BE49-F238E27FC236}">
                <a16:creationId xmlns:a16="http://schemas.microsoft.com/office/drawing/2014/main" id="{6E2AEEA4-414F-4003-A266-A7F9607A397E}"/>
              </a:ext>
            </a:extLst>
          </p:cNvPr>
          <p:cNvSpPr/>
          <p:nvPr/>
        </p:nvSpPr>
        <p:spPr>
          <a:xfrm>
            <a:off x="3404384" y="836206"/>
            <a:ext cx="2103120" cy="109728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SLUMS/</a:t>
            </a:r>
          </a:p>
          <a:p>
            <a:pPr algn="ctr"/>
            <a:r>
              <a:rPr lang="en-US" dirty="0">
                <a:solidFill>
                  <a:schemeClr val="accent1">
                    <a:lumMod val="50000"/>
                  </a:schemeClr>
                </a:solidFill>
              </a:rPr>
              <a:t>RCA</a:t>
            </a:r>
          </a:p>
        </p:txBody>
      </p:sp>
      <p:sp>
        <p:nvSpPr>
          <p:cNvPr id="11" name="Oval 10">
            <a:extLst>
              <a:ext uri="{FF2B5EF4-FFF2-40B4-BE49-F238E27FC236}">
                <a16:creationId xmlns:a16="http://schemas.microsoft.com/office/drawing/2014/main" id="{7FD25CD0-61F1-45BB-9DA9-D8B59782D924}"/>
              </a:ext>
            </a:extLst>
          </p:cNvPr>
          <p:cNvSpPr/>
          <p:nvPr/>
        </p:nvSpPr>
        <p:spPr>
          <a:xfrm>
            <a:off x="6528925" y="823311"/>
            <a:ext cx="2103120" cy="109728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4-AT</a:t>
            </a:r>
          </a:p>
        </p:txBody>
      </p:sp>
      <p:cxnSp>
        <p:nvCxnSpPr>
          <p:cNvPr id="19" name="Straight Connector 18">
            <a:extLst>
              <a:ext uri="{FF2B5EF4-FFF2-40B4-BE49-F238E27FC236}">
                <a16:creationId xmlns:a16="http://schemas.microsoft.com/office/drawing/2014/main" id="{4E86BA24-C32E-4FA2-A8C0-62F33782474F}"/>
              </a:ext>
            </a:extLst>
          </p:cNvPr>
          <p:cNvCxnSpPr>
            <a:cxnSpLocks/>
          </p:cNvCxnSpPr>
          <p:nvPr/>
        </p:nvCxnSpPr>
        <p:spPr>
          <a:xfrm>
            <a:off x="4495800" y="2044712"/>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1E2A1A-6EE6-40F4-8017-D6A2A222FC83}"/>
              </a:ext>
            </a:extLst>
          </p:cNvPr>
          <p:cNvCxnSpPr>
            <a:cxnSpLocks/>
          </p:cNvCxnSpPr>
          <p:nvPr/>
        </p:nvCxnSpPr>
        <p:spPr>
          <a:xfrm>
            <a:off x="7620000" y="1933486"/>
            <a:ext cx="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91577BD1-3621-407E-A22B-7B7092883DBB}"/>
              </a:ext>
            </a:extLst>
          </p:cNvPr>
          <p:cNvSpPr/>
          <p:nvPr/>
        </p:nvSpPr>
        <p:spPr>
          <a:xfrm>
            <a:off x="3124205" y="2654312"/>
            <a:ext cx="2895589" cy="3754874"/>
          </a:xfrm>
          <a:prstGeom prst="roundRect">
            <a:avLst>
              <a:gd name="adj" fmla="val 42420"/>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dirty="0"/>
              <a:t>Medication</a:t>
            </a:r>
          </a:p>
          <a:p>
            <a:r>
              <a:rPr lang="en-US" sz="1800" dirty="0"/>
              <a:t>Refer to Mental Health and/or Circle</a:t>
            </a:r>
          </a:p>
        </p:txBody>
      </p:sp>
      <p:sp>
        <p:nvSpPr>
          <p:cNvPr id="24" name="Rectangle: Rounded Corners 23">
            <a:extLst>
              <a:ext uri="{FF2B5EF4-FFF2-40B4-BE49-F238E27FC236}">
                <a16:creationId xmlns:a16="http://schemas.microsoft.com/office/drawing/2014/main" id="{0813E579-5815-4754-8C35-5CA5784FFD52}"/>
              </a:ext>
            </a:extLst>
          </p:cNvPr>
          <p:cNvSpPr/>
          <p:nvPr/>
        </p:nvSpPr>
        <p:spPr>
          <a:xfrm>
            <a:off x="6413195" y="2654312"/>
            <a:ext cx="2610413" cy="1727455"/>
          </a:xfrm>
          <a:prstGeom prst="roundRect">
            <a:avLst>
              <a:gd name="adj" fmla="val 42420"/>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dirty="0"/>
              <a:t>Mental Health and/or Circle</a:t>
            </a:r>
          </a:p>
        </p:txBody>
      </p:sp>
      <p:sp>
        <p:nvSpPr>
          <p:cNvPr id="2" name="TextBox 1">
            <a:extLst>
              <a:ext uri="{FF2B5EF4-FFF2-40B4-BE49-F238E27FC236}">
                <a16:creationId xmlns:a16="http://schemas.microsoft.com/office/drawing/2014/main" id="{470751B1-CBA4-45CB-A5C3-17A8C5CCEDC0}"/>
              </a:ext>
            </a:extLst>
          </p:cNvPr>
          <p:cNvSpPr txBox="1"/>
          <p:nvPr/>
        </p:nvSpPr>
        <p:spPr>
          <a:xfrm>
            <a:off x="6615007" y="2873662"/>
            <a:ext cx="2408619" cy="1508105"/>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Staff Education </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Non-pharmacological Interventions</a:t>
            </a:r>
          </a:p>
          <a:p>
            <a:pPr marL="742950" lvl="1" indent="-285750">
              <a:buFont typeface="Arial" panose="020B0604020202020204" pitchFamily="34" charset="0"/>
              <a:buChar char="•"/>
            </a:pPr>
            <a:r>
              <a:rPr lang="en-US" sz="12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Sensory Enhancement</a:t>
            </a:r>
          </a:p>
          <a:p>
            <a:pPr marL="742950" lvl="1" indent="-285750">
              <a:buFont typeface="Arial" panose="020B0604020202020204" pitchFamily="34" charset="0"/>
              <a:buChar char="•"/>
            </a:pPr>
            <a:r>
              <a:rPr lang="en-US" sz="12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Mobility Enhancement</a:t>
            </a:r>
          </a:p>
          <a:p>
            <a:pPr marL="742950" lvl="1" indent="-285750">
              <a:buFont typeface="Arial" panose="020B0604020202020204" pitchFamily="34" charset="0"/>
              <a:buChar char="•"/>
            </a:pPr>
            <a:r>
              <a:rPr lang="en-US" sz="12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Sleep Enhancement</a:t>
            </a:r>
          </a:p>
          <a:p>
            <a:pPr marL="285750" indent="-285750">
              <a:buFont typeface="Arial" panose="020B0604020202020204" pitchFamily="34" charset="0"/>
              <a:buChar char="•"/>
            </a:pPr>
            <a:endParaRPr lang="en-US" sz="1400" dirty="0"/>
          </a:p>
        </p:txBody>
      </p:sp>
      <p:sp>
        <p:nvSpPr>
          <p:cNvPr id="4" name="TextBox 3">
            <a:extLst>
              <a:ext uri="{FF2B5EF4-FFF2-40B4-BE49-F238E27FC236}">
                <a16:creationId xmlns:a16="http://schemas.microsoft.com/office/drawing/2014/main" id="{7A10D5D1-3FF6-4509-9016-EA8A23260DA7}"/>
              </a:ext>
            </a:extLst>
          </p:cNvPr>
          <p:cNvSpPr txBox="1"/>
          <p:nvPr/>
        </p:nvSpPr>
        <p:spPr>
          <a:xfrm>
            <a:off x="3404384" y="2873662"/>
            <a:ext cx="2420980" cy="3754874"/>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Share results with older adults</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Provide educational materials to older adults and family caregiver</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Refer to community organization for education and/or support</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Refer to Cognitive Stimulation Therapy (CST)</a:t>
            </a:r>
          </a:p>
          <a:p>
            <a:pPr marL="285750" indent="-285750">
              <a:buFont typeface="Arial" panose="020B0604020202020204" pitchFamily="34" charset="0"/>
              <a:buChar char="•"/>
            </a:pPr>
            <a:r>
              <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Refer to </a:t>
            </a:r>
            <a:r>
              <a:rPr lang="en-US" sz="1400" dirty="0">
                <a:solidFill>
                  <a:schemeClr val="tx2">
                    <a:lumMod val="75000"/>
                  </a:schemeClr>
                </a:solidFill>
                <a:effectLst/>
                <a:latin typeface="Cambria" panose="02040503050406030204" pitchFamily="18" charset="0"/>
                <a:ea typeface="Cambria" panose="02040503050406030204" pitchFamily="18" charset="0"/>
              </a:rPr>
              <a:t>Care of Persons with Dementia in their Environments (COPE)</a:t>
            </a:r>
            <a:endParaRPr lang="en-US" sz="1400"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4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400" dirty="0"/>
          </a:p>
        </p:txBody>
      </p:sp>
      <p:pic>
        <p:nvPicPr>
          <p:cNvPr id="9" name="Audio 8">
            <a:hlinkClick r:id="" action="ppaction://media"/>
            <a:extLst>
              <a:ext uri="{FF2B5EF4-FFF2-40B4-BE49-F238E27FC236}">
                <a16:creationId xmlns:a16="http://schemas.microsoft.com/office/drawing/2014/main" id="{3A2FAF6A-B498-4C6C-86E0-7745449DE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9398867"/>
      </p:ext>
    </p:extLst>
  </p:cSld>
  <p:clrMapOvr>
    <a:masterClrMapping/>
  </p:clrMapOvr>
  <mc:AlternateContent xmlns:mc="http://schemas.openxmlformats.org/markup-compatibility/2006" xmlns:p14="http://schemas.microsoft.com/office/powerpoint/2010/main">
    <mc:Choice Requires="p14">
      <p:transition spd="slow" p14:dur="2000" advTm="117426"/>
    </mc:Choice>
    <mc:Fallback xmlns="">
      <p:transition spd="slow" advTm="11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5AD2-333F-407C-9B06-27A6A46D058B}"/>
              </a:ext>
            </a:extLst>
          </p:cNvPr>
          <p:cNvSpPr>
            <a:spLocks noGrp="1"/>
          </p:cNvSpPr>
          <p:nvPr>
            <p:ph type="title"/>
          </p:nvPr>
        </p:nvSpPr>
        <p:spPr/>
        <p:txBody>
          <a:bodyPr/>
          <a:lstStyle/>
          <a:p>
            <a:r>
              <a:rPr lang="en-US" dirty="0">
                <a:solidFill>
                  <a:schemeClr val="tx2">
                    <a:lumMod val="50000"/>
                  </a:schemeClr>
                </a:solidFill>
              </a:rPr>
              <a:t>Case Study</a:t>
            </a:r>
          </a:p>
        </p:txBody>
      </p:sp>
      <p:sp>
        <p:nvSpPr>
          <p:cNvPr id="3" name="Content Placeholder 2">
            <a:extLst>
              <a:ext uri="{FF2B5EF4-FFF2-40B4-BE49-F238E27FC236}">
                <a16:creationId xmlns:a16="http://schemas.microsoft.com/office/drawing/2014/main" id="{E27EF963-CA5B-4213-8E0B-F6DFE4166AF9}"/>
              </a:ext>
            </a:extLst>
          </p:cNvPr>
          <p:cNvSpPr>
            <a:spLocks noGrp="1"/>
          </p:cNvSpPr>
          <p:nvPr>
            <p:ph idx="1"/>
          </p:nvPr>
        </p:nvSpPr>
        <p:spPr/>
        <p:txBody>
          <a:bodyPr>
            <a:normAutofit fontScale="62500" lnSpcReduction="20000"/>
          </a:bodyPr>
          <a:lstStyle/>
          <a:p>
            <a:r>
              <a:rPr lang="en-US" b="1" dirty="0">
                <a:solidFill>
                  <a:schemeClr val="tx2">
                    <a:lumMod val="50000"/>
                  </a:schemeClr>
                </a:solidFill>
                <a:latin typeface="Cambria" panose="02040503050406030204" pitchFamily="18" charset="0"/>
                <a:ea typeface="Cambria" panose="02040503050406030204" pitchFamily="18" charset="0"/>
              </a:rPr>
              <a:t>Year 2016: </a:t>
            </a:r>
            <a:r>
              <a:rPr lang="en-US" dirty="0">
                <a:solidFill>
                  <a:schemeClr val="tx2">
                    <a:lumMod val="50000"/>
                  </a:schemeClr>
                </a:solidFill>
                <a:latin typeface="Cambria" panose="02040503050406030204" pitchFamily="18" charset="0"/>
                <a:ea typeface="Cambria" panose="02040503050406030204" pitchFamily="18" charset="0"/>
              </a:rPr>
              <a:t>Joan, 81 year-old female, visited primary care physician for Medicare Annual Wellness Visit</a:t>
            </a:r>
          </a:p>
          <a:p>
            <a:r>
              <a:rPr lang="en-US" dirty="0">
                <a:solidFill>
                  <a:schemeClr val="tx2">
                    <a:lumMod val="50000"/>
                  </a:schemeClr>
                </a:solidFill>
                <a:latin typeface="Cambria" panose="02040503050406030204" pitchFamily="18" charset="0"/>
                <a:ea typeface="Cambria" panose="02040503050406030204" pitchFamily="18" charset="0"/>
              </a:rPr>
              <a:t>Diagnosed with cognitive impairment, depression and frailty (post stroke).</a:t>
            </a:r>
          </a:p>
          <a:p>
            <a:r>
              <a:rPr lang="en-US" dirty="0">
                <a:solidFill>
                  <a:schemeClr val="tx2">
                    <a:lumMod val="50000"/>
                  </a:schemeClr>
                </a:solidFill>
                <a:latin typeface="Cambria" panose="02040503050406030204" pitchFamily="18" charset="0"/>
                <a:ea typeface="Cambria" panose="02040503050406030204" pitchFamily="18" charset="0"/>
              </a:rPr>
              <a:t>Referred to team for further evaluation.</a:t>
            </a:r>
          </a:p>
          <a:p>
            <a:pPr lvl="1"/>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Cognitive Stimulation Therapy (CST) with exercise.</a:t>
            </a:r>
          </a:p>
          <a:p>
            <a:pPr lvl="1"/>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Began attending additional frailty exercise classes</a:t>
            </a:r>
          </a:p>
          <a:p>
            <a:r>
              <a:rPr lang="en-US"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Year 2020</a:t>
            </a:r>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 Joan, 85, continues to participate in the interventions (CST, exercise)</a:t>
            </a:r>
          </a:p>
          <a:p>
            <a:r>
              <a:rPr lang="en-US"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Impact:</a:t>
            </a:r>
          </a:p>
          <a:p>
            <a:pPr>
              <a:buFont typeface="Courier New" panose="02070309020205020404" pitchFamily="49" charset="0"/>
              <a:buChar char="o"/>
            </a:pPr>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Significant improvements:</a:t>
            </a:r>
          </a:p>
          <a:p>
            <a:pPr lvl="1"/>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Cognition</a:t>
            </a:r>
          </a:p>
          <a:p>
            <a:pPr lvl="1"/>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 Quality of Life</a:t>
            </a:r>
          </a:p>
          <a:p>
            <a:pPr lvl="1"/>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Depressive Symptoms</a:t>
            </a:r>
          </a:p>
          <a:p>
            <a:pPr>
              <a:buFont typeface="Courier New" panose="02070309020205020404" pitchFamily="49" charset="0"/>
              <a:buChar char="o"/>
            </a:pPr>
            <a:r>
              <a:rPr lang="en-US"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Remains in her own home living independently</a:t>
            </a:r>
          </a:p>
          <a:p>
            <a:pPr>
              <a:buFont typeface="Courier New" panose="02070309020205020404" pitchFamily="49" charset="0"/>
              <a:buChar char="o"/>
            </a:pP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83D2752C-175E-45AC-B617-E7AAFBBC5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863825"/>
      </p:ext>
    </p:extLst>
  </p:cSld>
  <p:clrMapOvr>
    <a:masterClrMapping/>
  </p:clrMapOvr>
  <mc:AlternateContent xmlns:mc="http://schemas.openxmlformats.org/markup-compatibility/2006" xmlns:p14="http://schemas.microsoft.com/office/powerpoint/2010/main">
    <mc:Choice Requires="p14">
      <p:transition spd="slow" p14:dur="2000" advTm="47001"/>
    </mc:Choice>
    <mc:Fallback xmlns="">
      <p:transition spd="slow" advTm="4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JoanTestimonialOctober2020">
            <a:hlinkClick r:id="" action="ppaction://media"/>
            <a:extLst>
              <a:ext uri="{FF2B5EF4-FFF2-40B4-BE49-F238E27FC236}">
                <a16:creationId xmlns:a16="http://schemas.microsoft.com/office/drawing/2014/main" id="{BECA9AD0-1DB1-4752-BAE7-01FFD1777C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143000"/>
            <a:ext cx="8134350" cy="4572000"/>
          </a:xfrm>
          <a:prstGeom prst="rect">
            <a:avLst/>
          </a:prstGeom>
        </p:spPr>
      </p:pic>
    </p:spTree>
    <p:extLst>
      <p:ext uri="{BB962C8B-B14F-4D97-AF65-F5344CB8AC3E}">
        <p14:creationId xmlns:p14="http://schemas.microsoft.com/office/powerpoint/2010/main" val="105057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9E82-D92B-416E-8B1E-59595F46C957}"/>
              </a:ext>
            </a:extLst>
          </p:cNvPr>
          <p:cNvSpPr>
            <a:spLocks noGrp="1"/>
          </p:cNvSpPr>
          <p:nvPr>
            <p:ph type="title"/>
          </p:nvPr>
        </p:nvSpPr>
        <p:spPr/>
        <p:txBody>
          <a:bodyPr/>
          <a:lstStyle/>
          <a:p>
            <a:pPr algn="ctr"/>
            <a:r>
              <a:rPr lang="en-US" b="1" dirty="0">
                <a:solidFill>
                  <a:schemeClr val="tx2">
                    <a:lumMod val="75000"/>
                  </a:schemeClr>
                </a:solidFill>
                <a:latin typeface="Cambria" panose="02040503050406030204" pitchFamily="18" charset="0"/>
                <a:ea typeface="Cambria" panose="02040503050406030204" pitchFamily="18" charset="0"/>
              </a:rPr>
              <a:t>Questions</a:t>
            </a:r>
          </a:p>
        </p:txBody>
      </p:sp>
      <p:pic>
        <p:nvPicPr>
          <p:cNvPr id="5" name="Content Placeholder 4">
            <a:extLst>
              <a:ext uri="{FF2B5EF4-FFF2-40B4-BE49-F238E27FC236}">
                <a16:creationId xmlns:a16="http://schemas.microsoft.com/office/drawing/2014/main" id="{BE2D46E4-842E-4F35-BD29-3E7A7C1010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43150" y="2057400"/>
            <a:ext cx="4457700" cy="2971800"/>
          </a:xfrm>
        </p:spPr>
      </p:pic>
    </p:spTree>
    <p:extLst>
      <p:ext uri="{BB962C8B-B14F-4D97-AF65-F5344CB8AC3E}">
        <p14:creationId xmlns:p14="http://schemas.microsoft.com/office/powerpoint/2010/main" val="3305986848"/>
      </p:ext>
    </p:extLst>
  </p:cSld>
  <p:clrMapOvr>
    <a:masterClrMapping/>
  </p:clrMapOvr>
</p:sld>
</file>

<file path=ppt/theme/theme1.xml><?xml version="1.0" encoding="utf-8"?>
<a:theme xmlns:a="http://schemas.openxmlformats.org/drawingml/2006/main" name="PCMH Brandin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CMH Brandin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PCMH Branding PP Template</Template>
  <TotalTime>1035</TotalTime>
  <Words>962</Words>
  <Application>Microsoft Office PowerPoint</Application>
  <PresentationFormat>On-screen Show (4:3)</PresentationFormat>
  <Paragraphs>87</Paragraphs>
  <Slides>8</Slides>
  <Notes>7</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Calibri</vt:lpstr>
      <vt:lpstr>Cambria</vt:lpstr>
      <vt:lpstr>Courier New</vt:lpstr>
      <vt:lpstr>Open Sans</vt:lpstr>
      <vt:lpstr>PCMH Branding PP Template</vt:lpstr>
      <vt:lpstr>Office Theme</vt:lpstr>
      <vt:lpstr>1_PCMH Branding PP Template</vt:lpstr>
      <vt:lpstr>Age Friendly Health System 4M Initiative (Mentation)</vt:lpstr>
      <vt:lpstr>Disclosure</vt:lpstr>
      <vt:lpstr>Background </vt:lpstr>
      <vt:lpstr>4Ms Mentation Initiative</vt:lpstr>
      <vt:lpstr>PowerPoint Presentation</vt:lpstr>
      <vt:lpstr>Case Study</vt:lpstr>
      <vt:lpstr>PowerPoint Presentation</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dc:creator>
  <cp:lastModifiedBy>Marla Berg-Weger</cp:lastModifiedBy>
  <cp:revision>75</cp:revision>
  <cp:lastPrinted>2020-10-27T15:52:26Z</cp:lastPrinted>
  <dcterms:created xsi:type="dcterms:W3CDTF">2014-01-08T14:54:38Z</dcterms:created>
  <dcterms:modified xsi:type="dcterms:W3CDTF">2020-10-27T21:43:09Z</dcterms:modified>
</cp:coreProperties>
</file>