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charts/chart2.xml" ContentType="application/vnd.openxmlformats-officedocument.drawingml.chart+xml"/>
  <Override PartName="/ppt/tags/tag107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22"/>
  </p:notesMasterIdLst>
  <p:sldIdLst>
    <p:sldId id="264" r:id="rId5"/>
    <p:sldId id="261" r:id="rId6"/>
    <p:sldId id="300" r:id="rId7"/>
    <p:sldId id="302" r:id="rId8"/>
    <p:sldId id="301" r:id="rId9"/>
    <p:sldId id="299" r:id="rId10"/>
    <p:sldId id="271" r:id="rId11"/>
    <p:sldId id="293" r:id="rId12"/>
    <p:sldId id="274" r:id="rId13"/>
    <p:sldId id="280" r:id="rId14"/>
    <p:sldId id="282" r:id="rId15"/>
    <p:sldId id="277" r:id="rId16"/>
    <p:sldId id="275" r:id="rId17"/>
    <p:sldId id="288" r:id="rId18"/>
    <p:sldId id="289" r:id="rId19"/>
    <p:sldId id="287" r:id="rId20"/>
    <p:sldId id="270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AA4D41-048F-A94C-A321-8E33C40A0504}">
          <p14:sldIdLst>
            <p14:sldId id="264"/>
            <p14:sldId id="261"/>
            <p14:sldId id="300"/>
            <p14:sldId id="302"/>
            <p14:sldId id="301"/>
            <p14:sldId id="299"/>
            <p14:sldId id="271"/>
            <p14:sldId id="293"/>
            <p14:sldId id="274"/>
            <p14:sldId id="280"/>
            <p14:sldId id="282"/>
            <p14:sldId id="277"/>
            <p14:sldId id="275"/>
            <p14:sldId id="288"/>
            <p14:sldId id="289"/>
            <p14:sldId id="287"/>
            <p14:sldId id="270"/>
          </p14:sldIdLst>
        </p14:section>
        <p14:section name="OTHER SLIDES" id="{83FFE285-0302-F54F-98CD-D86F7E35910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B21F30-DCAB-6CEF-6ABD-E3896835E96A}" name="Kenneth Olliff" initials="KO" userId="S::kenneth.a.olliff@slu.edu::1c791430-3a00-4571-80fd-0255561bd11a" providerId="AD"/>
  <p188:author id="{233E735E-EAD8-873C-724E-6345818D6BE2}" name="Jasmin Patel" initials="JP" userId="bad8287b7a375a2f" providerId="Windows Live"/>
  <p188:author id="{4FBD819B-4EA5-37FD-4EE1-7828DE5AEDBD}" name="Amy Breuer" initials="AB" userId="S::amy.breuer@slu.edu::2b57367e-b40f-4768-9720-3453c7e01e4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Breuer" initials="AB" lastIdx="2" clrIdx="0">
    <p:extLst>
      <p:ext uri="{19B8F6BF-5375-455C-9EA6-DF929625EA0E}">
        <p15:presenceInfo xmlns:p15="http://schemas.microsoft.com/office/powerpoint/2012/main" userId="S::amy.breuer@slu.edu::2b57367e-b40f-4768-9720-3453c7e01e45" providerId="AD"/>
      </p:ext>
    </p:extLst>
  </p:cmAuthor>
  <p:cmAuthor id="2" name="Anita Borgmeyer" initials="AB" lastIdx="2" clrIdx="1">
    <p:extLst>
      <p:ext uri="{19B8F6BF-5375-455C-9EA6-DF929625EA0E}">
        <p15:presenceInfo xmlns:p15="http://schemas.microsoft.com/office/powerpoint/2012/main" userId="S::anita.borgmeyer@slu.edu::8049e8b7-0288-4ccc-a388-631924b9a6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4"/>
    <p:restoredTop sz="96345"/>
  </p:normalViewPr>
  <p:slideViewPr>
    <p:cSldViewPr snapToGrid="0" snapToObjects="1">
      <p:cViewPr varScale="1">
        <p:scale>
          <a:sx n="169" d="100"/>
          <a:sy n="169" d="100"/>
        </p:scale>
        <p:origin x="192" y="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.xlsb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1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423550087873463E-2"/>
          <c:y val="2.7310924369747899E-2"/>
          <c:w val="0.97715289982425313"/>
          <c:h val="0.9453781512605041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0F0-8A41-B399-63215CFAB42A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0F0-8A41-B399-63215CFAB42A}"/>
                </c:ext>
              </c:extLst>
            </c:dLbl>
            <c:dLbl>
              <c:idx val="2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40F0-8A41-B399-63215CFAB42A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40F0-8A41-B399-63215CFAB42A}"/>
                </c:ext>
              </c:extLst>
            </c:dLbl>
            <c:dLbl>
              <c:idx val="4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40F0-8A41-B399-63215CFAB42A}"/>
                </c:ext>
              </c:extLst>
            </c:dLbl>
            <c:dLbl>
              <c:idx val="5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40F0-8A41-B399-63215CFAB42A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40F0-8A41-B399-63215CFAB4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Sheet1!$A$1:$G$1</c:f>
              <c:numCache>
                <c:formatCode>General</c:formatCode>
                <c:ptCount val="7"/>
                <c:pt idx="0">
                  <c:v>28940</c:v>
                </c:pt>
                <c:pt idx="1">
                  <c:v>31690</c:v>
                </c:pt>
                <c:pt idx="2">
                  <c:v>29209</c:v>
                </c:pt>
                <c:pt idx="3">
                  <c:v>30925</c:v>
                </c:pt>
                <c:pt idx="4">
                  <c:v>30837</c:v>
                </c:pt>
                <c:pt idx="5">
                  <c:v>37959</c:v>
                </c:pt>
                <c:pt idx="6">
                  <c:v>33907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0F0-8A41-B399-63215CFAB42A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40F0-8A41-B399-63215CFAB42A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40F0-8A41-B399-63215CFAB42A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A-40F0-8A41-B399-63215CFAB42A}"/>
                </c:ext>
              </c:extLst>
            </c:dLbl>
            <c:dLbl>
              <c:idx val="3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40F0-8A41-B399-63215CFAB42A}"/>
                </c:ext>
              </c:extLst>
            </c:dLbl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C-40F0-8A41-B399-63215CFAB42A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40F0-8A41-B399-63215CFAB42A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40F0-8A41-B399-63215CFAB4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Sheet1!$A$2:$G$2</c:f>
              <c:numCache>
                <c:formatCode>General</c:formatCode>
                <c:ptCount val="7"/>
                <c:pt idx="0">
                  <c:v>8454</c:v>
                </c:pt>
                <c:pt idx="1">
                  <c:v>8737</c:v>
                </c:pt>
                <c:pt idx="2">
                  <c:v>10905</c:v>
                </c:pt>
                <c:pt idx="3">
                  <c:v>13025</c:v>
                </c:pt>
                <c:pt idx="4">
                  <c:v>15180</c:v>
                </c:pt>
                <c:pt idx="5">
                  <c:v>15073</c:v>
                </c:pt>
                <c:pt idx="6">
                  <c:v>24465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0F0-8A41-B399-63215CFAB4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848829231"/>
        <c:axId val="1"/>
      </c:barChart>
      <c:catAx>
        <c:axId val="1848829231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5837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848829231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693416219270981E-2"/>
          <c:y val="2.2877254729432469E-2"/>
          <c:w val="0.97061316756145799"/>
          <c:h val="0.9542454905411350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</c:spPr>
          <c:invertIfNegative val="0"/>
          <c:val>
            <c:numRef>
              <c:f>Sheet1!$A$1:$F$1</c:f>
              <c:numCache>
                <c:formatCode>General</c:formatCode>
                <c:ptCount val="6"/>
                <c:pt idx="0">
                  <c:v>7.5816164817749581</c:v>
                </c:pt>
                <c:pt idx="1">
                  <c:v>12.581616481774958</c:v>
                </c:pt>
                <c:pt idx="2">
                  <c:v>13.741616481774962</c:v>
                </c:pt>
                <c:pt idx="3">
                  <c:v>14.924816481774961</c:v>
                </c:pt>
                <c:pt idx="4">
                  <c:v>16.131680481774964</c:v>
                </c:pt>
                <c:pt idx="5">
                  <c:v>17.362681761774965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0-A348-A984-FA2646F1A128}"/>
            </c:ext>
          </c:extLst>
        </c:ser>
        <c:ser>
          <c:idx val="1"/>
          <c:order val="1"/>
          <c:spPr>
            <a:solidFill>
              <a:schemeClr val="accent5"/>
            </a:solidFill>
            <a:ln>
              <a:noFill/>
            </a:ln>
          </c:spPr>
          <c:invertIfNegative val="0"/>
          <c:dLbls>
            <c:dLbl>
              <c:idx val="3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820-A348-A984-FA2646F1A128}"/>
                </c:ext>
              </c:extLst>
            </c:dLbl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Sheet1!$A$2:$F$2</c:f>
              <c:numCache>
                <c:formatCode>General</c:formatCode>
                <c:ptCount val="6"/>
                <c:pt idx="2">
                  <c:v>0.68999999999999773</c:v>
                </c:pt>
                <c:pt idx="3">
                  <c:v>3.4500000000000028</c:v>
                </c:pt>
                <c:pt idx="4">
                  <c:v>11.120000000000005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20-A348-A984-FA2646F1A128}"/>
            </c:ext>
          </c:extLst>
        </c:ser>
        <c:ser>
          <c:idx val="2"/>
          <c:order val="2"/>
          <c:spPr>
            <a:solidFill>
              <a:schemeClr val="accent4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Sheet1!$A$3:$F$3</c:f>
              <c:numCache>
                <c:formatCode>General</c:formatCode>
                <c:ptCount val="6"/>
                <c:pt idx="2">
                  <c:v>0.60000000000000142</c:v>
                </c:pt>
                <c:pt idx="3">
                  <c:v>2.0000000000000071</c:v>
                </c:pt>
                <c:pt idx="4">
                  <c:v>3.5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20-A348-A984-FA2646F1A128}"/>
            </c:ext>
          </c:extLst>
        </c:ser>
        <c:ser>
          <c:idx val="3"/>
          <c:order val="3"/>
          <c:spPr>
            <a:solidFill>
              <a:schemeClr val="accent3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Sheet1!$A$4:$F$4</c:f>
              <c:numCache>
                <c:formatCode>General</c:formatCode>
                <c:ptCount val="6"/>
                <c:pt idx="2">
                  <c:v>2.5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20-A348-A984-FA2646F1A128}"/>
            </c:ext>
          </c:extLst>
        </c:ser>
        <c:ser>
          <c:idx val="4"/>
          <c:order val="4"/>
          <c:spPr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3"/>
              <c:layout>
                <c:manualLayout>
                  <c:x val="2.2605255721955354E-2"/>
                  <c:y val="-4.399472063352398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B820-A348-A984-FA2646F1A128}"/>
                </c:ext>
              </c:extLst>
            </c:dLbl>
            <c:dLbl>
              <c:idx val="4"/>
              <c:layout>
                <c:manualLayout>
                  <c:x val="0"/>
                  <c:y val="-4.399472063352398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C-B820-A348-A984-FA2646F1A128}"/>
                </c:ext>
              </c:extLst>
            </c:dLbl>
            <c:dLbl>
              <c:idx val="5"/>
              <c:layout>
                <c:manualLayout>
                  <c:x val="0"/>
                  <c:y val="-4.399472063352398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Sheet1!$A$5:$F$5</c:f>
              <c:numCache>
                <c:formatCode>General</c:formatCode>
                <c:ptCount val="6"/>
                <c:pt idx="2">
                  <c:v>1.2000000000000028</c:v>
                </c:pt>
                <c:pt idx="3">
                  <c:v>3</c:v>
                </c:pt>
                <c:pt idx="4">
                  <c:v>4.5999999999999943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820-A348-A984-FA2646F1A128}"/>
            </c:ext>
          </c:extLst>
        </c:ser>
        <c:ser>
          <c:idx val="5"/>
          <c:order val="5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Sheet1!$A$6:$F$6</c:f>
              <c:numCache>
                <c:formatCode>General</c:formatCode>
                <c:ptCount val="6"/>
                <c:pt idx="2">
                  <c:v>0.5</c:v>
                </c:pt>
                <c:pt idx="3">
                  <c:v>1</c:v>
                </c:pt>
                <c:pt idx="4">
                  <c:v>3.5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820-A348-A984-FA2646F1A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750600175"/>
        <c:axId val="1"/>
      </c:barChart>
      <c:lineChart>
        <c:grouping val="standard"/>
        <c:varyColors val="0"/>
        <c:ser>
          <c:idx val="6"/>
          <c:order val="6"/>
          <c:spPr>
            <a:ln w="28575" algn="ctr">
              <a:solidFill>
                <a:srgbClr val="C30C3E"/>
              </a:solidFill>
              <a:prstDash val="solid"/>
            </a:ln>
          </c:spPr>
          <c:marker>
            <c:symbol val="none"/>
          </c:marker>
          <c:val>
            <c:numRef>
              <c:f>Sheet1!$A$7:$F$7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820-A348-A984-FA2646F1A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0600175"/>
        <c:axId val="1"/>
      </c:lineChart>
      <c:catAx>
        <c:axId val="1750600175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59.581616481774958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750600175"/>
        <c:crosses val="min"/>
        <c:crossBetween val="between"/>
        <c:majorUnit val="5"/>
      </c:valAx>
    </c:plotArea>
    <c:plotVisOnly val="0"/>
    <c:dispBlanksAs val="gap"/>
    <c:showDLblsOverMax val="1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60A2C-B952-BE4D-B3FB-2A3BC27FC010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35549-7BC4-3B4F-BA8E-5135FA6E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3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935549-7BC4-3B4F-BA8E-5135FA6EF0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9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9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2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5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3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4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2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3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1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3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2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E508A42-C27C-204B-8411-EDC7466B5E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88367661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7772400" imgH="10058400" progId="TCLayout.ActiveDocument.1">
                  <p:embed/>
                </p:oleObj>
              </mc:Choice>
              <mc:Fallback>
                <p:oleObj name="think-cell Slide" r:id="rId14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E508A42-C27C-204B-8411-EDC7466B5E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6B420-2589-5648-9F39-B4B57ADB4D12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4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7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chart" Target="../charts/chart1.xml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image" Target="../media/image5.emf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oleObject" Target="../embeddings/oleObject2.bin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slideLayout" Target="../slideLayouts/slideLayout1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tags" Target="../tags/tag50.xml"/><Relationship Id="rId21" Type="http://schemas.openxmlformats.org/officeDocument/2006/relationships/tags" Target="../tags/tag45.xml"/><Relationship Id="rId42" Type="http://schemas.openxmlformats.org/officeDocument/2006/relationships/tags" Target="../tags/tag66.xml"/><Relationship Id="rId47" Type="http://schemas.openxmlformats.org/officeDocument/2006/relationships/tags" Target="../tags/tag71.xml"/><Relationship Id="rId63" Type="http://schemas.openxmlformats.org/officeDocument/2006/relationships/tags" Target="../tags/tag87.xml"/><Relationship Id="rId68" Type="http://schemas.openxmlformats.org/officeDocument/2006/relationships/tags" Target="../tags/tag92.xml"/><Relationship Id="rId84" Type="http://schemas.openxmlformats.org/officeDocument/2006/relationships/oleObject" Target="../embeddings/oleObject3.bin"/><Relationship Id="rId16" Type="http://schemas.openxmlformats.org/officeDocument/2006/relationships/tags" Target="../tags/tag40.xml"/><Relationship Id="rId11" Type="http://schemas.openxmlformats.org/officeDocument/2006/relationships/tags" Target="../tags/tag35.xml"/><Relationship Id="rId32" Type="http://schemas.openxmlformats.org/officeDocument/2006/relationships/tags" Target="../tags/tag56.xml"/><Relationship Id="rId37" Type="http://schemas.openxmlformats.org/officeDocument/2006/relationships/tags" Target="../tags/tag61.xml"/><Relationship Id="rId53" Type="http://schemas.openxmlformats.org/officeDocument/2006/relationships/tags" Target="../tags/tag77.xml"/><Relationship Id="rId58" Type="http://schemas.openxmlformats.org/officeDocument/2006/relationships/tags" Target="../tags/tag82.xml"/><Relationship Id="rId74" Type="http://schemas.openxmlformats.org/officeDocument/2006/relationships/tags" Target="../tags/tag98.xml"/><Relationship Id="rId79" Type="http://schemas.openxmlformats.org/officeDocument/2006/relationships/tags" Target="../tags/tag103.xml"/><Relationship Id="rId5" Type="http://schemas.openxmlformats.org/officeDocument/2006/relationships/tags" Target="../tags/tag29.xml"/><Relationship Id="rId19" Type="http://schemas.openxmlformats.org/officeDocument/2006/relationships/tags" Target="../tags/tag43.xml"/><Relationship Id="rId14" Type="http://schemas.openxmlformats.org/officeDocument/2006/relationships/tags" Target="../tags/tag38.xml"/><Relationship Id="rId22" Type="http://schemas.openxmlformats.org/officeDocument/2006/relationships/tags" Target="../tags/tag46.xml"/><Relationship Id="rId27" Type="http://schemas.openxmlformats.org/officeDocument/2006/relationships/tags" Target="../tags/tag51.xml"/><Relationship Id="rId30" Type="http://schemas.openxmlformats.org/officeDocument/2006/relationships/tags" Target="../tags/tag54.xml"/><Relationship Id="rId35" Type="http://schemas.openxmlformats.org/officeDocument/2006/relationships/tags" Target="../tags/tag59.xml"/><Relationship Id="rId43" Type="http://schemas.openxmlformats.org/officeDocument/2006/relationships/tags" Target="../tags/tag67.xml"/><Relationship Id="rId48" Type="http://schemas.openxmlformats.org/officeDocument/2006/relationships/tags" Target="../tags/tag72.xml"/><Relationship Id="rId56" Type="http://schemas.openxmlformats.org/officeDocument/2006/relationships/tags" Target="../tags/tag80.xml"/><Relationship Id="rId64" Type="http://schemas.openxmlformats.org/officeDocument/2006/relationships/tags" Target="../tags/tag88.xml"/><Relationship Id="rId69" Type="http://schemas.openxmlformats.org/officeDocument/2006/relationships/tags" Target="../tags/tag93.xml"/><Relationship Id="rId77" Type="http://schemas.openxmlformats.org/officeDocument/2006/relationships/tags" Target="../tags/tag101.xml"/><Relationship Id="rId8" Type="http://schemas.openxmlformats.org/officeDocument/2006/relationships/tags" Target="../tags/tag32.xml"/><Relationship Id="rId51" Type="http://schemas.openxmlformats.org/officeDocument/2006/relationships/tags" Target="../tags/tag75.xml"/><Relationship Id="rId72" Type="http://schemas.openxmlformats.org/officeDocument/2006/relationships/tags" Target="../tags/tag96.xml"/><Relationship Id="rId80" Type="http://schemas.openxmlformats.org/officeDocument/2006/relationships/tags" Target="../tags/tag104.xml"/><Relationship Id="rId85" Type="http://schemas.openxmlformats.org/officeDocument/2006/relationships/image" Target="../media/image6.emf"/><Relationship Id="rId3" Type="http://schemas.openxmlformats.org/officeDocument/2006/relationships/tags" Target="../tags/tag27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tags" Target="../tags/tag49.xml"/><Relationship Id="rId33" Type="http://schemas.openxmlformats.org/officeDocument/2006/relationships/tags" Target="../tags/tag57.xml"/><Relationship Id="rId38" Type="http://schemas.openxmlformats.org/officeDocument/2006/relationships/tags" Target="../tags/tag62.xml"/><Relationship Id="rId46" Type="http://schemas.openxmlformats.org/officeDocument/2006/relationships/tags" Target="../tags/tag70.xml"/><Relationship Id="rId59" Type="http://schemas.openxmlformats.org/officeDocument/2006/relationships/tags" Target="../tags/tag83.xml"/><Relationship Id="rId67" Type="http://schemas.openxmlformats.org/officeDocument/2006/relationships/tags" Target="../tags/tag91.xml"/><Relationship Id="rId20" Type="http://schemas.openxmlformats.org/officeDocument/2006/relationships/tags" Target="../tags/tag44.xml"/><Relationship Id="rId41" Type="http://schemas.openxmlformats.org/officeDocument/2006/relationships/tags" Target="../tags/tag65.xml"/><Relationship Id="rId54" Type="http://schemas.openxmlformats.org/officeDocument/2006/relationships/tags" Target="../tags/tag78.xml"/><Relationship Id="rId62" Type="http://schemas.openxmlformats.org/officeDocument/2006/relationships/tags" Target="../tags/tag86.xml"/><Relationship Id="rId70" Type="http://schemas.openxmlformats.org/officeDocument/2006/relationships/tags" Target="../tags/tag94.xml"/><Relationship Id="rId75" Type="http://schemas.openxmlformats.org/officeDocument/2006/relationships/tags" Target="../tags/tag99.xml"/><Relationship Id="rId83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5" Type="http://schemas.openxmlformats.org/officeDocument/2006/relationships/tags" Target="../tags/tag39.xml"/><Relationship Id="rId23" Type="http://schemas.openxmlformats.org/officeDocument/2006/relationships/tags" Target="../tags/tag47.xml"/><Relationship Id="rId28" Type="http://schemas.openxmlformats.org/officeDocument/2006/relationships/tags" Target="../tags/tag52.xml"/><Relationship Id="rId36" Type="http://schemas.openxmlformats.org/officeDocument/2006/relationships/tags" Target="../tags/tag60.xml"/><Relationship Id="rId49" Type="http://schemas.openxmlformats.org/officeDocument/2006/relationships/tags" Target="../tags/tag73.xml"/><Relationship Id="rId57" Type="http://schemas.openxmlformats.org/officeDocument/2006/relationships/tags" Target="../tags/tag81.xml"/><Relationship Id="rId10" Type="http://schemas.openxmlformats.org/officeDocument/2006/relationships/tags" Target="../tags/tag34.xml"/><Relationship Id="rId31" Type="http://schemas.openxmlformats.org/officeDocument/2006/relationships/tags" Target="../tags/tag55.xml"/><Relationship Id="rId44" Type="http://schemas.openxmlformats.org/officeDocument/2006/relationships/tags" Target="../tags/tag68.xml"/><Relationship Id="rId52" Type="http://schemas.openxmlformats.org/officeDocument/2006/relationships/tags" Target="../tags/tag76.xml"/><Relationship Id="rId60" Type="http://schemas.openxmlformats.org/officeDocument/2006/relationships/tags" Target="../tags/tag84.xml"/><Relationship Id="rId65" Type="http://schemas.openxmlformats.org/officeDocument/2006/relationships/tags" Target="../tags/tag89.xml"/><Relationship Id="rId73" Type="http://schemas.openxmlformats.org/officeDocument/2006/relationships/tags" Target="../tags/tag97.xml"/><Relationship Id="rId78" Type="http://schemas.openxmlformats.org/officeDocument/2006/relationships/tags" Target="../tags/tag102.xml"/><Relationship Id="rId81" Type="http://schemas.openxmlformats.org/officeDocument/2006/relationships/tags" Target="../tags/tag105.xml"/><Relationship Id="rId86" Type="http://schemas.openxmlformats.org/officeDocument/2006/relationships/chart" Target="../charts/chart2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39" Type="http://schemas.openxmlformats.org/officeDocument/2006/relationships/tags" Target="../tags/tag63.xml"/><Relationship Id="rId34" Type="http://schemas.openxmlformats.org/officeDocument/2006/relationships/tags" Target="../tags/tag58.xml"/><Relationship Id="rId50" Type="http://schemas.openxmlformats.org/officeDocument/2006/relationships/tags" Target="../tags/tag74.xml"/><Relationship Id="rId55" Type="http://schemas.openxmlformats.org/officeDocument/2006/relationships/tags" Target="../tags/tag79.xml"/><Relationship Id="rId76" Type="http://schemas.openxmlformats.org/officeDocument/2006/relationships/tags" Target="../tags/tag100.xml"/><Relationship Id="rId7" Type="http://schemas.openxmlformats.org/officeDocument/2006/relationships/tags" Target="../tags/tag31.xml"/><Relationship Id="rId71" Type="http://schemas.openxmlformats.org/officeDocument/2006/relationships/tags" Target="../tags/tag95.xml"/><Relationship Id="rId2" Type="http://schemas.openxmlformats.org/officeDocument/2006/relationships/tags" Target="../tags/tag26.xml"/><Relationship Id="rId29" Type="http://schemas.openxmlformats.org/officeDocument/2006/relationships/tags" Target="../tags/tag53.xml"/><Relationship Id="rId24" Type="http://schemas.openxmlformats.org/officeDocument/2006/relationships/tags" Target="../tags/tag48.xml"/><Relationship Id="rId40" Type="http://schemas.openxmlformats.org/officeDocument/2006/relationships/tags" Target="../tags/tag64.xml"/><Relationship Id="rId45" Type="http://schemas.openxmlformats.org/officeDocument/2006/relationships/tags" Target="../tags/tag69.xml"/><Relationship Id="rId66" Type="http://schemas.openxmlformats.org/officeDocument/2006/relationships/tags" Target="../tags/tag90.xml"/><Relationship Id="rId61" Type="http://schemas.openxmlformats.org/officeDocument/2006/relationships/tags" Target="../tags/tag85.xml"/><Relationship Id="rId82" Type="http://schemas.openxmlformats.org/officeDocument/2006/relationships/tags" Target="../tags/tag10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18D286D8-5138-8F41-97CC-5B4E200735B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9248"/>
            <a:ext cx="10160079" cy="44182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C768C6-62D4-4581-8B71-5737880F8F8C}"/>
              </a:ext>
            </a:extLst>
          </p:cNvPr>
          <p:cNvSpPr txBox="1"/>
          <p:nvPr/>
        </p:nvSpPr>
        <p:spPr>
          <a:xfrm>
            <a:off x="1687606" y="5293299"/>
            <a:ext cx="650165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DRAFT Five Year Research Growth Plan, 2022-2027</a:t>
            </a:r>
          </a:p>
        </p:txBody>
      </p:sp>
    </p:spTree>
    <p:extLst>
      <p:ext uri="{BB962C8B-B14F-4D97-AF65-F5344CB8AC3E}">
        <p14:creationId xmlns:p14="http://schemas.microsoft.com/office/powerpoint/2010/main" val="4213854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STRATEGIES</a:t>
            </a:r>
            <a:r>
              <a:rPr lang="en-US" sz="2400" dirty="0"/>
              <a:t>: 2. RESEARCH STRENGTHS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A72EC2-F7A5-C84E-80C5-74682694F5DF}"/>
              </a:ext>
            </a:extLst>
          </p:cNvPr>
          <p:cNvSpPr txBox="1"/>
          <p:nvPr/>
        </p:nvSpPr>
        <p:spPr>
          <a:xfrm>
            <a:off x="352096" y="1620279"/>
            <a:ext cx="8439807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Big Ideas Institutes / University-wide </a:t>
            </a:r>
            <a:r>
              <a:rPr lang="en-US" b="1" i="1" dirty="0"/>
              <a:t>Centers of Excellence</a:t>
            </a:r>
            <a:endParaRPr lang="en-US" b="1" i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Grow Big Ideas through sustainable budget models including grant and enrollment revenue, IDC recovery, philanthropy, educational programs</a:t>
            </a:r>
          </a:p>
          <a:p>
            <a:endParaRPr lang="en-US" dirty="0"/>
          </a:p>
          <a:p>
            <a:r>
              <a:rPr lang="en-US" b="1" dirty="0"/>
              <a:t>College-Level </a:t>
            </a:r>
            <a:r>
              <a:rPr lang="en-US" b="1" i="1" dirty="0"/>
              <a:t>Centers of Excellence</a:t>
            </a:r>
            <a:endParaRPr lang="en-US" b="1" i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Implement designation process to solidify existing strengths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Implement RI-College collaborations to incubate future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roll out of $10M Humanities Endowment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Research Growth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Prioritize and invest in areas with high potential for growth in research funding and scholarly eminence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r>
              <a:rPr lang="en-US" i="1" dirty="0"/>
              <a:t>Prioritize for faculty hiring, fundraising, communications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D5F167-9CD8-BE4E-AF69-C629D9FB0955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448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AB769F9E-D078-5A45-9417-1519E754292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460754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AB769F9E-D078-5A45-9417-1519E75429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/>
              <a:t>STRATEGIES</a:t>
            </a:r>
            <a:r>
              <a:rPr lang="en-US" sz="2400"/>
              <a:t>: 3. RESEARCH GROWTH AS A SLU-WIDE PRIORITY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25A29B-65A4-C543-BF86-9D14FB2B5996}"/>
              </a:ext>
            </a:extLst>
          </p:cNvPr>
          <p:cNvSpPr txBox="1"/>
          <p:nvPr/>
        </p:nvSpPr>
        <p:spPr>
          <a:xfrm>
            <a:off x="614658" y="1516260"/>
            <a:ext cx="79773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Accomplishing SLU’s full research vision - and fully realizing its benefits - requires engagement and close collaboration across many parts of the university</a:t>
            </a:r>
            <a:endParaRPr lang="en-US" sz="20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A5536-FA23-524E-8DB0-308C977610B2}"/>
              </a:ext>
            </a:extLst>
          </p:cNvPr>
          <p:cNvSpPr txBox="1"/>
          <p:nvPr/>
        </p:nvSpPr>
        <p:spPr>
          <a:xfrm>
            <a:off x="486596" y="2721588"/>
            <a:ext cx="7853536" cy="32008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Make research an essential element of </a:t>
            </a:r>
            <a:r>
              <a:rPr lang="en-US" b="1" dirty="0"/>
              <a:t>SLU’s brand </a:t>
            </a:r>
            <a:r>
              <a:rPr lang="en-US" dirty="0"/>
              <a:t>for students, faculty, alumni, donors, and patients</a:t>
            </a:r>
            <a:endParaRPr lang="en-US" dirty="0">
              <a:cs typeface="Calibri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Fully integrate research into the SLU</a:t>
            </a:r>
            <a:r>
              <a:rPr lang="en-US" b="1" dirty="0"/>
              <a:t> student experience </a:t>
            </a:r>
            <a:r>
              <a:rPr lang="en-US" dirty="0"/>
              <a:t>through enrollment, research opportunities, mentoring, and career opportunities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Strengthen </a:t>
            </a:r>
            <a:r>
              <a:rPr lang="en-US" b="1" dirty="0"/>
              <a:t>clinical research </a:t>
            </a:r>
            <a:r>
              <a:rPr lang="en-US" dirty="0"/>
              <a:t>and</a:t>
            </a:r>
            <a:r>
              <a:rPr lang="en-US" b="1" dirty="0"/>
              <a:t> basic-clinical collaborations</a:t>
            </a:r>
            <a:r>
              <a:rPr lang="en-US" dirty="0"/>
              <a:t> in partnership with SSM Health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Ensure nimble research-related </a:t>
            </a:r>
            <a:r>
              <a:rPr lang="en-US" b="1" dirty="0"/>
              <a:t>policies and practices </a:t>
            </a:r>
            <a:r>
              <a:rPr lang="en-US" dirty="0"/>
              <a:t>to allow researchers to seize opportunities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7136A5-AE70-6D41-849B-13B857B4861C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3103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29842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STRATEGIES</a:t>
            </a:r>
            <a:r>
              <a:rPr lang="en-US" sz="2400" dirty="0"/>
              <a:t>: 4. SOLIDIFY REGIONAL LEADERSHIP ROLE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F3F1D-7E4D-FD4F-AC7A-51339DEFEF54}"/>
              </a:ext>
            </a:extLst>
          </p:cNvPr>
          <p:cNvSpPr txBox="1"/>
          <p:nvPr/>
        </p:nvSpPr>
        <p:spPr>
          <a:xfrm>
            <a:off x="588579" y="1624889"/>
            <a:ext cx="8241096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i="1" dirty="0"/>
              <a:t>Solidify SLU as a preeminent research university in the St. Louis region - delivering the talent, research, innovation, clinical care that drives the region’s knowledge economy</a:t>
            </a:r>
          </a:p>
          <a:p>
            <a:endParaRPr lang="en-US" dirty="0">
              <a:cs typeface="Calibri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Position SLU as </a:t>
            </a:r>
            <a:r>
              <a:rPr lang="en-US" sz="2000" b="1" dirty="0">
                <a:ea typeface="+mn-lt"/>
                <a:cs typeface="+mn-lt"/>
              </a:rPr>
              <a:t>St. Louis’ lead research, talent, and innovation resource </a:t>
            </a:r>
            <a:r>
              <a:rPr lang="en-US" sz="2000" dirty="0">
                <a:ea typeface="+mn-lt"/>
                <a:cs typeface="+mn-lt"/>
              </a:rPr>
              <a:t>for companies, civic and community organizations, and VC investors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Serve as applied research </a:t>
            </a:r>
            <a:r>
              <a:rPr lang="en-US" sz="2000" b="1" dirty="0">
                <a:cs typeface="Calibri"/>
              </a:rPr>
              <a:t>partner with the City and County </a:t>
            </a:r>
            <a:r>
              <a:rPr lang="en-US" sz="2000" dirty="0">
                <a:cs typeface="Calibri"/>
              </a:rPr>
              <a:t>on</a:t>
            </a:r>
            <a:r>
              <a:rPr lang="en-US" sz="2000" dirty="0">
                <a:ea typeface="+mn-lt"/>
                <a:cs typeface="+mn-lt"/>
              </a:rPr>
              <a:t> health disparities, K-12 education, and inclusive prosperity</a:t>
            </a:r>
          </a:p>
          <a:p>
            <a:pPr marL="285750" indent="-285750">
              <a:spcAft>
                <a:spcPts val="1200"/>
              </a:spcAft>
              <a:buFont typeface="Arial,Sans-Serif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Serve</a:t>
            </a:r>
            <a:r>
              <a:rPr lang="en-US" sz="2000" dirty="0"/>
              <a:t> as lead university for </a:t>
            </a:r>
            <a:r>
              <a:rPr lang="en-US" sz="2000" b="1" dirty="0"/>
              <a:t>regional priorities </a:t>
            </a:r>
            <a:r>
              <a:rPr lang="en-US" sz="2000" dirty="0"/>
              <a:t>(e.g. Geospatial Science, Advanced Manufacturing) and collaborate closely with regional research institutions</a:t>
            </a: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F5227-6405-4F49-97BC-B7BE1C3B10F2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3365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ENABLING ELEMENTS: A. RESEARCH SUPPORT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A0EE86-A926-5F4D-81D6-9C562C24FEDD}"/>
              </a:ext>
            </a:extLst>
          </p:cNvPr>
          <p:cNvSpPr txBox="1"/>
          <p:nvPr/>
        </p:nvSpPr>
        <p:spPr>
          <a:xfrm>
            <a:off x="557561" y="1400561"/>
            <a:ext cx="8028877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/>
          </a:p>
          <a:p>
            <a:pPr>
              <a:spcAft>
                <a:spcPts val="600"/>
              </a:spcAft>
            </a:pPr>
            <a:r>
              <a:rPr lang="en-US" sz="2000" i="1" dirty="0"/>
              <a:t>Build on research support enhancements from the past five years to address ongoing gaps and build capacities needed for continued growth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Expand </a:t>
            </a:r>
            <a:r>
              <a:rPr lang="en-US" sz="2000" b="1" dirty="0"/>
              <a:t>research support staffing </a:t>
            </a:r>
            <a:r>
              <a:rPr lang="en-US" sz="2000" dirty="0"/>
              <a:t>in parallel with SLU’s growth, and expand training and policy programs in research compliance and safety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Work with Deans and and Associate Deans to </a:t>
            </a:r>
            <a:r>
              <a:rPr lang="en-US" sz="2000" b="1" dirty="0"/>
              <a:t>create Colleges’ five year research plans</a:t>
            </a:r>
            <a:r>
              <a:rPr lang="en-US" sz="2000" dirty="0"/>
              <a:t> including priorities, growth objectives, and support needs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Invest in </a:t>
            </a:r>
            <a:r>
              <a:rPr lang="en-US" sz="2000" b="1" dirty="0"/>
              <a:t>research computing </a:t>
            </a:r>
            <a:r>
              <a:rPr lang="en-US" sz="2000" dirty="0"/>
              <a:t>capacity and staff expertise to make scalable and accessible for every discipline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Create multi-year </a:t>
            </a:r>
            <a:r>
              <a:rPr lang="en-US" sz="2000" b="1" dirty="0"/>
              <a:t>research capital fund </a:t>
            </a:r>
            <a:r>
              <a:rPr lang="en-US" sz="2000" dirty="0"/>
              <a:t>and prioritization process for investments in infrastructure and space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063C49-3EBD-374E-8D2D-7377A42CA2E1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8836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ENABLING ELEMENTS: B. PHILANTHROPY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935C14-EE47-A64C-8609-4167D458F4FE}"/>
              </a:ext>
            </a:extLst>
          </p:cNvPr>
          <p:cNvSpPr txBox="1"/>
          <p:nvPr/>
        </p:nvSpPr>
        <p:spPr>
          <a:xfrm>
            <a:off x="685800" y="1536093"/>
            <a:ext cx="7772400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i="1" dirty="0"/>
              <a:t>Build on momentum generated by $600M campaign, $50M Research Institute gift, and Taylor Geospatial Institute legacy gift to accelerate fundraising capacity for research and innovation priorities</a:t>
            </a:r>
            <a:endParaRPr lang="en-US" sz="2000" i="1" dirty="0">
              <a:cs typeface="Calibri"/>
            </a:endParaRPr>
          </a:p>
          <a:p>
            <a:r>
              <a:rPr lang="en-US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Potential Priorities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School of Science &amp; Engineering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School of Medicine  </a:t>
            </a:r>
            <a:endParaRPr lang="en-US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Big Ideas Institutes &amp; College </a:t>
            </a:r>
            <a:r>
              <a:rPr lang="en-US" i="1" dirty="0"/>
              <a:t>Centers of Excellence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SLU Innovation</a:t>
            </a:r>
            <a:endParaRPr lang="en-US" dirty="0">
              <a:cs typeface="Calibri"/>
            </a:endParaRPr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Subpriorities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Endowed Professorships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Endow Research Institute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Student &amp; Postdoc Support</a:t>
            </a:r>
          </a:p>
          <a:p>
            <a:pPr lvl="1"/>
            <a:r>
              <a:rPr lang="en-US" sz="1200" dirty="0">
                <a:cs typeface="Calibri"/>
              </a:rPr>
              <a:t> 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E54C17-974D-5D40-9248-2057FCBE609E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9391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ENABLING ELEMENTS: C. AGGRESSIVELY MARKET SLU RESEARCH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BEAA06-A7F4-3448-8233-1C8E05ECF0D5}"/>
              </a:ext>
            </a:extLst>
          </p:cNvPr>
          <p:cNvSpPr/>
          <p:nvPr/>
        </p:nvSpPr>
        <p:spPr>
          <a:xfrm>
            <a:off x="441326" y="1631677"/>
            <a:ext cx="7828318" cy="420115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900" i="1" dirty="0"/>
              <a:t>Build multi-channel marketing and communications strategies to raise SLU’s regional and national profile as an emerging research powerhouse. </a:t>
            </a:r>
          </a:p>
          <a:p>
            <a:endParaRPr lang="en-US" sz="1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Develop and execute strategies that promote research success stories and initiatives, faculty profiles and accomplishments across multiple channels including: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SLU and RI Websites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PR/Earned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Social Media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Print Materials </a:t>
            </a:r>
            <a:r>
              <a:rPr lang="en-US" sz="1700" i="1" dirty="0"/>
              <a:t>(i.e. Annual RI Impact Report)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Direct (email)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Internal/External Events </a:t>
            </a:r>
          </a:p>
          <a:p>
            <a:pPr lvl="1"/>
            <a:endParaRPr lang="en-US" sz="1000" dirty="0"/>
          </a:p>
          <a:p>
            <a:pPr>
              <a:spcAft>
                <a:spcPts val="1200"/>
              </a:spcAft>
            </a:pPr>
            <a:r>
              <a:rPr lang="en-US" dirty="0"/>
              <a:t>Results drive reputation and awareness which enhances student enrollment, faculty recruitment, grant funding, partnerships, clinical care, and philanthropy.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D89E8-E16D-3842-A2ED-3F4567E5B5D3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62066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ENABLING ELEMENTS: D. SLU INNOVATION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A8227A-9563-B54D-A2B7-4BF21DD20872}"/>
              </a:ext>
            </a:extLst>
          </p:cNvPr>
          <p:cNvSpPr txBox="1"/>
          <p:nvPr/>
        </p:nvSpPr>
        <p:spPr>
          <a:xfrm>
            <a:off x="524107" y="1503483"/>
            <a:ext cx="8181586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i="1" dirty="0"/>
              <a:t>Position SLU as a university leader in innovation to enhance efforts to recruit the most talented researchers and students and to build partnerships with companies and investors</a:t>
            </a:r>
          </a:p>
          <a:p>
            <a:endParaRPr lang="en-US" sz="2000" dirty="0"/>
          </a:p>
          <a:p>
            <a:pPr marL="285750" indent="-285750">
              <a:spcAft>
                <a:spcPts val="1200"/>
              </a:spcAft>
              <a:buFont typeface="Arial,Sans-Serif" panose="020B0604020202020204" pitchFamily="34" charset="0"/>
              <a:buChar char="•"/>
            </a:pPr>
            <a:r>
              <a:rPr lang="en-US" sz="2000" b="1" dirty="0"/>
              <a:t>Connect and coordinate </a:t>
            </a:r>
            <a:r>
              <a:rPr lang="en-US" sz="2000" dirty="0"/>
              <a:t>SLU’s programs and leaders in entrepreneurship, commercialization, industry partnerships, and career services</a:t>
            </a:r>
            <a:endParaRPr lang="en-US" sz="2000" dirty="0">
              <a:cs typeface="Calibri"/>
            </a:endParaRP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Expand entrepreneurship training </a:t>
            </a:r>
            <a:r>
              <a:rPr lang="en-US" sz="2000" dirty="0"/>
              <a:t>for students and faculty and </a:t>
            </a:r>
            <a:r>
              <a:rPr lang="en-US" sz="2000" b="1" dirty="0"/>
              <a:t>facilitate access </a:t>
            </a:r>
            <a:r>
              <a:rPr lang="en-US" sz="2000" dirty="0"/>
              <a:t>to seed funding, mentors, and capital</a:t>
            </a:r>
            <a:endParaRPr lang="en-US" sz="2000" dirty="0">
              <a:cs typeface="Calibri"/>
            </a:endParaRP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Evaluate </a:t>
            </a:r>
            <a:r>
              <a:rPr lang="en-US" sz="2000" b="1" dirty="0"/>
              <a:t>processes, policies, and contract templates </a:t>
            </a:r>
            <a:r>
              <a:rPr lang="en-US" sz="2000" dirty="0"/>
              <a:t>to expedite entrepreneurship and industry collaborations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Build expansive </a:t>
            </a:r>
            <a:r>
              <a:rPr lang="en-US" sz="2000" b="1" dirty="0"/>
              <a:t>Anchor Industry Partnerships </a:t>
            </a:r>
            <a:r>
              <a:rPr lang="en-US" sz="2000" dirty="0"/>
              <a:t>for talent, research, innovation collaborations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Utilize the </a:t>
            </a:r>
            <a:r>
              <a:rPr lang="en-US" sz="2000" b="1" dirty="0">
                <a:cs typeface="Calibri"/>
              </a:rPr>
              <a:t>COLLAB @ Cortex </a:t>
            </a:r>
            <a:r>
              <a:rPr lang="en-US" sz="2000" dirty="0">
                <a:cs typeface="Calibri"/>
              </a:rPr>
              <a:t>space for showcasing SLU’s innovation assets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4C5B4E-49B2-084A-BA01-EEEAD3065D88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2283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FIVE YEAR RESEARCH GROWTH METRICS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70E2DF-D122-1C48-A148-2D33D2636B85}"/>
              </a:ext>
            </a:extLst>
          </p:cNvPr>
          <p:cNvSpPr txBox="1"/>
          <p:nvPr/>
        </p:nvSpPr>
        <p:spPr>
          <a:xfrm>
            <a:off x="304800" y="1441132"/>
            <a:ext cx="8385779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i="1" dirty="0"/>
              <a:t>Track key research growth metrics as SLU-wide priority and shared responsibility to achieve Carnegie 1 by 2027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10% Annual Growth in Expenditures - $100M by 2026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8% 2016 to 2022, 13% 2020 to 2022 - Currently $58M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Top 100 PIs average $600k per year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Currently $455k (was $323k in 2016)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160 PIs with more than $100k/year 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Currently 107 (was 92 in 2016)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6 Institutes/Centers with grant expenditures over $5M/year and/or ranked in top 5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Currently 4 – Taylor Geospatial Institute, Center for Vaccine Development, Center for Health Law Studies, Center for Medieval &amp; Renaissance Studies (2 in 2016)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120 Faculty one standard deviation above disciplinary mean (RI Fellows)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150 Undergraduates engaged in Summer Research programs (new)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Metrics for Scholarly Productivity to be developed by Scholarship Research Council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307693-03CC-9143-A283-C440BF5A0461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9796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Vision: SLU as a Preeminent Jesuit Research University in St. Louis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57557E-FFA6-0C4C-A832-B67BC79A696B}"/>
              </a:ext>
            </a:extLst>
          </p:cNvPr>
          <p:cNvSpPr txBox="1"/>
          <p:nvPr/>
        </p:nvSpPr>
        <p:spPr>
          <a:xfrm>
            <a:off x="683171" y="1637437"/>
            <a:ext cx="7830207" cy="46782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21st century </a:t>
            </a:r>
            <a:r>
              <a:rPr lang="en-US" sz="2000" b="1" dirty="0">
                <a:solidFill>
                  <a:srgbClr val="053EA5"/>
                </a:solidFill>
              </a:rPr>
              <a:t>CARNEGIE 1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research university grounded in SLU’s Jesuit mission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Rooted in </a:t>
            </a:r>
            <a:r>
              <a:rPr lang="en-US" sz="2000" b="1" dirty="0">
                <a:solidFill>
                  <a:srgbClr val="053EA5"/>
                </a:solidFill>
              </a:rPr>
              <a:t>ST. LOUIS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 an </a:t>
            </a:r>
            <a:r>
              <a:rPr lang="en-US" sz="2000" b="1" dirty="0">
                <a:solidFill>
                  <a:srgbClr val="053EA5"/>
                </a:solidFill>
              </a:rPr>
              <a:t>ANCHOR INSTITUTION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generating research, innovation, and talent to fuel the region’s knowledge economy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53EA5"/>
                </a:solidFill>
              </a:rPr>
              <a:t>DISTINCTIVE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top-ranked </a:t>
            </a:r>
            <a:r>
              <a:rPr lang="en-US" sz="2000" b="1" dirty="0">
                <a:solidFill>
                  <a:srgbClr val="053EA5"/>
                </a:solidFill>
              </a:rPr>
              <a:t>RESEARCH STRENGTHS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that address the needs of our city, nation, and world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53EA5"/>
                </a:solidFill>
              </a:rPr>
              <a:t>INNOVATIVE PARTNERSHIPS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 universities, investors, companies, community, and civic organizations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Enhanced </a:t>
            </a:r>
            <a:r>
              <a:rPr lang="en-US" sz="2000" b="1" dirty="0">
                <a:solidFill>
                  <a:srgbClr val="053EA5"/>
                </a:solidFill>
              </a:rPr>
              <a:t>RESEARCH REPUTATION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drives overall metrics on faculty recruitment, student enrollment, clinical care, and philanthropy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DFAA7-8A00-964D-B558-BF6E855F33AE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535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-1" y="264246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SLU RESEARCH ACCOMPLISHMENTS FROM 2016-2022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856CA0-5F24-824D-B042-78363DE692D3}"/>
              </a:ext>
            </a:extLst>
          </p:cNvPr>
          <p:cNvSpPr/>
          <p:nvPr/>
        </p:nvSpPr>
        <p:spPr>
          <a:xfrm>
            <a:off x="347406" y="1293257"/>
            <a:ext cx="79353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Culture Change – Support, Expectations, Identity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Enhanced research support – strategy, grants, seed funding, computing, innovation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4 Research Councils supporting Scholarship, Health, Science &amp; Engineering, Medicine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Thinking of ourselves and acting like a growing research university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Research Institute Gift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RI-funded hires and retentions, outstanding new faculty recruited across SLU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Investments in faculty, research staff, and infrastructure across all disciplines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 Fellows appointments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Big Ideas &amp; Centers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8 University-wide, interdisciplinary, faculty-driven, collaborative Institutes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Leadership and prominence in Vaccine Development, especially during Covid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Legacy gift to create the Taylor Geospatial Institute, eight university consortium led by SLU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$10M Humanities Endowment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External Perception of SLU as Research University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Heightened STL regional profile, partnerships, impact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 Annual Impact Report, RI website, researcher accomplishments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Growth in Scholarly &amp; Scientific Impact and Research Expenditures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Book and article publication steadily increasing; prestigious faculty awards and appointments; Scholarly Works awards created; Spark Grants, Research Opportunity Funds created to catalyze high impact scholarship and science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8% CAGR overall, 22% CAGR outside School of Medicine, $21M/year in additional research expenditures and growing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05CB27-33B0-FA46-8CAC-FFA16765B05C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624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>
            <a:extLst>
              <a:ext uri="{FF2B5EF4-FFF2-40B4-BE49-F238E27FC236}">
                <a16:creationId xmlns:a16="http://schemas.microsoft.com/office/drawing/2014/main" id="{0D418BB1-20A4-CE40-8BFF-ABDB8826E5D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7772400" imgH="10058400" progId="TCLayout.ActiveDocument.1">
                  <p:embed/>
                </p:oleObj>
              </mc:Choice>
              <mc:Fallback>
                <p:oleObj name="think-cell Slide" r:id="rId24" imgW="7772400" imgH="10058400" progId="TCLayout.ActiveDocument.1">
                  <p:embed/>
                  <p:pic>
                    <p:nvPicPr>
                      <p:cNvPr id="28" name="Object 27" hidden="1">
                        <a:extLst>
                          <a:ext uri="{FF2B5EF4-FFF2-40B4-BE49-F238E27FC236}">
                            <a16:creationId xmlns:a16="http://schemas.microsoft.com/office/drawing/2014/main" id="{0D418BB1-20A4-CE40-8BFF-ABDB8826E5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SLU RESEARCH EXPENDITURES, 2016-2022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6EC22915-491C-9DE1-55C5-EF38EC8E89D6}"/>
              </a:ext>
            </a:extLst>
          </p:cNvPr>
          <p:cNvGraphicFramePr/>
          <p:nvPr>
            <p:custDataLst>
              <p:tags r:id="rId2"/>
            </p:custDataLst>
          </p:nvPr>
        </p:nvGraphicFramePr>
        <p:xfrm>
          <a:off x="1374775" y="2633663"/>
          <a:ext cx="7226300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6"/>
          </a:graphicData>
        </a:graphic>
      </p:graphicFrame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0D6F7E9-5BC0-2241-81BF-18C670B58DA0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 bwMode="auto">
          <a:xfrm flipV="1">
            <a:off x="1960562" y="2016125"/>
            <a:ext cx="6053138" cy="102711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EB1002-7005-123E-8010-197BA5361249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 flipV="1">
            <a:off x="5995988" y="2185988"/>
            <a:ext cx="2017712" cy="60483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787DCD4-AE9E-0E2E-CE5C-D0C7EE75E0C4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7826375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D1BB0028-5E10-4F69-9495-F9A578F15CA8}" type="datetime'2''''''''''''''''''0''''''''2''''''''''''''''''''''''2'''''">
              <a:rPr lang="en-US" altLang="en-US" sz="1400" smtClean="0">
                <a:solidFill>
                  <a:schemeClr val="tx1"/>
                </a:solidFill>
              </a:rPr>
              <a:pPr/>
              <a:t>2022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7540B53D-84D2-2F49-91C8-6BA0EA4D7E4D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5722938" y="308292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484DFAF-19A7-430C-B787-396A59D62B67}" type="datetime'''''''''''''4''6,''0''''''17''''''''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46,017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3A69E0B5-4F05-7C4E-8644-46CF3DB2F0C7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 bwMode="gray">
          <a:xfrm>
            <a:off x="4714875" y="318452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2863E7F9-7B89-400D-9949-1EB168F5E30C}" type="datetime'''''''''''''''''''''''''4''''''''''''''3,''''9''''''50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43,950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3CDED351-CDC4-C841-9937-F18E4D952680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6732588" y="274002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61A81D0-F1B8-4B5C-8270-5CBB282B6667}" type="datetime'''53'''''''''''''''''''''''''''''''',''''''''0''3''''''''2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53,032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CC2F83D9-AE7D-1249-BB80-428B41A6FF62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3705224" y="3371850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3AF4852-A239-4D52-BB8E-FA2866F5C827}" type="datetime'4''''''''''0,1''''''''1''''''''''''''4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40,114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CDD3D892-ED21-9243-A3F2-CCE08D51DB09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 bwMode="auto">
          <a:xfrm>
            <a:off x="5808663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C713C5C-D4DE-469D-B388-0106D2A3A829}" type="datetime'''''''2''''''0''''''''2''''''0''''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F25D327-6512-E643-9394-84C6FC7E159B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1773238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4A9DCB4-ADD8-4D0B-8183-B4F30EC544FC}" type="datetime'2''0''''''''''''''''''1''''''''''''''''''6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CE758E79-FC90-7243-87F0-995B2934B037}"/>
              </a:ext>
            </a:extLst>
          </p:cNvPr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1187450" y="4759325"/>
            <a:ext cx="350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946FEF83-C4F3-4474-8804-1ADEAB8B60F2}" type="datetime'''''''''''S''O''''''''''M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SOM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1AE45645-C984-7F48-862A-EBE2A95561FA}"/>
              </a:ext>
            </a:extLst>
          </p:cNvPr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831849" y="3843338"/>
            <a:ext cx="7064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30F0486-0CC0-44E4-A21C-27B8A4FAC165}" type="datetime'''''''''No''''''''n''''''''''''-''''S''''''''''''''OM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Non-SOM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FC2A1578-6814-0046-9328-C27C37187D3B}"/>
              </a:ext>
            </a:extLst>
          </p:cNvPr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4800600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6278428-0525-444B-9A13-8818B613BDBE}" type="datetime'''''''''''2''''''''''''''''''''''01''9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18CEB8A9-AC30-9148-949E-855437AF1820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3790950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6CAB14D-0F6B-40CA-8A4D-DA4E5F979AFE}" type="datetime'''''2''''0''1''''''''''''''''8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AFAB3A42-DC87-394B-BCBF-2F55417A218D}"/>
              </a:ext>
            </a:extLst>
          </p:cNvPr>
          <p:cNvSpPr txBox="1">
            <a:spLocks/>
          </p:cNvSpPr>
          <p:nvPr>
            <p:custDataLst>
              <p:tags r:id="rId16"/>
            </p:custDataLst>
          </p:nvPr>
        </p:nvSpPr>
        <p:spPr bwMode="gray">
          <a:xfrm>
            <a:off x="2697162" y="335597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27856FB-992D-48F1-9AEA-CC3A726A23ED}" type="datetime'''''''''''''''''''''''''4''''''''0'',''''''''4''27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40,427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15EF3B96-C83E-EA45-934E-1F33FA0E7739}"/>
              </a:ext>
            </a:extLst>
          </p:cNvPr>
          <p:cNvSpPr txBox="1">
            <a:spLocks/>
          </p:cNvSpPr>
          <p:nvPr>
            <p:custDataLst>
              <p:tags r:id="rId17"/>
            </p:custDataLst>
          </p:nvPr>
        </p:nvSpPr>
        <p:spPr bwMode="gray">
          <a:xfrm>
            <a:off x="1687512" y="3505200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B555EE1-5174-4BC0-81D9-38692A08B89C}" type="datetime'3''7'''''''''''''''''''''''''''''''''',''''3''9''''4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37,394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1B873219-93C1-4C43-9E89-261B9B816F50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 bwMode="auto">
          <a:xfrm>
            <a:off x="6818313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F3F767B-3B4B-4FAE-B261-E63E662312FA}" type="datetime'''''''''''''2''''0''2''''''''''''''''''''''''''''''''''1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32DAB413-FD08-D34C-B29E-9487C872D92D}"/>
              </a:ext>
            </a:extLst>
          </p:cNvPr>
          <p:cNvSpPr txBox="1">
            <a:spLocks/>
          </p:cNvSpPr>
          <p:nvPr>
            <p:custDataLst>
              <p:tags r:id="rId19"/>
            </p:custDataLst>
          </p:nvPr>
        </p:nvSpPr>
        <p:spPr bwMode="auto">
          <a:xfrm>
            <a:off x="2782888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D33D146-00EA-489E-A208-26058B9651C3}" type="datetime'''''''2''''''''''0''''1''''''''''''7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9B1627C-0D3C-E0DF-CD84-7A17C4D68A68}"/>
              </a:ext>
            </a:extLst>
          </p:cNvPr>
          <p:cNvSpPr txBox="1">
            <a:spLocks/>
          </p:cNvSpPr>
          <p:nvPr>
            <p:custDataLst>
              <p:tags r:id="rId20"/>
            </p:custDataLst>
          </p:nvPr>
        </p:nvSpPr>
        <p:spPr bwMode="gray">
          <a:xfrm>
            <a:off x="7740650" y="2478088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A006CD2-C208-4E1E-8552-E60B5125AFB9}" type="datetime'''''''''''''5''8'''',''''''''3''''72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58,372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4" name="Text Placeholder 2">
            <a:extLst>
              <a:ext uri="{FF2B5EF4-FFF2-40B4-BE49-F238E27FC236}">
                <a16:creationId xmlns:a16="http://schemas.microsoft.com/office/drawing/2014/main" id="{3CC360E9-9AF5-BA42-9732-6EFD18169C8F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 bwMode="auto">
          <a:xfrm>
            <a:off x="4767263" y="2378075"/>
            <a:ext cx="438150" cy="301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BEAF8C6-F194-44FB-9EE2-DBAA3C3127C2}" type="datetime'+''''''''''''''''''''''''8''''''''''%'''''">
              <a:rPr lang="en-US" altLang="en-US" sz="1400" b="1" smtClean="0">
                <a:solidFill>
                  <a:schemeClr val="tx1"/>
                </a:solidFill>
              </a:rPr>
              <a:pPr/>
              <a:t>+8%</a:t>
            </a:fld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11A3C2EA-C517-44A3-E364-F6DCA5592456}"/>
              </a:ext>
            </a:extLst>
          </p:cNvPr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6721475" y="2336800"/>
            <a:ext cx="566738" cy="301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5076A44-8D72-4204-84C3-EACDF700DAD5}" type="datetime'+''''''''''''''''''''''''''''''1''''3%'''''''''''''''''">
              <a:rPr lang="en-US" altLang="en-US" sz="1400" b="1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+13%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9B2C95-9449-564B-B395-20DA2EB386ED}"/>
              </a:ext>
            </a:extLst>
          </p:cNvPr>
          <p:cNvSpPr txBox="1"/>
          <p:nvPr/>
        </p:nvSpPr>
        <p:spPr>
          <a:xfrm>
            <a:off x="2529324" y="1794431"/>
            <a:ext cx="368402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b="1"/>
              <a:t>GRANT FUNDING: SOM &amp; NON-SOM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C05F75-0264-7E42-8844-27EA04763650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249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7ECED8-9548-7B43-975C-7D8403F53ECB}"/>
              </a:ext>
            </a:extLst>
          </p:cNvPr>
          <p:cNvSpPr txBox="1"/>
          <p:nvPr/>
        </p:nvSpPr>
        <p:spPr>
          <a:xfrm>
            <a:off x="1149813" y="2209121"/>
            <a:ext cx="6844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SLU RESEARCH: 2022-2027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9266A-E263-E943-AC76-12CF36B5494F}"/>
              </a:ext>
            </a:extLst>
          </p:cNvPr>
          <p:cNvSpPr txBox="1"/>
          <p:nvPr/>
        </p:nvSpPr>
        <p:spPr>
          <a:xfrm>
            <a:off x="2024700" y="3429000"/>
            <a:ext cx="5094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ACHIEVING ESCAPE VELOCITY</a:t>
            </a:r>
          </a:p>
        </p:txBody>
      </p:sp>
    </p:spTree>
    <p:extLst>
      <p:ext uri="{BB962C8B-B14F-4D97-AF65-F5344CB8AC3E}">
        <p14:creationId xmlns:p14="http://schemas.microsoft.com/office/powerpoint/2010/main" val="198396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2027 VISION FOR RESEARCH AT SLU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856CA0-5F24-824D-B042-78363DE692D3}"/>
              </a:ext>
            </a:extLst>
          </p:cNvPr>
          <p:cNvSpPr/>
          <p:nvPr/>
        </p:nvSpPr>
        <p:spPr>
          <a:xfrm>
            <a:off x="557048" y="1565136"/>
            <a:ext cx="7935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05CB27-33B0-FA46-8CAC-FFA16765B05C}"/>
              </a:ext>
            </a:extLst>
          </p:cNvPr>
          <p:cNvSpPr/>
          <p:nvPr/>
        </p:nvSpPr>
        <p:spPr>
          <a:xfrm>
            <a:off x="8145661" y="6426348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6</a:t>
            </a:fld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71FD33-1CF4-2E4F-8427-A5E05266CF33}"/>
              </a:ext>
            </a:extLst>
          </p:cNvPr>
          <p:cNvSpPr txBox="1"/>
          <p:nvPr/>
        </p:nvSpPr>
        <p:spPr>
          <a:xfrm>
            <a:off x="0" y="1400561"/>
            <a:ext cx="8586952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fontAlgn="base"/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By 2027, the experience of being a researcher at SLU will be characterized by:</a:t>
            </a:r>
          </a:p>
          <a:p>
            <a:pPr lvl="1" fontAlgn="base"/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Vibrant Research Environment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 intense, radically interdisciplinary, diverse intellectual environment made up of mission-driven, collaborative, ambitious faculty, research staff, and students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Excellent physical and computing research infrastructure together with skilled support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High expectations and recognition for research excellence together with appropriate teaching loads for highly productive researchers </a:t>
            </a:r>
          </a:p>
          <a:p>
            <a:pPr lvl="1"/>
            <a:endParaRPr lang="en-US" sz="1200" dirty="0"/>
          </a:p>
          <a:p>
            <a:pPr lvl="1"/>
            <a:r>
              <a:rPr lang="en-US" sz="1600" b="1" dirty="0"/>
              <a:t>Outstanding Research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Talented staff support for exploring new ideas; finding collaborators and building research programs; finding, applying for, and managing grants; compliance and research integrity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Expertise in finding diverse federal, philanthropic, and industry funding; building innovative collaborations with external entities; generating impact through publishing, publicizing, and commercializing</a:t>
            </a:r>
          </a:p>
          <a:p>
            <a:pPr lvl="1"/>
            <a:endParaRPr lang="en-US" sz="1200" dirty="0"/>
          </a:p>
          <a:p>
            <a:pPr lvl="1"/>
            <a:r>
              <a:rPr lang="en-US" sz="1600" b="1" dirty="0"/>
              <a:t>Heightened Research Profile &amp; Reputation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Enhanced regional and national reputation for SLU as one of the leading Catholic research universities, on par with Boston College, close to Georgetown and Notre Dame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Recognition for SLU’s distinctive top-ranked research strengths that are internally and externally resourced, inclusive, impactful, and accountable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Recognition for SLU’s preeminent individual scholars and scientists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6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FIVE YEAR PLAN: 2022-2027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1962B4-2E66-B143-BD4C-E292E3DE0EC5}"/>
              </a:ext>
            </a:extLst>
          </p:cNvPr>
          <p:cNvSpPr/>
          <p:nvPr/>
        </p:nvSpPr>
        <p:spPr>
          <a:xfrm>
            <a:off x="-2" y="1586322"/>
            <a:ext cx="3752193" cy="48873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	STRATEGIES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10A371-30D1-1F4A-8F2E-9878B6FFDEBC}"/>
              </a:ext>
            </a:extLst>
          </p:cNvPr>
          <p:cNvSpPr/>
          <p:nvPr/>
        </p:nvSpPr>
        <p:spPr>
          <a:xfrm>
            <a:off x="-3" y="3987123"/>
            <a:ext cx="3752193" cy="48873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	ENABLING ELEMENTS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4535A-CEB7-FB46-B2BA-00689473F34C}"/>
              </a:ext>
            </a:extLst>
          </p:cNvPr>
          <p:cNvSpPr/>
          <p:nvPr/>
        </p:nvSpPr>
        <p:spPr>
          <a:xfrm>
            <a:off x="533400" y="2315508"/>
            <a:ext cx="80772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Accelerate Hiring &amp; Retaining Research Intensive Faculty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Grow Research Strengths: </a:t>
            </a:r>
            <a:r>
              <a:rPr lang="en-US" i="1" dirty="0">
                <a:latin typeface="Arial" panose="020B0604020202020204" pitchFamily="34" charset="0"/>
              </a:rPr>
              <a:t>Centers of Excellence</a:t>
            </a:r>
            <a:r>
              <a:rPr lang="en-US" dirty="0">
                <a:latin typeface="Arial" panose="020B0604020202020204" pitchFamily="34" charset="0"/>
              </a:rPr>
              <a:t>, Growth Areas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Establish Research Growth as a SLU-wide Priority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Solidify SLU’s Role as a Leading St. Louis Research University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85EE6F-1F26-3D4E-99D8-8AE1DAD43493}"/>
              </a:ext>
            </a:extLst>
          </p:cNvPr>
          <p:cNvSpPr/>
          <p:nvPr/>
        </p:nvSpPr>
        <p:spPr>
          <a:xfrm>
            <a:off x="533400" y="4627686"/>
            <a:ext cx="7934325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Increase Faculty Research Support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Enhance Research Philanthropy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Aggressively Market SLU Research  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Pursue SLU Innovation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F1258D-57AE-E342-B36B-39ED4CB4B97A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159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A08C43FA-6EB1-7140-9C0D-D570BE16FB0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4" imgW="7772400" imgH="10058400" progId="TCLayout.ActiveDocument.1">
                  <p:embed/>
                </p:oleObj>
              </mc:Choice>
              <mc:Fallback>
                <p:oleObj name="think-cell Slide" r:id="rId84" imgW="7772400" imgH="10058400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A08C43FA-6EB1-7140-9C0D-D570BE16FB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SLU RESEARCH PATH TO CARNEGIE 1</a:t>
            </a:r>
            <a:endParaRPr lang="en-US" sz="2400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9F568A4-BC5E-2904-7980-985E6F5DA5D1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 flipH="1">
            <a:off x="2273300" y="384016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5" name="Straight Connector 764">
            <a:extLst>
              <a:ext uri="{FF2B5EF4-FFF2-40B4-BE49-F238E27FC236}">
                <a16:creationId xmlns:a16="http://schemas.microsoft.com/office/drawing/2014/main" id="{992693AC-7643-994D-B693-CAE3DD73BE48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 flipH="1">
            <a:off x="2273300" y="326231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E5C89E6-07AF-8D0F-BDBB-99D2A3371564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 flipH="1">
            <a:off x="2273300" y="210661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2E9CA02-6C4D-2A78-A8F8-A5ABA084909D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 flipH="1">
            <a:off x="2273300" y="297338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E7F61CB9-BB52-585E-9A64-FB070A555371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 flipH="1">
            <a:off x="2273300" y="412908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4D9141F5-15D2-B00C-9A84-966CC9F49A71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 flipH="1">
            <a:off x="2273300" y="355123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B7B540E-84EB-D3B3-0E2B-BFC7AACDF3E3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 flipH="1">
            <a:off x="2273300" y="268446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622A30C1-6B5E-3A76-1752-FCDA6651FC92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 flipH="1">
            <a:off x="2273300" y="239553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23406969-E145-2C38-03FB-EBD4C72A736F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 flipH="1">
            <a:off x="2273300" y="441801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2" name="Straight Connector 761">
            <a:extLst>
              <a:ext uri="{FF2B5EF4-FFF2-40B4-BE49-F238E27FC236}">
                <a16:creationId xmlns:a16="http://schemas.microsoft.com/office/drawing/2014/main" id="{1BBB369E-0FC8-354E-BFD7-4A497E39DC78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H="1">
            <a:off x="2273300" y="499586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2AA19575-347F-5E0D-DAF2-937FC655DB74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 flipH="1">
            <a:off x="2273300" y="470693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8" name="Straight Connector 727">
            <a:extLst>
              <a:ext uri="{FF2B5EF4-FFF2-40B4-BE49-F238E27FC236}">
                <a16:creationId xmlns:a16="http://schemas.microsoft.com/office/drawing/2014/main" id="{3429F8AF-7603-264E-9A16-3EE41C92D3DA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 flipH="1">
            <a:off x="2273300" y="5549900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7" name="Chart 186">
            <a:extLst>
              <a:ext uri="{FF2B5EF4-FFF2-40B4-BE49-F238E27FC236}">
                <a16:creationId xmlns:a16="http://schemas.microsoft.com/office/drawing/2014/main" id="{A4730269-E213-FA50-B48E-E4A204B450D6}"/>
              </a:ext>
            </a:extLst>
          </p:cNvPr>
          <p:cNvGraphicFramePr/>
          <p:nvPr>
            <p:custDataLst>
              <p:tags r:id="rId14"/>
            </p:custDataLst>
          </p:nvPr>
        </p:nvGraphicFramePr>
        <p:xfrm>
          <a:off x="2249488" y="2024063"/>
          <a:ext cx="5618162" cy="360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6"/>
          </a:graphicData>
        </a:graphic>
      </p:graphicFrame>
      <p:sp>
        <p:nvSpPr>
          <p:cNvPr id="105" name="Text Placeholder 2">
            <a:extLst>
              <a:ext uri="{FF2B5EF4-FFF2-40B4-BE49-F238E27FC236}">
                <a16:creationId xmlns:a16="http://schemas.microsoft.com/office/drawing/2014/main" id="{11991952-B034-BAC2-9A96-AEF84A565A23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 bwMode="gray">
          <a:xfrm>
            <a:off x="1884363" y="2289175"/>
            <a:ext cx="2714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4C93F78C-7D80-490A-AA14-FCA40F9737B7}" type="datetime'''''''''''''''''''1''''''''''''''''''''0''''''''''''''''0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100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21" name="Text Placeholder 2">
            <a:extLst>
              <a:ext uri="{FF2B5EF4-FFF2-40B4-BE49-F238E27FC236}">
                <a16:creationId xmlns:a16="http://schemas.microsoft.com/office/drawing/2014/main" id="{A2E3517A-A6D6-6A4F-9B6A-7E7D0D0F95DE}"/>
              </a:ext>
            </a:extLst>
          </p:cNvPr>
          <p:cNvSpPr txBox="1">
            <a:spLocks/>
          </p:cNvSpPr>
          <p:nvPr>
            <p:custDataLst>
              <p:tags r:id="rId16"/>
            </p:custDataLst>
          </p:nvPr>
        </p:nvSpPr>
        <p:spPr bwMode="gray">
          <a:xfrm>
            <a:off x="2065338" y="5443538"/>
            <a:ext cx="904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B2CEBD5-9729-4219-B57C-6C56D94089F1}" type="datetime'''''''''''''''''''''''''''''''''''''''''''''''''''0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3" name="Text Placeholder 2">
            <a:extLst>
              <a:ext uri="{FF2B5EF4-FFF2-40B4-BE49-F238E27FC236}">
                <a16:creationId xmlns:a16="http://schemas.microsoft.com/office/drawing/2014/main" id="{EA526B57-70A5-931F-D49A-ADF3698FE532}"/>
              </a:ext>
            </a:extLst>
          </p:cNvPr>
          <p:cNvSpPr txBox="1">
            <a:spLocks/>
          </p:cNvSpPr>
          <p:nvPr>
            <p:custDataLst>
              <p:tags r:id="rId17"/>
            </p:custDataLst>
          </p:nvPr>
        </p:nvSpPr>
        <p:spPr bwMode="gray">
          <a:xfrm>
            <a:off x="1974850" y="286702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9F07BD1D-6D27-4559-A293-1F820090EC91}" type="datetime'''''''''''''''''''''''''''''''''''9''''''''0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90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Text Placeholder 2">
            <a:extLst>
              <a:ext uri="{FF2B5EF4-FFF2-40B4-BE49-F238E27FC236}">
                <a16:creationId xmlns:a16="http://schemas.microsoft.com/office/drawing/2014/main" id="{5820EAD2-1E45-F43F-E262-3BA4467DF5C6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 bwMode="gray">
          <a:xfrm>
            <a:off x="1974850" y="431165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FD83F01-0E8F-4430-B872-461CC613807F}" type="datetime'6''''''''''''''''''''''''''''''''''''''5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Text Placeholder 2">
            <a:extLst>
              <a:ext uri="{FF2B5EF4-FFF2-40B4-BE49-F238E27FC236}">
                <a16:creationId xmlns:a16="http://schemas.microsoft.com/office/drawing/2014/main" id="{725DF943-958E-8AD6-1A0F-46C1D4C1AFBE}"/>
              </a:ext>
            </a:extLst>
          </p:cNvPr>
          <p:cNvSpPr txBox="1">
            <a:spLocks/>
          </p:cNvSpPr>
          <p:nvPr>
            <p:custDataLst>
              <p:tags r:id="rId19"/>
            </p:custDataLst>
          </p:nvPr>
        </p:nvSpPr>
        <p:spPr bwMode="gray">
          <a:xfrm>
            <a:off x="1884363" y="2000250"/>
            <a:ext cx="2714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DE47052C-3C6D-4ABB-8424-DF99269DF583}" type="datetime'''''''''1''''0''''''''5''''''''''''''''''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105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1" name="Text Placeholder 2">
            <a:extLst>
              <a:ext uri="{FF2B5EF4-FFF2-40B4-BE49-F238E27FC236}">
                <a16:creationId xmlns:a16="http://schemas.microsoft.com/office/drawing/2014/main" id="{08D537F8-72A6-6FC4-358C-CC419D645A6E}"/>
              </a:ext>
            </a:extLst>
          </p:cNvPr>
          <p:cNvSpPr txBox="1">
            <a:spLocks/>
          </p:cNvSpPr>
          <p:nvPr>
            <p:custDataLst>
              <p:tags r:id="rId20"/>
            </p:custDataLst>
          </p:nvPr>
        </p:nvSpPr>
        <p:spPr bwMode="gray">
          <a:xfrm>
            <a:off x="1974850" y="373380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4BB8781D-306A-4391-B8CD-BEA2C9B8DB83}" type="datetime'''''''''''''''''''''''''''''''''''''7''5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Text Placeholder 2">
            <a:extLst>
              <a:ext uri="{FF2B5EF4-FFF2-40B4-BE49-F238E27FC236}">
                <a16:creationId xmlns:a16="http://schemas.microsoft.com/office/drawing/2014/main" id="{321E1D26-9691-2C79-FB3F-C5995E1F1E8A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 bwMode="gray">
          <a:xfrm>
            <a:off x="1974850" y="344487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A4843662-8F69-4308-B2E0-C97F7822DB8C}" type="datetime'''''''''''''''''''''8''''''''''''0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80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Text Placeholder 2">
            <a:extLst>
              <a:ext uri="{FF2B5EF4-FFF2-40B4-BE49-F238E27FC236}">
                <a16:creationId xmlns:a16="http://schemas.microsoft.com/office/drawing/2014/main" id="{1D6A4B1F-71AF-6A6B-CFFC-771165C02D85}"/>
              </a:ext>
            </a:extLst>
          </p:cNvPr>
          <p:cNvSpPr txBox="1">
            <a:spLocks/>
          </p:cNvSpPr>
          <p:nvPr>
            <p:custDataLst>
              <p:tags r:id="rId22"/>
            </p:custDataLst>
          </p:nvPr>
        </p:nvSpPr>
        <p:spPr bwMode="gray">
          <a:xfrm>
            <a:off x="1974850" y="257810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A7C2EC20-CD64-4577-8180-8EB3AEADAA1F}" type="datetime'''''''''''''''''''''''''''''''9''''''''''''''5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95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5B7AFAC8-4542-1226-C0B4-F390E32D475D}"/>
              </a:ext>
            </a:extLst>
          </p:cNvPr>
          <p:cNvSpPr txBox="1">
            <a:spLocks/>
          </p:cNvSpPr>
          <p:nvPr>
            <p:custDataLst>
              <p:tags r:id="rId23"/>
            </p:custDataLst>
          </p:nvPr>
        </p:nvSpPr>
        <p:spPr bwMode="gray">
          <a:xfrm>
            <a:off x="1974850" y="460057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5D598551-0CBC-45FA-A6A8-4192B97D4450}" type="datetime'''''''''''''''''6''''''''''''''0''''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Text Placeholder 2">
            <a:extLst>
              <a:ext uri="{FF2B5EF4-FFF2-40B4-BE49-F238E27FC236}">
                <a16:creationId xmlns:a16="http://schemas.microsoft.com/office/drawing/2014/main" id="{AB055442-8817-E39B-1AAF-6168C97D8773}"/>
              </a:ext>
            </a:extLst>
          </p:cNvPr>
          <p:cNvSpPr txBox="1">
            <a:spLocks/>
          </p:cNvSpPr>
          <p:nvPr>
            <p:custDataLst>
              <p:tags r:id="rId24"/>
            </p:custDataLst>
          </p:nvPr>
        </p:nvSpPr>
        <p:spPr bwMode="gray">
          <a:xfrm>
            <a:off x="1974850" y="402272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2DBB35A6-5FA9-4FC0-8146-06AFB03535BF}" type="datetime'''''''''''''''''''''''''''''''7''''''0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70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58" name="Text Placeholder 2">
            <a:extLst>
              <a:ext uri="{FF2B5EF4-FFF2-40B4-BE49-F238E27FC236}">
                <a16:creationId xmlns:a16="http://schemas.microsoft.com/office/drawing/2014/main" id="{605E3FA6-3DAB-A043-BDB7-002E693D7056}"/>
              </a:ext>
            </a:extLst>
          </p:cNvPr>
          <p:cNvSpPr txBox="1">
            <a:spLocks/>
          </p:cNvSpPr>
          <p:nvPr>
            <p:custDataLst>
              <p:tags r:id="rId25"/>
            </p:custDataLst>
          </p:nvPr>
        </p:nvSpPr>
        <p:spPr bwMode="gray">
          <a:xfrm>
            <a:off x="1974850" y="315595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7EF43117-B7DB-4D8B-BD2A-457579B06424}" type="datetime'''''''''''''''''''8''''''5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85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55" name="Text Placeholder 2">
            <a:extLst>
              <a:ext uri="{FF2B5EF4-FFF2-40B4-BE49-F238E27FC236}">
                <a16:creationId xmlns:a16="http://schemas.microsoft.com/office/drawing/2014/main" id="{A3001F80-B628-854E-A728-6C5C811ACB8A}"/>
              </a:ext>
            </a:extLst>
          </p:cNvPr>
          <p:cNvSpPr txBox="1">
            <a:spLocks/>
          </p:cNvSpPr>
          <p:nvPr>
            <p:custDataLst>
              <p:tags r:id="rId26"/>
            </p:custDataLst>
          </p:nvPr>
        </p:nvSpPr>
        <p:spPr bwMode="gray">
          <a:xfrm>
            <a:off x="1974850" y="488950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E4A7F8F-C972-4F0B-B525-C2D633A84B0A}" type="datetime'''''''''5''''''''''''''5''''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en-US" sz="1400">
              <a:solidFill>
                <a:schemeClr val="tx1"/>
              </a:solidFill>
            </a:endParaRPr>
          </a:p>
        </p:txBody>
      </p:sp>
      <p:sp useBgFill="1">
        <p:nvSpPr>
          <p:cNvPr id="145" name="Freeform 144">
            <a:extLst>
              <a:ext uri="{FF2B5EF4-FFF2-40B4-BE49-F238E27FC236}">
                <a16:creationId xmlns:a16="http://schemas.microsoft.com/office/drawing/2014/main" id="{45D4B3BA-BC46-44AD-4A5D-A6F73C70F94A}"/>
              </a:ext>
            </a:extLst>
          </p:cNvPr>
          <p:cNvSpPr/>
          <p:nvPr>
            <p:custDataLst>
              <p:tags r:id="rId27"/>
            </p:custDataLst>
          </p:nvPr>
        </p:nvSpPr>
        <p:spPr bwMode="auto">
          <a:xfrm>
            <a:off x="3406775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1" name="Freeform 150">
            <a:extLst>
              <a:ext uri="{FF2B5EF4-FFF2-40B4-BE49-F238E27FC236}">
                <a16:creationId xmlns:a16="http://schemas.microsoft.com/office/drawing/2014/main" id="{DE1B62DE-0C0E-85C6-F32C-FD90774C174D}"/>
              </a:ext>
            </a:extLst>
          </p:cNvPr>
          <p:cNvSpPr/>
          <p:nvPr>
            <p:custDataLst>
              <p:tags r:id="rId28"/>
            </p:custDataLst>
          </p:nvPr>
        </p:nvSpPr>
        <p:spPr bwMode="auto">
          <a:xfrm>
            <a:off x="5224463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2" name="Freeform 141">
            <a:extLst>
              <a:ext uri="{FF2B5EF4-FFF2-40B4-BE49-F238E27FC236}">
                <a16:creationId xmlns:a16="http://schemas.microsoft.com/office/drawing/2014/main" id="{5D88EB4E-33A1-4357-9216-985744E29E62}"/>
              </a:ext>
            </a:extLst>
          </p:cNvPr>
          <p:cNvSpPr/>
          <p:nvPr>
            <p:custDataLst>
              <p:tags r:id="rId29"/>
            </p:custDataLst>
          </p:nvPr>
        </p:nvSpPr>
        <p:spPr bwMode="auto">
          <a:xfrm>
            <a:off x="2497138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4" name="Freeform 153">
            <a:extLst>
              <a:ext uri="{FF2B5EF4-FFF2-40B4-BE49-F238E27FC236}">
                <a16:creationId xmlns:a16="http://schemas.microsoft.com/office/drawing/2014/main" id="{0F6700D2-5822-FB8F-93DB-E8E4EC90D71E}"/>
              </a:ext>
            </a:extLst>
          </p:cNvPr>
          <p:cNvSpPr/>
          <p:nvPr>
            <p:custDataLst>
              <p:tags r:id="rId30"/>
            </p:custDataLst>
          </p:nvPr>
        </p:nvSpPr>
        <p:spPr bwMode="auto">
          <a:xfrm>
            <a:off x="6132513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9" name="Freeform 138">
            <a:extLst>
              <a:ext uri="{FF2B5EF4-FFF2-40B4-BE49-F238E27FC236}">
                <a16:creationId xmlns:a16="http://schemas.microsoft.com/office/drawing/2014/main" id="{096DA1E1-A30C-239E-A5B8-EA7F5B799536}"/>
              </a:ext>
            </a:extLst>
          </p:cNvPr>
          <p:cNvSpPr/>
          <p:nvPr>
            <p:custDataLst>
              <p:tags r:id="rId31"/>
            </p:custDataLst>
          </p:nvPr>
        </p:nvSpPr>
        <p:spPr bwMode="auto">
          <a:xfrm>
            <a:off x="2259013" y="5283200"/>
            <a:ext cx="146051" cy="96839"/>
          </a:xfrm>
          <a:custGeom>
            <a:avLst/>
            <a:gdLst/>
            <a:ahLst/>
            <a:cxnLst/>
            <a:rect l="0" t="0" r="0" b="0"/>
            <a:pathLst>
              <a:path w="146051" h="96839">
                <a:moveTo>
                  <a:pt x="0" y="39688"/>
                </a:moveTo>
                <a:lnTo>
                  <a:pt x="146050" y="0"/>
                </a:lnTo>
                <a:lnTo>
                  <a:pt x="146050" y="57150"/>
                </a:lnTo>
                <a:lnTo>
                  <a:pt x="0" y="96838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8" name="Freeform 147">
            <a:extLst>
              <a:ext uri="{FF2B5EF4-FFF2-40B4-BE49-F238E27FC236}">
                <a16:creationId xmlns:a16="http://schemas.microsoft.com/office/drawing/2014/main" id="{D9DABD6F-5A1D-E920-F804-86FC118CCA8B}"/>
              </a:ext>
            </a:extLst>
          </p:cNvPr>
          <p:cNvSpPr/>
          <p:nvPr>
            <p:custDataLst>
              <p:tags r:id="rId32"/>
            </p:custDataLst>
          </p:nvPr>
        </p:nvSpPr>
        <p:spPr bwMode="auto">
          <a:xfrm>
            <a:off x="4314825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7" name="Freeform 156">
            <a:extLst>
              <a:ext uri="{FF2B5EF4-FFF2-40B4-BE49-F238E27FC236}">
                <a16:creationId xmlns:a16="http://schemas.microsoft.com/office/drawing/2014/main" id="{D2F0F20B-A9B4-B3C5-B31E-CAC60CFE6D05}"/>
              </a:ext>
            </a:extLst>
          </p:cNvPr>
          <p:cNvSpPr/>
          <p:nvPr>
            <p:custDataLst>
              <p:tags r:id="rId33"/>
            </p:custDataLst>
          </p:nvPr>
        </p:nvSpPr>
        <p:spPr bwMode="auto">
          <a:xfrm>
            <a:off x="7042150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>
            <a:extLst>
              <a:ext uri="{FF2B5EF4-FFF2-40B4-BE49-F238E27FC236}">
                <a16:creationId xmlns:a16="http://schemas.microsoft.com/office/drawing/2014/main" id="{4771C06F-EC4E-AAB2-6BD7-28A51D7E0425}"/>
              </a:ext>
            </a:extLst>
          </p:cNvPr>
          <p:cNvSpPr/>
          <p:nvPr>
            <p:custDataLst>
              <p:tags r:id="rId34"/>
            </p:custDataLst>
          </p:nvPr>
        </p:nvSpPr>
        <p:spPr bwMode="auto">
          <a:xfrm>
            <a:off x="7042150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461C18D8-A739-4493-CCD5-187986650CC1}"/>
              </a:ext>
            </a:extLst>
          </p:cNvPr>
          <p:cNvSpPr/>
          <p:nvPr>
            <p:custDataLst>
              <p:tags r:id="rId35"/>
            </p:custDataLst>
          </p:nvPr>
        </p:nvSpPr>
        <p:spPr bwMode="auto">
          <a:xfrm>
            <a:off x="2259013" y="5283200"/>
            <a:ext cx="146051" cy="39689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43B804BD-9631-56FF-6DD9-210AF7ECA6F3}"/>
              </a:ext>
            </a:extLst>
          </p:cNvPr>
          <p:cNvSpPr/>
          <p:nvPr>
            <p:custDataLst>
              <p:tags r:id="rId36"/>
            </p:custDataLst>
          </p:nvPr>
        </p:nvSpPr>
        <p:spPr bwMode="auto">
          <a:xfrm>
            <a:off x="6132513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35BADA27-2FEA-9F31-CEE3-9CEB545C1C16}"/>
              </a:ext>
            </a:extLst>
          </p:cNvPr>
          <p:cNvSpPr/>
          <p:nvPr>
            <p:custDataLst>
              <p:tags r:id="rId37"/>
            </p:custDataLst>
          </p:nvPr>
        </p:nvSpPr>
        <p:spPr bwMode="auto">
          <a:xfrm>
            <a:off x="5224463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07F1084F-CD58-67E7-DCC4-7BC872D02676}"/>
              </a:ext>
            </a:extLst>
          </p:cNvPr>
          <p:cNvSpPr/>
          <p:nvPr>
            <p:custDataLst>
              <p:tags r:id="rId38"/>
            </p:custDataLst>
          </p:nvPr>
        </p:nvSpPr>
        <p:spPr bwMode="auto">
          <a:xfrm>
            <a:off x="4314825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F81F0207-29AE-CB39-5C08-C1D2E20A1F30}"/>
              </a:ext>
            </a:extLst>
          </p:cNvPr>
          <p:cNvSpPr/>
          <p:nvPr>
            <p:custDataLst>
              <p:tags r:id="rId39"/>
            </p:custDataLst>
          </p:nvPr>
        </p:nvSpPr>
        <p:spPr bwMode="auto">
          <a:xfrm>
            <a:off x="4314825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>
            <a:extLst>
              <a:ext uri="{FF2B5EF4-FFF2-40B4-BE49-F238E27FC236}">
                <a16:creationId xmlns:a16="http://schemas.microsoft.com/office/drawing/2014/main" id="{D0F7392C-CBF6-A904-192F-923F6B1B756F}"/>
              </a:ext>
            </a:extLst>
          </p:cNvPr>
          <p:cNvSpPr/>
          <p:nvPr>
            <p:custDataLst>
              <p:tags r:id="rId40"/>
            </p:custDataLst>
          </p:nvPr>
        </p:nvSpPr>
        <p:spPr bwMode="auto">
          <a:xfrm>
            <a:off x="7042150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1D90BD48-A2DF-41E2-1522-F36AE8D47538}"/>
              </a:ext>
            </a:extLst>
          </p:cNvPr>
          <p:cNvSpPr/>
          <p:nvPr>
            <p:custDataLst>
              <p:tags r:id="rId41"/>
            </p:custDataLst>
          </p:nvPr>
        </p:nvSpPr>
        <p:spPr bwMode="auto">
          <a:xfrm>
            <a:off x="2497138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6F1B3F65-19FF-9395-D46B-1D63D3C0BD71}"/>
              </a:ext>
            </a:extLst>
          </p:cNvPr>
          <p:cNvSpPr/>
          <p:nvPr>
            <p:custDataLst>
              <p:tags r:id="rId42"/>
            </p:custDataLst>
          </p:nvPr>
        </p:nvSpPr>
        <p:spPr bwMode="auto">
          <a:xfrm>
            <a:off x="3406775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69AA9139-C50B-4012-B8C5-31E0AC0921B9}"/>
              </a:ext>
            </a:extLst>
          </p:cNvPr>
          <p:cNvSpPr/>
          <p:nvPr>
            <p:custDataLst>
              <p:tags r:id="rId43"/>
            </p:custDataLst>
          </p:nvPr>
        </p:nvSpPr>
        <p:spPr bwMode="auto">
          <a:xfrm>
            <a:off x="5224463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>
            <a:extLst>
              <a:ext uri="{FF2B5EF4-FFF2-40B4-BE49-F238E27FC236}">
                <a16:creationId xmlns:a16="http://schemas.microsoft.com/office/drawing/2014/main" id="{AD8334C0-78B1-DF78-F0B2-51B8C4805B19}"/>
              </a:ext>
            </a:extLst>
          </p:cNvPr>
          <p:cNvSpPr/>
          <p:nvPr>
            <p:custDataLst>
              <p:tags r:id="rId44"/>
            </p:custDataLst>
          </p:nvPr>
        </p:nvSpPr>
        <p:spPr bwMode="auto">
          <a:xfrm>
            <a:off x="6132513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>
            <a:extLst>
              <a:ext uri="{FF2B5EF4-FFF2-40B4-BE49-F238E27FC236}">
                <a16:creationId xmlns:a16="http://schemas.microsoft.com/office/drawing/2014/main" id="{170403A6-1FE2-5693-2792-3CB0B2BE5ED8}"/>
              </a:ext>
            </a:extLst>
          </p:cNvPr>
          <p:cNvSpPr/>
          <p:nvPr>
            <p:custDataLst>
              <p:tags r:id="rId45"/>
            </p:custDataLst>
          </p:nvPr>
        </p:nvSpPr>
        <p:spPr bwMode="auto">
          <a:xfrm>
            <a:off x="2497138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>
            <a:extLst>
              <a:ext uri="{FF2B5EF4-FFF2-40B4-BE49-F238E27FC236}">
                <a16:creationId xmlns:a16="http://schemas.microsoft.com/office/drawing/2014/main" id="{6621A4B1-810E-A891-87E3-272016FCEBE6}"/>
              </a:ext>
            </a:extLst>
          </p:cNvPr>
          <p:cNvSpPr/>
          <p:nvPr>
            <p:custDataLst>
              <p:tags r:id="rId46"/>
            </p:custDataLst>
          </p:nvPr>
        </p:nvSpPr>
        <p:spPr bwMode="auto">
          <a:xfrm>
            <a:off x="3406775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34165E32-B00E-3736-0869-1AE234D1D8DA}"/>
              </a:ext>
            </a:extLst>
          </p:cNvPr>
          <p:cNvSpPr/>
          <p:nvPr>
            <p:custDataLst>
              <p:tags r:id="rId47"/>
            </p:custDataLst>
          </p:nvPr>
        </p:nvSpPr>
        <p:spPr bwMode="auto">
          <a:xfrm>
            <a:off x="2259013" y="5340350"/>
            <a:ext cx="146051" cy="39689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C228210A-94E3-745A-EEE9-A61803106255}"/>
              </a:ext>
            </a:extLst>
          </p:cNvPr>
          <p:cNvCxnSpPr/>
          <p:nvPr>
            <p:custDataLst>
              <p:tags r:id="rId48"/>
            </p:custDataLst>
          </p:nvPr>
        </p:nvCxnSpPr>
        <p:spPr bwMode="auto">
          <a:xfrm>
            <a:off x="6492875" y="3262313"/>
            <a:ext cx="76835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2" name="Straight Connector 801">
            <a:extLst>
              <a:ext uri="{FF2B5EF4-FFF2-40B4-BE49-F238E27FC236}">
                <a16:creationId xmlns:a16="http://schemas.microsoft.com/office/drawing/2014/main" id="{F6638BDE-2F7B-C349-947D-BCE5C760537A}"/>
              </a:ext>
            </a:extLst>
          </p:cNvPr>
          <p:cNvCxnSpPr/>
          <p:nvPr>
            <p:custDataLst>
              <p:tags r:id="rId49"/>
            </p:custDataLst>
          </p:nvPr>
        </p:nvCxnSpPr>
        <p:spPr bwMode="auto">
          <a:xfrm>
            <a:off x="2332038" y="3262313"/>
            <a:ext cx="401955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1" name="Right Arrow 670">
            <a:extLst>
              <a:ext uri="{FF2B5EF4-FFF2-40B4-BE49-F238E27FC236}">
                <a16:creationId xmlns:a16="http://schemas.microsoft.com/office/drawing/2014/main" id="{22B9BBC5-22F4-804B-A162-9FD801932E7A}"/>
              </a:ext>
            </a:extLst>
          </p:cNvPr>
          <p:cNvSpPr/>
          <p:nvPr>
            <p:custDataLst>
              <p:tags r:id="rId50"/>
            </p:custDataLst>
          </p:nvPr>
        </p:nvSpPr>
        <p:spPr bwMode="auto">
          <a:xfrm rot="10800000">
            <a:off x="7835900" y="3186113"/>
            <a:ext cx="128588" cy="1524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13C8644-1027-905B-CB77-E7775103913F}"/>
              </a:ext>
            </a:extLst>
          </p:cNvPr>
          <p:cNvCxnSpPr/>
          <p:nvPr>
            <p:custDataLst>
              <p:tags r:id="rId51"/>
            </p:custDataLst>
          </p:nvPr>
        </p:nvCxnSpPr>
        <p:spPr bwMode="auto">
          <a:xfrm>
            <a:off x="7402513" y="3262313"/>
            <a:ext cx="382587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2" name="Text Placeholder 2">
            <a:extLst>
              <a:ext uri="{FF2B5EF4-FFF2-40B4-BE49-F238E27FC236}">
                <a16:creationId xmlns:a16="http://schemas.microsoft.com/office/drawing/2014/main" id="{9065F6D2-F278-8B4C-9AEA-4E3BE3823921}"/>
              </a:ext>
            </a:extLst>
          </p:cNvPr>
          <p:cNvSpPr txBox="1">
            <a:spLocks/>
          </p:cNvSpPr>
          <p:nvPr>
            <p:custDataLst>
              <p:tags r:id="rId52"/>
            </p:custDataLst>
          </p:nvPr>
        </p:nvSpPr>
        <p:spPr bwMode="gray">
          <a:xfrm>
            <a:off x="4487863" y="420052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7CC57E7-F1FF-4FBF-A10F-3F5D5CD968A6}" type="datetime'''''''''''''''''''''''''''65'">
              <a:rPr lang="en-US" altLang="en-US" sz="1400" smtClean="0">
                <a:solidFill>
                  <a:schemeClr val="tx1"/>
                </a:solidFill>
              </a:rPr>
              <a:pPr/>
              <a:t>65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98" name="Text Placeholder 2">
            <a:extLst>
              <a:ext uri="{FF2B5EF4-FFF2-40B4-BE49-F238E27FC236}">
                <a16:creationId xmlns:a16="http://schemas.microsoft.com/office/drawing/2014/main" id="{5126ADA6-FE3A-6C4E-B714-4364F9EEB3CE}"/>
              </a:ext>
            </a:extLst>
          </p:cNvPr>
          <p:cNvSpPr txBox="1">
            <a:spLocks/>
          </p:cNvSpPr>
          <p:nvPr>
            <p:custDataLst>
              <p:tags r:id="rId53"/>
            </p:custDataLst>
          </p:nvPr>
        </p:nvSpPr>
        <p:spPr bwMode="auto">
          <a:xfrm>
            <a:off x="6234113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DF0AB720-529F-4916-A413-AFF284697DA2}" type="datetime'''''''''''''''''''''''''''2''02''''''''''5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19" name="Text Placeholder 2">
            <a:extLst>
              <a:ext uri="{FF2B5EF4-FFF2-40B4-BE49-F238E27FC236}">
                <a16:creationId xmlns:a16="http://schemas.microsoft.com/office/drawing/2014/main" id="{C6128F4D-ACFF-0345-B1D5-4BAD2479D840}"/>
              </a:ext>
            </a:extLst>
          </p:cNvPr>
          <p:cNvSpPr txBox="1">
            <a:spLocks/>
          </p:cNvSpPr>
          <p:nvPr>
            <p:custDataLst>
              <p:tags r:id="rId54"/>
            </p:custDataLst>
          </p:nvPr>
        </p:nvSpPr>
        <p:spPr bwMode="gray">
          <a:xfrm>
            <a:off x="6305550" y="289242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5540A97-85A7-45CD-BBBB-885007FB6BB8}" type="datetime'''''''''''''''''8''''''''''''''''''''''''''''''7'">
              <a:rPr lang="en-US" altLang="en-US" sz="1400" smtClean="0">
                <a:solidFill>
                  <a:schemeClr val="tx1"/>
                </a:solidFill>
              </a:rPr>
              <a:pPr/>
              <a:t>87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20" name="Text Placeholder 2">
            <a:extLst>
              <a:ext uri="{FF2B5EF4-FFF2-40B4-BE49-F238E27FC236}">
                <a16:creationId xmlns:a16="http://schemas.microsoft.com/office/drawing/2014/main" id="{9AAC0BAE-BD9B-8B49-A3F0-F78A8D8CA03E}"/>
              </a:ext>
            </a:extLst>
          </p:cNvPr>
          <p:cNvSpPr txBox="1">
            <a:spLocks/>
          </p:cNvSpPr>
          <p:nvPr>
            <p:custDataLst>
              <p:tags r:id="rId55"/>
            </p:custDataLst>
          </p:nvPr>
        </p:nvSpPr>
        <p:spPr bwMode="gray">
          <a:xfrm>
            <a:off x="7170738" y="1938338"/>
            <a:ext cx="3222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198B7871-13C8-456D-8AF1-8F78CB7F248D}" type="datetime'''''1''''''''04'''''''">
              <a:rPr lang="en-US" altLang="en-US" sz="1400" smtClean="0">
                <a:solidFill>
                  <a:schemeClr val="tx1"/>
                </a:solidFill>
              </a:rPr>
              <a:pPr/>
              <a:t>104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2" name="Text Placeholder 2">
            <a:extLst>
              <a:ext uri="{FF2B5EF4-FFF2-40B4-BE49-F238E27FC236}">
                <a16:creationId xmlns:a16="http://schemas.microsoft.com/office/drawing/2014/main" id="{15DDE896-3F9E-209A-B889-36EDD035345A}"/>
              </a:ext>
            </a:extLst>
          </p:cNvPr>
          <p:cNvSpPr txBox="1">
            <a:spLocks/>
          </p:cNvSpPr>
          <p:nvPr>
            <p:custDataLst>
              <p:tags r:id="rId56"/>
            </p:custDataLst>
          </p:nvPr>
        </p:nvSpPr>
        <p:spPr bwMode="gray">
          <a:xfrm>
            <a:off x="3579813" y="4584700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8617098-A6E6-4214-83B8-D75EC74C31D5}" type="datetime'''''''''''''''''''''''''5''''''8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9" name="Text Placeholder 2">
            <a:extLst>
              <a:ext uri="{FF2B5EF4-FFF2-40B4-BE49-F238E27FC236}">
                <a16:creationId xmlns:a16="http://schemas.microsoft.com/office/drawing/2014/main" id="{E675C48B-4B07-0D4A-855D-C19DA46E2ECC}"/>
              </a:ext>
            </a:extLst>
          </p:cNvPr>
          <p:cNvSpPr txBox="1">
            <a:spLocks/>
          </p:cNvSpPr>
          <p:nvPr>
            <p:custDataLst>
              <p:tags r:id="rId57"/>
            </p:custDataLst>
          </p:nvPr>
        </p:nvSpPr>
        <p:spPr bwMode="auto">
          <a:xfrm>
            <a:off x="7143750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7D8CB5F-D4C5-4B1C-816F-532E65E87F4A}" type="datetime'2''''0''''''''''''''''''''''''''''''2''''''''''6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84" name="Text Placeholder 2">
            <a:extLst>
              <a:ext uri="{FF2B5EF4-FFF2-40B4-BE49-F238E27FC236}">
                <a16:creationId xmlns:a16="http://schemas.microsoft.com/office/drawing/2014/main" id="{FF833C3E-FD8A-4B42-8188-50D5318E7881}"/>
              </a:ext>
            </a:extLst>
          </p:cNvPr>
          <p:cNvSpPr txBox="1">
            <a:spLocks/>
          </p:cNvSpPr>
          <p:nvPr>
            <p:custDataLst>
              <p:tags r:id="rId58"/>
            </p:custDataLst>
          </p:nvPr>
        </p:nvSpPr>
        <p:spPr bwMode="gray">
          <a:xfrm>
            <a:off x="7215188" y="4941888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ADE98AC4-E8E3-4891-8E96-DC6909FAA3B5}" type="datetime'''''''''''''''''''''''''6''''''''''''''''''''''''''3'''">
              <a:rPr lang="en-US" altLang="en-US" sz="1400" smtClean="0">
                <a:solidFill>
                  <a:schemeClr val="tx1"/>
                </a:solidFill>
              </a:rPr>
              <a:pPr/>
              <a:t>63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3" name="Text Placeholder 2">
            <a:extLst>
              <a:ext uri="{FF2B5EF4-FFF2-40B4-BE49-F238E27FC236}">
                <a16:creationId xmlns:a16="http://schemas.microsoft.com/office/drawing/2014/main" id="{06AFA88B-0826-514A-8D6D-0D940D4D86FC}"/>
              </a:ext>
            </a:extLst>
          </p:cNvPr>
          <p:cNvSpPr txBox="1">
            <a:spLocks/>
          </p:cNvSpPr>
          <p:nvPr>
            <p:custDataLst>
              <p:tags r:id="rId59"/>
            </p:custDataLst>
          </p:nvPr>
        </p:nvSpPr>
        <p:spPr bwMode="gray">
          <a:xfrm>
            <a:off x="6305550" y="4976813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AA42073E-6221-402A-B9BB-42AD32747853}" type="datetime'6''''''''''''''''''''''''''2'''''''''''''''''''''''''''''''''">
              <a:rPr lang="en-US" altLang="en-US" sz="1400" smtClean="0">
                <a:solidFill>
                  <a:schemeClr val="tx1"/>
                </a:solidFill>
              </a:rPr>
              <a:pPr/>
              <a:t>62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97" name="Text Placeholder 2">
            <a:extLst>
              <a:ext uri="{FF2B5EF4-FFF2-40B4-BE49-F238E27FC236}">
                <a16:creationId xmlns:a16="http://schemas.microsoft.com/office/drawing/2014/main" id="{1DFEAC52-BB8F-AC48-92F8-820BD30F0DA2}"/>
              </a:ext>
            </a:extLst>
          </p:cNvPr>
          <p:cNvSpPr txBox="1">
            <a:spLocks/>
          </p:cNvSpPr>
          <p:nvPr>
            <p:custDataLst>
              <p:tags r:id="rId60"/>
            </p:custDataLst>
          </p:nvPr>
        </p:nvSpPr>
        <p:spPr bwMode="auto">
          <a:xfrm>
            <a:off x="5326063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4D0921B-5F5C-4B1B-8501-69A5FDF68CA8}" type="datetime'''''''''''''2''''''''0''''''''''''''24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86" name="Text Placeholder 2">
            <a:extLst>
              <a:ext uri="{FF2B5EF4-FFF2-40B4-BE49-F238E27FC236}">
                <a16:creationId xmlns:a16="http://schemas.microsoft.com/office/drawing/2014/main" id="{EDF2FDBB-E5EC-E07C-871E-19D8945D12CE}"/>
              </a:ext>
            </a:extLst>
          </p:cNvPr>
          <p:cNvSpPr txBox="1">
            <a:spLocks/>
          </p:cNvSpPr>
          <p:nvPr>
            <p:custDataLst>
              <p:tags r:id="rId61"/>
            </p:custDataLst>
          </p:nvPr>
        </p:nvSpPr>
        <p:spPr bwMode="gray">
          <a:xfrm>
            <a:off x="5318125" y="4206875"/>
            <a:ext cx="141288" cy="2127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E35FFF99-EC71-4562-8B0B-9056FCAB62CA}" type="datetime'''''''''''''''''''''''''''2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9" name="Text Placeholder 2">
            <a:extLst>
              <a:ext uri="{FF2B5EF4-FFF2-40B4-BE49-F238E27FC236}">
                <a16:creationId xmlns:a16="http://schemas.microsoft.com/office/drawing/2014/main" id="{5EEE016B-92D0-2E46-89EB-11FA1EF4B748}"/>
              </a:ext>
            </a:extLst>
          </p:cNvPr>
          <p:cNvSpPr txBox="1">
            <a:spLocks/>
          </p:cNvSpPr>
          <p:nvPr>
            <p:custDataLst>
              <p:tags r:id="rId62"/>
            </p:custDataLst>
          </p:nvPr>
        </p:nvSpPr>
        <p:spPr bwMode="auto">
          <a:xfrm>
            <a:off x="4416425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A38497D-9E67-4B64-B56E-A5EC1D594E89}" type="datetime'''''''''''2''''''''''''''''''''02''''''''''''3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81" name="Text Placeholder 2">
            <a:extLst>
              <a:ext uri="{FF2B5EF4-FFF2-40B4-BE49-F238E27FC236}">
                <a16:creationId xmlns:a16="http://schemas.microsoft.com/office/drawing/2014/main" id="{DB25661C-1577-1F4C-8AA6-34231F06E456}"/>
              </a:ext>
            </a:extLst>
          </p:cNvPr>
          <p:cNvSpPr txBox="1">
            <a:spLocks/>
          </p:cNvSpPr>
          <p:nvPr>
            <p:custDataLst>
              <p:tags r:id="rId63"/>
            </p:custDataLst>
          </p:nvPr>
        </p:nvSpPr>
        <p:spPr bwMode="gray">
          <a:xfrm>
            <a:off x="4487863" y="5022850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25C446F-3EB4-4572-9998-E7C005B08783}" type="datetime'''''''''''''''''''''''''5''''''''9'''''''">
              <a:rPr lang="en-US" altLang="en-US" sz="1400" smtClean="0">
                <a:solidFill>
                  <a:schemeClr val="tx1"/>
                </a:solidFill>
              </a:rPr>
              <a:pPr/>
              <a:t>59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6" name="Text Placeholder 2">
            <a:extLst>
              <a:ext uri="{FF2B5EF4-FFF2-40B4-BE49-F238E27FC236}">
                <a16:creationId xmlns:a16="http://schemas.microsoft.com/office/drawing/2014/main" id="{E4F770B0-22A8-BA4A-B15F-EBA8EEAF9BED}"/>
              </a:ext>
            </a:extLst>
          </p:cNvPr>
          <p:cNvSpPr txBox="1">
            <a:spLocks/>
          </p:cNvSpPr>
          <p:nvPr>
            <p:custDataLst>
              <p:tags r:id="rId64"/>
            </p:custDataLst>
          </p:nvPr>
        </p:nvSpPr>
        <p:spPr bwMode="gray">
          <a:xfrm>
            <a:off x="4533900" y="4502150"/>
            <a:ext cx="141288" cy="2127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00DFB2B2-802C-4368-B07E-426AAEF1FE66}" type="datetime'''''''''''3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2" name="Text Placeholder 2">
            <a:extLst>
              <a:ext uri="{FF2B5EF4-FFF2-40B4-BE49-F238E27FC236}">
                <a16:creationId xmlns:a16="http://schemas.microsoft.com/office/drawing/2014/main" id="{AFA9F27D-80F8-FD47-A79D-7B2D7BE5365C}"/>
              </a:ext>
            </a:extLst>
          </p:cNvPr>
          <p:cNvSpPr txBox="1">
            <a:spLocks/>
          </p:cNvSpPr>
          <p:nvPr>
            <p:custDataLst>
              <p:tags r:id="rId65"/>
            </p:custDataLst>
          </p:nvPr>
        </p:nvSpPr>
        <p:spPr bwMode="gray">
          <a:xfrm>
            <a:off x="5397500" y="5011738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AAE5526-A839-4ABE-A4C4-85D7075E1F50}" type="datetime'6''''''''''''''''''''''0'''''''''''''''''''">
              <a:rPr lang="en-US" altLang="en-US" sz="1400" smtClean="0">
                <a:solidFill>
                  <a:schemeClr val="tx1"/>
                </a:solidFill>
              </a:rPr>
              <a:pPr/>
              <a:t>60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87" name="Text Placeholder 2">
            <a:extLst>
              <a:ext uri="{FF2B5EF4-FFF2-40B4-BE49-F238E27FC236}">
                <a16:creationId xmlns:a16="http://schemas.microsoft.com/office/drawing/2014/main" id="{6169F1C0-EFC0-CB41-A951-804437D15C86}"/>
              </a:ext>
            </a:extLst>
          </p:cNvPr>
          <p:cNvSpPr txBox="1">
            <a:spLocks/>
          </p:cNvSpPr>
          <p:nvPr>
            <p:custDataLst>
              <p:tags r:id="rId66"/>
            </p:custDataLst>
          </p:nvPr>
        </p:nvSpPr>
        <p:spPr bwMode="auto">
          <a:xfrm>
            <a:off x="2598738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04C2382-F820-4CC0-A511-52BD4E87B7AC}" type="datetime'''''''''''''''''''''''''''2''''''0''''21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70" name="Text Placeholder 2">
            <a:extLst>
              <a:ext uri="{FF2B5EF4-FFF2-40B4-BE49-F238E27FC236}">
                <a16:creationId xmlns:a16="http://schemas.microsoft.com/office/drawing/2014/main" id="{666F145D-A101-A340-8903-6C185DF4FF0A}"/>
              </a:ext>
            </a:extLst>
          </p:cNvPr>
          <p:cNvSpPr txBox="1">
            <a:spLocks/>
          </p:cNvSpPr>
          <p:nvPr>
            <p:custDataLst>
              <p:tags r:id="rId67"/>
            </p:custDataLst>
          </p:nvPr>
        </p:nvSpPr>
        <p:spPr bwMode="auto">
          <a:xfrm>
            <a:off x="8015288" y="3155950"/>
            <a:ext cx="7699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tx1"/>
                </a:solidFill>
              </a:rPr>
              <a:t>Carnegie 1</a:t>
            </a:r>
          </a:p>
        </p:txBody>
      </p:sp>
      <p:sp>
        <p:nvSpPr>
          <p:cNvPr id="288" name="Text Placeholder 2">
            <a:extLst>
              <a:ext uri="{FF2B5EF4-FFF2-40B4-BE49-F238E27FC236}">
                <a16:creationId xmlns:a16="http://schemas.microsoft.com/office/drawing/2014/main" id="{E795E20F-0A51-D248-B385-C37C72AA12BF}"/>
              </a:ext>
            </a:extLst>
          </p:cNvPr>
          <p:cNvSpPr txBox="1">
            <a:spLocks/>
          </p:cNvSpPr>
          <p:nvPr>
            <p:custDataLst>
              <p:tags r:id="rId68"/>
            </p:custDataLst>
          </p:nvPr>
        </p:nvSpPr>
        <p:spPr bwMode="auto">
          <a:xfrm>
            <a:off x="3508375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6A505252-F88E-4BD9-8B6D-2D0854A20641}" type="datetime'''''''''''2''''022''''''''''''''''''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18" name="Text Placeholder 2">
            <a:extLst>
              <a:ext uri="{FF2B5EF4-FFF2-40B4-BE49-F238E27FC236}">
                <a16:creationId xmlns:a16="http://schemas.microsoft.com/office/drawing/2014/main" id="{EB36E4D7-AA4C-EF42-865D-0D76EE0D91ED}"/>
              </a:ext>
            </a:extLst>
          </p:cNvPr>
          <p:cNvSpPr txBox="1">
            <a:spLocks/>
          </p:cNvSpPr>
          <p:nvPr>
            <p:custDataLst>
              <p:tags r:id="rId69"/>
            </p:custDataLst>
          </p:nvPr>
        </p:nvSpPr>
        <p:spPr bwMode="gray">
          <a:xfrm>
            <a:off x="5397500" y="378777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12286EE-B436-4818-990C-075F4087887D}" type="datetime'''''''''''''''''''''''''''7''''''''''''''2'''''''''''''''">
              <a:rPr lang="en-US" altLang="en-US" sz="1400" smtClean="0">
                <a:solidFill>
                  <a:schemeClr val="tx1"/>
                </a:solidFill>
              </a:rPr>
              <a:pPr/>
              <a:t>72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1" name="Text Placeholder 2">
            <a:extLst>
              <a:ext uri="{FF2B5EF4-FFF2-40B4-BE49-F238E27FC236}">
                <a16:creationId xmlns:a16="http://schemas.microsoft.com/office/drawing/2014/main" id="{15C75ADD-B916-44F8-ADF0-8523470FC099}"/>
              </a:ext>
            </a:extLst>
          </p:cNvPr>
          <p:cNvSpPr txBox="1">
            <a:spLocks/>
          </p:cNvSpPr>
          <p:nvPr>
            <p:custDataLst>
              <p:tags r:id="rId70"/>
            </p:custDataLst>
          </p:nvPr>
        </p:nvSpPr>
        <p:spPr bwMode="gray">
          <a:xfrm>
            <a:off x="2670175" y="487362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2511799B-82F9-407E-BD4E-DB7533FE12A0}" type="datetime'''''''''''5''''''''''''''''''''3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A213A3E3-4318-2C4D-8368-74DAF9E0C590}"/>
              </a:ext>
            </a:extLst>
          </p:cNvPr>
          <p:cNvSpPr/>
          <p:nvPr>
            <p:custDataLst>
              <p:tags r:id="rId71"/>
            </p:custDataLst>
          </p:nvPr>
        </p:nvSpPr>
        <p:spPr bwMode="auto">
          <a:xfrm>
            <a:off x="342900" y="4718050"/>
            <a:ext cx="250825" cy="187325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EEC50392-16E0-9F47-84E8-22CF05790EFD}"/>
              </a:ext>
            </a:extLst>
          </p:cNvPr>
          <p:cNvSpPr/>
          <p:nvPr>
            <p:custDataLst>
              <p:tags r:id="rId72"/>
            </p:custDataLst>
          </p:nvPr>
        </p:nvSpPr>
        <p:spPr bwMode="auto">
          <a:xfrm>
            <a:off x="342900" y="3400425"/>
            <a:ext cx="250825" cy="18732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CEC505AC-3CAE-A34C-A47C-29D0DBF5F98A}"/>
              </a:ext>
            </a:extLst>
          </p:cNvPr>
          <p:cNvSpPr/>
          <p:nvPr>
            <p:custDataLst>
              <p:tags r:id="rId73"/>
            </p:custDataLst>
          </p:nvPr>
        </p:nvSpPr>
        <p:spPr bwMode="auto">
          <a:xfrm>
            <a:off x="342900" y="3663950"/>
            <a:ext cx="250825" cy="187325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A2BE3DC5-1AF9-B44B-8691-EE66C1B60B88}"/>
              </a:ext>
            </a:extLst>
          </p:cNvPr>
          <p:cNvSpPr/>
          <p:nvPr>
            <p:custDataLst>
              <p:tags r:id="rId74"/>
            </p:custDataLst>
          </p:nvPr>
        </p:nvSpPr>
        <p:spPr bwMode="auto">
          <a:xfrm>
            <a:off x="342900" y="3927475"/>
            <a:ext cx="250825" cy="1873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FA1EA966-47FB-2F4D-A46D-8612CC11218F}"/>
              </a:ext>
            </a:extLst>
          </p:cNvPr>
          <p:cNvSpPr/>
          <p:nvPr>
            <p:custDataLst>
              <p:tags r:id="rId75"/>
            </p:custDataLst>
          </p:nvPr>
        </p:nvSpPr>
        <p:spPr bwMode="auto">
          <a:xfrm>
            <a:off x="342900" y="4454525"/>
            <a:ext cx="250825" cy="187325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EC4D7A24-9A03-9F48-9DAE-7219BE962850}"/>
              </a:ext>
            </a:extLst>
          </p:cNvPr>
          <p:cNvSpPr/>
          <p:nvPr>
            <p:custDataLst>
              <p:tags r:id="rId76"/>
            </p:custDataLst>
          </p:nvPr>
        </p:nvSpPr>
        <p:spPr bwMode="auto">
          <a:xfrm>
            <a:off x="342900" y="4191000"/>
            <a:ext cx="250825" cy="187325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 Placeholder 2">
            <a:extLst>
              <a:ext uri="{FF2B5EF4-FFF2-40B4-BE49-F238E27FC236}">
                <a16:creationId xmlns:a16="http://schemas.microsoft.com/office/drawing/2014/main" id="{89E1EF85-6DA7-8D4F-92EB-6E7B23B27DA1}"/>
              </a:ext>
            </a:extLst>
          </p:cNvPr>
          <p:cNvSpPr txBox="1">
            <a:spLocks/>
          </p:cNvSpPr>
          <p:nvPr>
            <p:custDataLst>
              <p:tags r:id="rId77"/>
            </p:custDataLst>
          </p:nvPr>
        </p:nvSpPr>
        <p:spPr bwMode="auto">
          <a:xfrm>
            <a:off x="644525" y="4186238"/>
            <a:ext cx="858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670EA23F-EAD8-46E0-B041-C4060EADA06E}" type="datetime'''E''''ng''''''''''''in''e''er''''''''''''''''''i''n''g''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Engineering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31" name="Text Placeholder 2">
            <a:extLst>
              <a:ext uri="{FF2B5EF4-FFF2-40B4-BE49-F238E27FC236}">
                <a16:creationId xmlns:a16="http://schemas.microsoft.com/office/drawing/2014/main" id="{CC9629CF-1283-8644-B877-BE0B2939D8E2}"/>
              </a:ext>
            </a:extLst>
          </p:cNvPr>
          <p:cNvSpPr txBox="1">
            <a:spLocks/>
          </p:cNvSpPr>
          <p:nvPr>
            <p:custDataLst>
              <p:tags r:id="rId78"/>
            </p:custDataLst>
          </p:nvPr>
        </p:nvSpPr>
        <p:spPr bwMode="auto">
          <a:xfrm>
            <a:off x="644525" y="4713288"/>
            <a:ext cx="6873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2F903512-2E9D-412B-9244-07914F589C3F}" type="datetime'B''''''a''''s''''e'''''''' ''''''''''+2''%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Base +2%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16" name="Text Placeholder 2">
            <a:extLst>
              <a:ext uri="{FF2B5EF4-FFF2-40B4-BE49-F238E27FC236}">
                <a16:creationId xmlns:a16="http://schemas.microsoft.com/office/drawing/2014/main" id="{E8CB84A7-7FB5-2A41-A2DE-A550B7868E90}"/>
              </a:ext>
            </a:extLst>
          </p:cNvPr>
          <p:cNvSpPr txBox="1">
            <a:spLocks/>
          </p:cNvSpPr>
          <p:nvPr>
            <p:custDataLst>
              <p:tags r:id="rId79"/>
            </p:custDataLst>
          </p:nvPr>
        </p:nvSpPr>
        <p:spPr bwMode="auto">
          <a:xfrm>
            <a:off x="644525" y="3922713"/>
            <a:ext cx="9572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2BFDDC98-27BA-4B83-AD89-1979B8DC00BE}" type="datetime'Pu''bl''''i''c'''''''''''''''''''' ''Hea''''lth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Public Health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86" name="Text Placeholder 2">
            <a:extLst>
              <a:ext uri="{FF2B5EF4-FFF2-40B4-BE49-F238E27FC236}">
                <a16:creationId xmlns:a16="http://schemas.microsoft.com/office/drawing/2014/main" id="{01BA6906-1B6E-8247-87AD-AD87C903B342}"/>
              </a:ext>
            </a:extLst>
          </p:cNvPr>
          <p:cNvSpPr txBox="1">
            <a:spLocks/>
          </p:cNvSpPr>
          <p:nvPr>
            <p:custDataLst>
              <p:tags r:id="rId80"/>
            </p:custDataLst>
          </p:nvPr>
        </p:nvSpPr>
        <p:spPr bwMode="auto">
          <a:xfrm>
            <a:off x="644525" y="3659188"/>
            <a:ext cx="5397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5B312369-6192-448E-B399-2716E5FACB5E}" type="datetime'''''''''''G''e''''''''''''''''o/''''''''''''''C''''''''S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Geo/CS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56" name="Text Placeholder 2">
            <a:extLst>
              <a:ext uri="{FF2B5EF4-FFF2-40B4-BE49-F238E27FC236}">
                <a16:creationId xmlns:a16="http://schemas.microsoft.com/office/drawing/2014/main" id="{DE12245A-E0FC-754E-AE46-F38A1B647886}"/>
              </a:ext>
            </a:extLst>
          </p:cNvPr>
          <p:cNvSpPr txBox="1">
            <a:spLocks/>
          </p:cNvSpPr>
          <p:nvPr>
            <p:custDataLst>
              <p:tags r:id="rId81"/>
            </p:custDataLst>
          </p:nvPr>
        </p:nvSpPr>
        <p:spPr bwMode="auto">
          <a:xfrm>
            <a:off x="644525" y="4449763"/>
            <a:ext cx="350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E9DF840E-7AF0-4209-9D70-7AC1B5B842B0}" type="datetime'''''''''''''''''''''''''''''''''''''''''''S''''''''''OM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SOM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85" name="Text Placeholder 2">
            <a:extLst>
              <a:ext uri="{FF2B5EF4-FFF2-40B4-BE49-F238E27FC236}">
                <a16:creationId xmlns:a16="http://schemas.microsoft.com/office/drawing/2014/main" id="{8F4D1A1B-2A4B-0947-8109-169766E7F782}"/>
              </a:ext>
            </a:extLst>
          </p:cNvPr>
          <p:cNvSpPr txBox="1">
            <a:spLocks/>
          </p:cNvSpPr>
          <p:nvPr>
            <p:custDataLst>
              <p:tags r:id="rId82"/>
            </p:custDataLst>
          </p:nvPr>
        </p:nvSpPr>
        <p:spPr bwMode="auto">
          <a:xfrm>
            <a:off x="644525" y="3395663"/>
            <a:ext cx="731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8D901435-3D51-4926-8639-865C3AAC4AF4}" type="datetime'''''''C''''''''''h''''''e''''''mist''''''''ry''''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Chemistry</a:t>
            </a:fld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27CBD25-33A3-4043-A08C-CCF28B8933AA}"/>
              </a:ext>
            </a:extLst>
          </p:cNvPr>
          <p:cNvCxnSpPr>
            <a:cxnSpLocks/>
          </p:cNvCxnSpPr>
          <p:nvPr/>
        </p:nvCxnSpPr>
        <p:spPr>
          <a:xfrm flipV="1">
            <a:off x="2815936" y="2897188"/>
            <a:ext cx="5299364" cy="22463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964A61CE-1EBC-2240-9B33-6EA2453DD0A6}"/>
              </a:ext>
            </a:extLst>
          </p:cNvPr>
          <p:cNvSpPr txBox="1"/>
          <p:nvPr/>
        </p:nvSpPr>
        <p:spPr>
          <a:xfrm rot="20218332">
            <a:off x="826118" y="5208072"/>
            <a:ext cx="116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10% CAGR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62F8211-E78A-8A42-91D7-A15D8B7BB72A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8</a:t>
            </a:fld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4E1C81-BF71-B35E-325B-7897D829B260}"/>
              </a:ext>
            </a:extLst>
          </p:cNvPr>
          <p:cNvSpPr txBox="1"/>
          <p:nvPr/>
        </p:nvSpPr>
        <p:spPr>
          <a:xfrm>
            <a:off x="2306179" y="5985558"/>
            <a:ext cx="5709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2021 review, there were 39 private R1 universities – next Carnegie classification reviews are in 2024 and 2027</a:t>
            </a:r>
          </a:p>
        </p:txBody>
      </p:sp>
    </p:spTree>
    <p:extLst>
      <p:ext uri="{BB962C8B-B14F-4D97-AF65-F5344CB8AC3E}">
        <p14:creationId xmlns:p14="http://schemas.microsoft.com/office/powerpoint/2010/main" val="355400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STRATEGIES</a:t>
            </a:r>
            <a:r>
              <a:rPr lang="en-US" sz="2400" dirty="0"/>
              <a:t>: 1. RESEARCH INTENSIVE FACULTY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F3F1D-7E4D-FD4F-AC7A-51339DEFEF54}"/>
              </a:ext>
            </a:extLst>
          </p:cNvPr>
          <p:cNvSpPr txBox="1"/>
          <p:nvPr/>
        </p:nvSpPr>
        <p:spPr>
          <a:xfrm>
            <a:off x="588579" y="1534511"/>
            <a:ext cx="8208579" cy="39395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i="1" dirty="0"/>
              <a:t>Accelerate critical mass of high research-intensive faculty</a:t>
            </a:r>
            <a:endParaRPr lang="en-US" sz="2400" dirty="0"/>
          </a:p>
          <a:p>
            <a:pPr fontAlgn="base"/>
            <a:endParaRPr lang="en-US" sz="2000" dirty="0"/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Strategic hiring in growth areas and Centers of Excellence, signature hires in key areas</a:t>
            </a:r>
            <a:endParaRPr lang="en-US" sz="2200" dirty="0">
              <a:cs typeface="Calibri"/>
            </a:endParaRP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Transparent and measurable expectations for research productivity for TT faculty along with graduated teaching and service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Recognize, support, and celebrate top researchers as RI Fellows and Endowed Professors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Land 90% of our top faculty candidates, and retain 90% of our best researchers</a:t>
            </a:r>
            <a:endParaRPr lang="en-US" sz="2200" dirty="0"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3AF2A1-A468-EF4B-BE91-412338A16D59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48539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54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4&quot;/&gt;&lt;end val=&quot;4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GOjtZ0ns5sOIwjQSGKz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jGrdb3W92.aA6fSGZzIV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C4EJ6XqD1Tcu5BfuILCt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GQhnjrh5PFonCJywA8dTQ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iPuLFm5ci_qyCQVCxkc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LenqzlK8GCIygt6mgBj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l2LsoUgEprWvncVZ70x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GwHVLLqaNwsnqhEyPfT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3325fAyyE978tcPWtHg9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2269EwsMP7VIliyNrx1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_NpxFoJifCRgrdmupmyB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yybqu8meWMrqymJNHyig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fAWTZzHknWpoy_1ziTs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ASiW9HxiryYkSJCukNZ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BFKnEUqF.5FBK0L2rHfq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qE3EgXC3G.yHBY_lsz0Z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17poBSbBU9BYmdW7QCrE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WU4.2ziqaTRo.naH8s9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PrRsT9Xdofkx7BwddXL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UxK1xIXooMira56g2U2c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OTDypkplf2FyiJHxyY4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FdLKfHGlOmkHtJgjJBjM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MGdRezUbU8Mc8bGzq7C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jkF7B7jR5mn..Oatp.ld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5v.bGLvfMH7_kJqahbUk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hvnhM4E5cbFZ5l8Lglrv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GbNxPU1pF11EebcXgNB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WO_DeTVGN0gPWraPmkt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nW4O5JNPYSbWSoi7l5x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LzHF8pdn7wuuc68VBL2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CLvU5w4IzcyBTRp0vW.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2q038Sim8GW1qJIX9Llk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rwLI4ajWPcL7Ihu.JZW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stMI9vsBbt4SInYBTH7r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0xzBFSQnwjcu69o6VaRQ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G44arB_Btaoz2D49a.P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5a.t7dNmZeyV.pMeYTv3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r4fC7hHlnQkSon1.w9A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RPp13ZiwPPlCQBWfVhe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EG7WX5zDKM1d5ObRh0aA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tDWiliwycXiu0BPybX4e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mPZA4TfQaWdOVv.R.mkZ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tiYeKY60.uOcKBJIjBv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xUG34cY7RG0GqQrJAaSC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EYVPJu26j8hBBmJ3XpJ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NS1fgmbyii2pgiVVm.B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Ua.mJ_FrAv2kMXD5ino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7kpll1T8uh3Unkmrmsuf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Kf9f8EOUGSL3q48QptS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3xHc2VQrFXvvXEuMZf5o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lHXW7jUv.aLjTO.IdDql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2eBXkTFEM1DtJQM_BIzx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F5NwtsLzA0ymsscpu5w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qfmuN5KFixkPu0Jxbnl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TnfGIyGfewGUfD_Ulbuh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wixXO2aAvxv3zevCkXQ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gLlaLab4DBOny2tq7bZ3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4LW1N.c0nxynrQdhQfn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Dxqtg_EnC1hRKLRy71hW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AlI794vYPB_Xwxp_oUJ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XcUmcq7chYSnXOCbWm8G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35Iqx3KoKPK.RHiYlwjV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sDOsWS6LDVk4bk1NAaU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6YeA92Utk3X4MhRfMKZh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dFFhv5bjecngrWhCEFk3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8SXnrkbltJXF5gxurXSV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JAqs3qAxvfU6ZDrrnhCI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6L87ezyV6B8H7N_wJQS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U8bwUe0v5gGi3awfICz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jTgxZSZ3KyEs7.hJAtm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LjlM6Lqo90mtiCds5ORN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8YHWHcCnMY4b2UVRDb4I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yxQuAcPTF6hJAT4VYOP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zYCwNJAcOR4ChPOYa7S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NX4jVtyxlcqjA0adDyLD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GY_v9hOMNO1qqGGFVZ_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YhW9N8jRbDMXLNu8SQ9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mNOJxFZPg2.MIWszyLXj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DA13Lj6hYq4feUooV7K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mo5fj48wW_mSzX6QAEKj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cFoKeq6tNOyrA_T6Bm3H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ZlqcUdY3aLJK1hxaPjtz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AgzsIVvlkYCWB11diho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hoaeYyJUkt8WjU65km2r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_h23nMN3fDyu_Q0a7ppg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tD3z_54tgYCqOadeWI1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I.PpA2G12ofa81.HfE1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8sSlLOn2EIryDPMd9kiQ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gshg.Vz6LyYcPRRV5a.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JklqtchVLlSAcE0U.HK8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RB35segrw8Zrc5_uHzO5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CTc.gehBQSjb968F4V9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WMUMYRGfbu7PLsKz4rij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HUl4MoErxmyop.ePV3o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dHuUMEA8wMeZ82dDxT1W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2R6eXDcbYxPJf.GezkZM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_nFsviaWLGs7Uiimids1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24LojF6JRPoLNK1dYmpd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_mXiuavxSJGJarZFj.r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1RYAx9Asf1QU3osRGpb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3Sh4ExrdNOZkmrV2uOg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QQ9va1Beppb7NKqOjjzg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f6e5c6-d7d8-4c26-a997-dcbd0d76ab98">
      <UserInfo>
        <DisplayName>Kenneth Olliff</DisplayName>
        <AccountId>14</AccountId>
        <AccountType/>
      </UserInfo>
      <UserInfo>
        <DisplayName>Anita Borgmeyer</DisplayName>
        <AccountId>22</AccountId>
        <AccountType/>
      </UserInfo>
      <UserInfo>
        <DisplayName>Amy Breuer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F02EEED57384EA9DD9D89F86D60D5" ma:contentTypeVersion="6" ma:contentTypeDescription="Create a new document." ma:contentTypeScope="" ma:versionID="aa0cfc155f044b1f34e566203340ba45">
  <xsd:schema xmlns:xsd="http://www.w3.org/2001/XMLSchema" xmlns:xs="http://www.w3.org/2001/XMLSchema" xmlns:p="http://schemas.microsoft.com/office/2006/metadata/properties" xmlns:ns2="833d9578-49f4-4837-956f-4c54fd362fa4" xmlns:ns3="18f6e5c6-d7d8-4c26-a997-dcbd0d76ab98" targetNamespace="http://schemas.microsoft.com/office/2006/metadata/properties" ma:root="true" ma:fieldsID="024aad513daf0aad31e76609fade0b6a" ns2:_="" ns3:_="">
    <xsd:import namespace="833d9578-49f4-4837-956f-4c54fd362fa4"/>
    <xsd:import namespace="18f6e5c6-d7d8-4c26-a997-dcbd0d76ab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d9578-49f4-4837-956f-4c54fd362f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6e5c6-d7d8-4c26-a997-dcbd0d76ab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69008D-4747-4186-A27F-580DCF6C8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2C65C8-C34C-491E-BE3F-876054F8F445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a5e1a9e3-4e9a-4f5b-8350-796d39cbb8a8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1c76b2b6-b9e0-4e99-b4fb-48189d445ad5"/>
  </ds:schemaRefs>
</ds:datastoreItem>
</file>

<file path=customXml/itemProps3.xml><?xml version="1.0" encoding="utf-8"?>
<ds:datastoreItem xmlns:ds="http://schemas.openxmlformats.org/officeDocument/2006/customXml" ds:itemID="{EF10D640-088C-4656-B00C-A543F9F65F85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23416</TotalTime>
  <Words>1627</Words>
  <Application>Microsoft Macintosh PowerPoint</Application>
  <PresentationFormat>On-screen Show (4:3)</PresentationFormat>
  <Paragraphs>260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Arial,Sans-Serif</vt:lpstr>
      <vt:lpstr>Calibri</vt:lpstr>
      <vt:lpstr>Custom Design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Saint Louis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Klopmeyer</dc:creator>
  <cp:lastModifiedBy>Kenneth Olliff</cp:lastModifiedBy>
  <cp:revision>83</cp:revision>
  <cp:lastPrinted>2021-08-26T17:36:19Z</cp:lastPrinted>
  <dcterms:created xsi:type="dcterms:W3CDTF">2015-11-11T21:38:46Z</dcterms:created>
  <dcterms:modified xsi:type="dcterms:W3CDTF">2022-10-31T16:59:40Z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0x010100298F02EEED57384EA9DD9D89F86D60D5</vt:lpwstr>
  </property>
</Properties>
</file>