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4"/>
  </p:sldMasterIdLst>
  <p:notesMasterIdLst>
    <p:notesMasterId r:id="rId14"/>
  </p:notesMasterIdLst>
  <p:sldIdLst>
    <p:sldId id="264" r:id="rId5"/>
    <p:sldId id="312" r:id="rId6"/>
    <p:sldId id="311" r:id="rId7"/>
    <p:sldId id="303" r:id="rId8"/>
    <p:sldId id="313" r:id="rId9"/>
    <p:sldId id="306" r:id="rId10"/>
    <p:sldId id="304" r:id="rId11"/>
    <p:sldId id="308" r:id="rId12"/>
    <p:sldId id="273" r:id="rId13"/>
  </p:sldIdLst>
  <p:sldSz cx="9144000" cy="6858000" type="screen4x3"/>
  <p:notesSz cx="6858000" cy="9144000"/>
  <p:custDataLst>
    <p:tags r:id="rId1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0AA4D41-048F-A94C-A321-8E33C40A0504}">
          <p14:sldIdLst>
            <p14:sldId id="264"/>
            <p14:sldId id="312"/>
            <p14:sldId id="311"/>
            <p14:sldId id="303"/>
            <p14:sldId id="313"/>
            <p14:sldId id="306"/>
            <p14:sldId id="304"/>
            <p14:sldId id="308"/>
            <p14:sldId id="273"/>
          </p14:sldIdLst>
        </p14:section>
        <p14:section name="OTHER SLIDES" id="{83FFE285-0302-F54F-98CD-D86F7E35910D}">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CB21F30-DCAB-6CEF-6ABD-E3896835E96A}" name="Kenneth Olliff" initials="KO" userId="S::kenneth.a.olliff@slu.edu::1c791430-3a00-4571-80fd-0255561bd11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my Breuer" initials="AB"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3EA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1B4A80-492B-45B1-99DB-8E9A0559E4CE}" v="10" dt="2022-10-31T22:21:47.5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80"/>
    <p:restoredTop sz="62957"/>
  </p:normalViewPr>
  <p:slideViewPr>
    <p:cSldViewPr snapToGrid="0" snapToObjects="1">
      <p:cViewPr varScale="1">
        <p:scale>
          <a:sx n="62" d="100"/>
          <a:sy n="62" d="100"/>
        </p:scale>
        <p:origin x="2672" y="192"/>
      </p:cViewPr>
      <p:guideLst>
        <p:guide orient="horz" pos="2160"/>
        <p:guide pos="2880"/>
      </p:guideLst>
    </p:cSldViewPr>
  </p:slideViewPr>
  <p:notesTextViewPr>
    <p:cViewPr>
      <p:scale>
        <a:sx n="1" d="1"/>
        <a:sy n="1" d="1"/>
      </p:scale>
      <p:origin x="0" y="0"/>
    </p:cViewPr>
  </p:notesTextViewPr>
  <p:sorterViewPr>
    <p:cViewPr>
      <p:scale>
        <a:sx n="160" d="100"/>
        <a:sy n="1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gs" Target="tags/tag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y Breuer" userId="S::amy.breuer@slu.edu::2b57367e-b40f-4768-9720-3453c7e01e45" providerId="AD" clId="Web-{2A1B4A80-492B-45B1-99DB-8E9A0559E4CE}"/>
    <pc:docChg chg="modSld">
      <pc:chgData name="Amy Breuer" userId="S::amy.breuer@slu.edu::2b57367e-b40f-4768-9720-3453c7e01e45" providerId="AD" clId="Web-{2A1B4A80-492B-45B1-99DB-8E9A0559E4CE}" dt="2022-10-31T22:21:47.521" v="6" actId="20577"/>
      <pc:docMkLst>
        <pc:docMk/>
      </pc:docMkLst>
      <pc:sldChg chg="modSp">
        <pc:chgData name="Amy Breuer" userId="S::amy.breuer@slu.edu::2b57367e-b40f-4768-9720-3453c7e01e45" providerId="AD" clId="Web-{2A1B4A80-492B-45B1-99DB-8E9A0559E4CE}" dt="2022-10-31T22:21:13.535" v="1" actId="20577"/>
        <pc:sldMkLst>
          <pc:docMk/>
          <pc:sldMk cId="3436873914" sldId="303"/>
        </pc:sldMkLst>
        <pc:spChg chg="mod">
          <ac:chgData name="Amy Breuer" userId="S::amy.breuer@slu.edu::2b57367e-b40f-4768-9720-3453c7e01e45" providerId="AD" clId="Web-{2A1B4A80-492B-45B1-99DB-8E9A0559E4CE}" dt="2022-10-31T22:21:13.535" v="1" actId="20577"/>
          <ac:spMkLst>
            <pc:docMk/>
            <pc:sldMk cId="3436873914" sldId="303"/>
            <ac:spMk id="7" creationId="{00000000-0000-0000-0000-000000000000}"/>
          </ac:spMkLst>
        </pc:spChg>
      </pc:sldChg>
      <pc:sldChg chg="modSp">
        <pc:chgData name="Amy Breuer" userId="S::amy.breuer@slu.edu::2b57367e-b40f-4768-9720-3453c7e01e45" providerId="AD" clId="Web-{2A1B4A80-492B-45B1-99DB-8E9A0559E4CE}" dt="2022-10-31T22:21:47.521" v="6" actId="20577"/>
        <pc:sldMkLst>
          <pc:docMk/>
          <pc:sldMk cId="1890467576" sldId="306"/>
        </pc:sldMkLst>
        <pc:spChg chg="mod">
          <ac:chgData name="Amy Breuer" userId="S::amy.breuer@slu.edu::2b57367e-b40f-4768-9720-3453c7e01e45" providerId="AD" clId="Web-{2A1B4A80-492B-45B1-99DB-8E9A0559E4CE}" dt="2022-10-31T22:21:47.521" v="6" actId="20577"/>
          <ac:spMkLst>
            <pc:docMk/>
            <pc:sldMk cId="1890467576" sldId="306"/>
            <ac:spMk id="13" creationId="{00000000-0000-0000-0000-000000000000}"/>
          </ac:spMkLst>
        </pc:sp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hyperlink" Target="https://www.flickr.com/photos/pasa/9123697020/" TargetMode="External"/><Relationship Id="rId2" Type="http://schemas.openxmlformats.org/officeDocument/2006/relationships/image" Target="../media/image6.jpg"/><Relationship Id="rId1" Type="http://schemas.openxmlformats.org/officeDocument/2006/relationships/image" Target="../media/image5.jpeg"/><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diagrams/_rels/drawing2.xml.rels><?xml version="1.0" encoding="UTF-8" standalone="yes"?>
<Relationships xmlns="http://schemas.openxmlformats.org/package/2006/relationships"><Relationship Id="rId3" Type="http://schemas.openxmlformats.org/officeDocument/2006/relationships/hyperlink" Target="https://www.flickr.com/photos/pasa/9123697020/" TargetMode="External"/><Relationship Id="rId2" Type="http://schemas.openxmlformats.org/officeDocument/2006/relationships/image" Target="../media/image6.jpg"/><Relationship Id="rId1" Type="http://schemas.openxmlformats.org/officeDocument/2006/relationships/image" Target="../media/image5.jpeg"/><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E982E6-AF03-4FF0-8CF1-5EEDD0E2FE85}"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54E846AD-4B08-4854-932D-C37AFDC616F5}">
      <dgm:prSet phldrT="[Text]" custT="1"/>
      <dgm:spPr>
        <a:solidFill>
          <a:schemeClr val="accent5"/>
        </a:solidFill>
      </dgm:spPr>
      <dgm:t>
        <a:bodyPr/>
        <a:lstStyle/>
        <a:p>
          <a:r>
            <a:rPr lang="en-US" sz="2000" dirty="0"/>
            <a:t>Scholarship @ SLU</a:t>
          </a:r>
        </a:p>
      </dgm:t>
    </dgm:pt>
    <dgm:pt modelId="{AC71E7F2-A5BD-454D-9E60-BF35BC7957D7}" type="parTrans" cxnId="{6D3A18B8-980F-4AA6-86BD-44BF682011E6}">
      <dgm:prSet/>
      <dgm:spPr/>
      <dgm:t>
        <a:bodyPr/>
        <a:lstStyle/>
        <a:p>
          <a:endParaRPr lang="en-US"/>
        </a:p>
      </dgm:t>
    </dgm:pt>
    <dgm:pt modelId="{A1596AC5-3EBD-4B92-8363-E6BDF406B06D}" type="sibTrans" cxnId="{6D3A18B8-980F-4AA6-86BD-44BF682011E6}">
      <dgm:prSet/>
      <dgm:spPr/>
      <dgm:t>
        <a:bodyPr/>
        <a:lstStyle/>
        <a:p>
          <a:endParaRPr lang="en-US"/>
        </a:p>
      </dgm:t>
    </dgm:pt>
    <dgm:pt modelId="{5D8E5BE3-667C-497B-981A-D1946EB913A3}">
      <dgm:prSet phldrT="[Text]"/>
      <dgm:spPr/>
      <dgm:t>
        <a:bodyPr/>
        <a:lstStyle/>
        <a:p>
          <a:r>
            <a:rPr lang="en-US" dirty="0"/>
            <a:t>Distinctly Jesuit</a:t>
          </a:r>
        </a:p>
      </dgm:t>
    </dgm:pt>
    <dgm:pt modelId="{7A256198-40CD-451E-B9BD-B0549BB5ED16}" type="parTrans" cxnId="{E4131C24-7BF4-4752-A78B-2F1D3C335D1A}">
      <dgm:prSet/>
      <dgm:spPr/>
      <dgm:t>
        <a:bodyPr/>
        <a:lstStyle/>
        <a:p>
          <a:endParaRPr lang="en-US"/>
        </a:p>
      </dgm:t>
    </dgm:pt>
    <dgm:pt modelId="{FB387AB1-85C6-4B67-B3F5-C4A69B888EAF}" type="sibTrans" cxnId="{E4131C24-7BF4-4752-A78B-2F1D3C335D1A}">
      <dgm:prSet/>
      <dgm:spPr/>
      <dgm:t>
        <a:bodyPr/>
        <a:lstStyle/>
        <a:p>
          <a:endParaRPr lang="en-US"/>
        </a:p>
      </dgm:t>
    </dgm:pt>
    <dgm:pt modelId="{0B26F1BB-8B7C-4111-859C-1B4CE6661647}">
      <dgm:prSet phldrT="[Text]"/>
      <dgm:spPr/>
      <dgm:t>
        <a:bodyPr/>
        <a:lstStyle/>
        <a:p>
          <a:r>
            <a:rPr lang="en-US" dirty="0"/>
            <a:t>In &amp; Out Of the Classroom</a:t>
          </a:r>
        </a:p>
      </dgm:t>
    </dgm:pt>
    <dgm:pt modelId="{E4A26B18-F7B7-495F-B690-38FD9F0B24BD}" type="parTrans" cxnId="{19599A9F-0A44-4F19-99D7-25CB8B1BA481}">
      <dgm:prSet/>
      <dgm:spPr/>
      <dgm:t>
        <a:bodyPr/>
        <a:lstStyle/>
        <a:p>
          <a:endParaRPr lang="en-US"/>
        </a:p>
      </dgm:t>
    </dgm:pt>
    <dgm:pt modelId="{7F5C2EA6-4849-42B9-85AE-CA296131A4F7}" type="sibTrans" cxnId="{19599A9F-0A44-4F19-99D7-25CB8B1BA481}">
      <dgm:prSet/>
      <dgm:spPr/>
      <dgm:t>
        <a:bodyPr/>
        <a:lstStyle/>
        <a:p>
          <a:endParaRPr lang="en-US"/>
        </a:p>
      </dgm:t>
    </dgm:pt>
    <dgm:pt modelId="{10CCF2AA-888B-4252-961A-19B39FE113B4}">
      <dgm:prSet phldrT="[Text]"/>
      <dgm:spPr/>
      <dgm:t>
        <a:bodyPr/>
        <a:lstStyle/>
        <a:p>
          <a:r>
            <a:rPr lang="en-US" dirty="0"/>
            <a:t>Mission-Centric</a:t>
          </a:r>
        </a:p>
      </dgm:t>
    </dgm:pt>
    <dgm:pt modelId="{90D3F81F-3A70-4C75-AAD9-95BE680CEE64}" type="parTrans" cxnId="{A9414DF1-C251-4B7A-BAC4-336DCE51ED0F}">
      <dgm:prSet/>
      <dgm:spPr/>
      <dgm:t>
        <a:bodyPr/>
        <a:lstStyle/>
        <a:p>
          <a:endParaRPr lang="en-US"/>
        </a:p>
      </dgm:t>
    </dgm:pt>
    <dgm:pt modelId="{E5F279B7-D46F-4C90-8EAE-361CAD3C3CD7}" type="sibTrans" cxnId="{A9414DF1-C251-4B7A-BAC4-336DCE51ED0F}">
      <dgm:prSet/>
      <dgm:spPr/>
      <dgm:t>
        <a:bodyPr/>
        <a:lstStyle/>
        <a:p>
          <a:endParaRPr lang="en-US"/>
        </a:p>
      </dgm:t>
    </dgm:pt>
    <dgm:pt modelId="{2002FC2F-57D3-431A-9A0E-F4AF8F4A0F8B}">
      <dgm:prSet phldrT="[Text]"/>
      <dgm:spPr/>
      <dgm:t>
        <a:bodyPr/>
        <a:lstStyle/>
        <a:p>
          <a:r>
            <a:rPr lang="en-US"/>
            <a:t>Supporting Collaborative Projects</a:t>
          </a:r>
          <a:endParaRPr lang="en-US" dirty="0"/>
        </a:p>
      </dgm:t>
    </dgm:pt>
    <dgm:pt modelId="{DCB5312C-8A8E-4855-A5B3-18E73133C433}" type="parTrans" cxnId="{FB0B8D59-AE1F-4919-9048-FE73FE51AAA8}">
      <dgm:prSet/>
      <dgm:spPr/>
      <dgm:t>
        <a:bodyPr/>
        <a:lstStyle/>
        <a:p>
          <a:endParaRPr lang="en-US"/>
        </a:p>
      </dgm:t>
    </dgm:pt>
    <dgm:pt modelId="{82C1EA39-2B8D-4C0B-A3AE-5196B3DB658B}" type="sibTrans" cxnId="{FB0B8D59-AE1F-4919-9048-FE73FE51AAA8}">
      <dgm:prSet/>
      <dgm:spPr/>
      <dgm:t>
        <a:bodyPr/>
        <a:lstStyle/>
        <a:p>
          <a:endParaRPr lang="en-US"/>
        </a:p>
      </dgm:t>
    </dgm:pt>
    <dgm:pt modelId="{9D687A14-CEF5-4394-BFD9-0064D4971CDD}">
      <dgm:prSet phldrT="[Text]"/>
      <dgm:spPr/>
      <dgm:t>
        <a:bodyPr/>
        <a:lstStyle/>
        <a:p>
          <a:r>
            <a:rPr lang="en-US" dirty="0"/>
            <a:t>Across &amp; Beyond the Institution</a:t>
          </a:r>
        </a:p>
      </dgm:t>
    </dgm:pt>
    <dgm:pt modelId="{775ADED1-517E-4E64-9FF9-715FBCA41D74}" type="parTrans" cxnId="{A1ABB22B-65DB-4C85-9BBD-2C30AE8D3AB3}">
      <dgm:prSet/>
      <dgm:spPr/>
      <dgm:t>
        <a:bodyPr/>
        <a:lstStyle/>
        <a:p>
          <a:endParaRPr lang="en-US"/>
        </a:p>
      </dgm:t>
    </dgm:pt>
    <dgm:pt modelId="{E64A4375-55F0-4432-94F4-07567AB166BB}" type="sibTrans" cxnId="{A1ABB22B-65DB-4C85-9BBD-2C30AE8D3AB3}">
      <dgm:prSet/>
      <dgm:spPr/>
      <dgm:t>
        <a:bodyPr/>
        <a:lstStyle/>
        <a:p>
          <a:endParaRPr lang="en-US"/>
        </a:p>
      </dgm:t>
    </dgm:pt>
    <dgm:pt modelId="{8C919BE7-57F9-4FD5-8604-DA34BC0F21E8}">
      <dgm:prSet phldrT="[Text]"/>
      <dgm:spPr/>
      <dgm:t>
        <a:bodyPr/>
        <a:lstStyle/>
        <a:p>
          <a:r>
            <a:rPr lang="en-US" dirty="0"/>
            <a:t>Supporting Individual Scholars</a:t>
          </a:r>
        </a:p>
      </dgm:t>
    </dgm:pt>
    <dgm:pt modelId="{0B0AC8C0-7E1A-4C7D-9B6B-65EB44E85A9D}" type="parTrans" cxnId="{24EA4C90-7846-4D18-9541-86F2F81D657F}">
      <dgm:prSet/>
      <dgm:spPr/>
      <dgm:t>
        <a:bodyPr/>
        <a:lstStyle/>
        <a:p>
          <a:endParaRPr lang="en-US"/>
        </a:p>
      </dgm:t>
    </dgm:pt>
    <dgm:pt modelId="{22C0590A-0DE8-411C-A4F3-E47082E2C872}" type="sibTrans" cxnId="{24EA4C90-7846-4D18-9541-86F2F81D657F}">
      <dgm:prSet/>
      <dgm:spPr/>
      <dgm:t>
        <a:bodyPr/>
        <a:lstStyle/>
        <a:p>
          <a:endParaRPr lang="en-US"/>
        </a:p>
      </dgm:t>
    </dgm:pt>
    <dgm:pt modelId="{4F60AA30-EAD6-4F43-A9A2-7A287EA8355E}" type="pres">
      <dgm:prSet presAssocID="{0FE982E6-AF03-4FF0-8CF1-5EEDD0E2FE85}" presName="Name0" presStyleCnt="0">
        <dgm:presLayoutVars>
          <dgm:chMax val="1"/>
          <dgm:chPref val="1"/>
          <dgm:dir/>
          <dgm:animOne val="branch"/>
          <dgm:animLvl val="lvl"/>
        </dgm:presLayoutVars>
      </dgm:prSet>
      <dgm:spPr/>
    </dgm:pt>
    <dgm:pt modelId="{121B64F8-96CF-4EE8-B5F8-62A1BBAFFFFA}" type="pres">
      <dgm:prSet presAssocID="{54E846AD-4B08-4854-932D-C37AFDC616F5}" presName="Parent" presStyleLbl="node0" presStyleIdx="0" presStyleCnt="1">
        <dgm:presLayoutVars>
          <dgm:chMax val="6"/>
          <dgm:chPref val="6"/>
        </dgm:presLayoutVars>
      </dgm:prSet>
      <dgm:spPr/>
    </dgm:pt>
    <dgm:pt modelId="{A10783CC-7EE7-4827-8EEC-64E767FD48B4}" type="pres">
      <dgm:prSet presAssocID="{5D8E5BE3-667C-497B-981A-D1946EB913A3}" presName="Accent1" presStyleCnt="0"/>
      <dgm:spPr/>
    </dgm:pt>
    <dgm:pt modelId="{DD9E3DB7-C713-42CC-8F4E-3009EDD63F34}" type="pres">
      <dgm:prSet presAssocID="{5D8E5BE3-667C-497B-981A-D1946EB913A3}" presName="Accent" presStyleLbl="bgShp" presStyleIdx="0" presStyleCnt="6"/>
      <dgm:spPr/>
    </dgm:pt>
    <dgm:pt modelId="{38DC7A69-FBD0-49D0-B2F5-1B23771345B3}" type="pres">
      <dgm:prSet presAssocID="{5D8E5BE3-667C-497B-981A-D1946EB913A3}" presName="Child1" presStyleLbl="node1" presStyleIdx="0" presStyleCnt="6">
        <dgm:presLayoutVars>
          <dgm:chMax val="0"/>
          <dgm:chPref val="0"/>
          <dgm:bulletEnabled val="1"/>
        </dgm:presLayoutVars>
      </dgm:prSet>
      <dgm:spPr/>
    </dgm:pt>
    <dgm:pt modelId="{79CB630C-784A-47F2-B49D-0568BBB7F219}" type="pres">
      <dgm:prSet presAssocID="{0B26F1BB-8B7C-4111-859C-1B4CE6661647}" presName="Accent2" presStyleCnt="0"/>
      <dgm:spPr/>
    </dgm:pt>
    <dgm:pt modelId="{E89B1065-0E8A-4C1A-AE53-9B2300ED0F78}" type="pres">
      <dgm:prSet presAssocID="{0B26F1BB-8B7C-4111-859C-1B4CE6661647}" presName="Accent" presStyleLbl="bgShp" presStyleIdx="1" presStyleCnt="6"/>
      <dgm:spPr/>
    </dgm:pt>
    <dgm:pt modelId="{1742AAF4-29CA-43F4-A164-D5557EC04A5E}" type="pres">
      <dgm:prSet presAssocID="{0B26F1BB-8B7C-4111-859C-1B4CE6661647}" presName="Child2" presStyleLbl="node1" presStyleIdx="1" presStyleCnt="6">
        <dgm:presLayoutVars>
          <dgm:chMax val="0"/>
          <dgm:chPref val="0"/>
          <dgm:bulletEnabled val="1"/>
        </dgm:presLayoutVars>
      </dgm:prSet>
      <dgm:spPr/>
    </dgm:pt>
    <dgm:pt modelId="{9DC39C3C-F9F3-4AAE-9216-C715ABB9D9F3}" type="pres">
      <dgm:prSet presAssocID="{10CCF2AA-888B-4252-961A-19B39FE113B4}" presName="Accent3" presStyleCnt="0"/>
      <dgm:spPr/>
    </dgm:pt>
    <dgm:pt modelId="{C9813A2F-901B-491A-8A7F-BECC11F06950}" type="pres">
      <dgm:prSet presAssocID="{10CCF2AA-888B-4252-961A-19B39FE113B4}" presName="Accent" presStyleLbl="bgShp" presStyleIdx="2" presStyleCnt="6"/>
      <dgm:spPr/>
    </dgm:pt>
    <dgm:pt modelId="{FF98519A-655E-4B58-B765-A1080745FB52}" type="pres">
      <dgm:prSet presAssocID="{10CCF2AA-888B-4252-961A-19B39FE113B4}" presName="Child3" presStyleLbl="node1" presStyleIdx="2" presStyleCnt="6">
        <dgm:presLayoutVars>
          <dgm:chMax val="0"/>
          <dgm:chPref val="0"/>
          <dgm:bulletEnabled val="1"/>
        </dgm:presLayoutVars>
      </dgm:prSet>
      <dgm:spPr/>
    </dgm:pt>
    <dgm:pt modelId="{0BCA1545-4B48-43F2-8A1A-484EB74DDD87}" type="pres">
      <dgm:prSet presAssocID="{2002FC2F-57D3-431A-9A0E-F4AF8F4A0F8B}" presName="Accent4" presStyleCnt="0"/>
      <dgm:spPr/>
    </dgm:pt>
    <dgm:pt modelId="{DC61961D-48B1-4BC1-9EEB-EFA23C599B94}" type="pres">
      <dgm:prSet presAssocID="{2002FC2F-57D3-431A-9A0E-F4AF8F4A0F8B}" presName="Accent" presStyleLbl="bgShp" presStyleIdx="3" presStyleCnt="6"/>
      <dgm:spPr/>
    </dgm:pt>
    <dgm:pt modelId="{73B60112-A368-4664-829C-C16174914B4F}" type="pres">
      <dgm:prSet presAssocID="{2002FC2F-57D3-431A-9A0E-F4AF8F4A0F8B}" presName="Child4" presStyleLbl="node1" presStyleIdx="3" presStyleCnt="6">
        <dgm:presLayoutVars>
          <dgm:chMax val="0"/>
          <dgm:chPref val="0"/>
          <dgm:bulletEnabled val="1"/>
        </dgm:presLayoutVars>
      </dgm:prSet>
      <dgm:spPr/>
    </dgm:pt>
    <dgm:pt modelId="{2C420310-1F6D-4260-9C9C-8D736A471266}" type="pres">
      <dgm:prSet presAssocID="{9D687A14-CEF5-4394-BFD9-0064D4971CDD}" presName="Accent5" presStyleCnt="0"/>
      <dgm:spPr/>
    </dgm:pt>
    <dgm:pt modelId="{4AC79B55-A630-47B7-B32B-5A708C4976AA}" type="pres">
      <dgm:prSet presAssocID="{9D687A14-CEF5-4394-BFD9-0064D4971CDD}" presName="Accent" presStyleLbl="bgShp" presStyleIdx="4" presStyleCnt="6"/>
      <dgm:spPr/>
    </dgm:pt>
    <dgm:pt modelId="{C8847EBA-F737-46AD-854B-2FDF83E91D48}" type="pres">
      <dgm:prSet presAssocID="{9D687A14-CEF5-4394-BFD9-0064D4971CDD}" presName="Child5" presStyleLbl="node1" presStyleIdx="4" presStyleCnt="6">
        <dgm:presLayoutVars>
          <dgm:chMax val="0"/>
          <dgm:chPref val="0"/>
          <dgm:bulletEnabled val="1"/>
        </dgm:presLayoutVars>
      </dgm:prSet>
      <dgm:spPr/>
    </dgm:pt>
    <dgm:pt modelId="{9EBD0FE3-8C8C-479E-9F74-415DBBC6BE8B}" type="pres">
      <dgm:prSet presAssocID="{8C919BE7-57F9-4FD5-8604-DA34BC0F21E8}" presName="Accent6" presStyleCnt="0"/>
      <dgm:spPr/>
    </dgm:pt>
    <dgm:pt modelId="{EAC4A755-6C87-4E2B-A253-B27832D9D609}" type="pres">
      <dgm:prSet presAssocID="{8C919BE7-57F9-4FD5-8604-DA34BC0F21E8}" presName="Accent" presStyleLbl="bgShp" presStyleIdx="5" presStyleCnt="6"/>
      <dgm:spPr/>
    </dgm:pt>
    <dgm:pt modelId="{CB715AD5-CCCA-48ED-9A75-14BFBD2F8CB0}" type="pres">
      <dgm:prSet presAssocID="{8C919BE7-57F9-4FD5-8604-DA34BC0F21E8}" presName="Child6" presStyleLbl="node1" presStyleIdx="5" presStyleCnt="6">
        <dgm:presLayoutVars>
          <dgm:chMax val="0"/>
          <dgm:chPref val="0"/>
          <dgm:bulletEnabled val="1"/>
        </dgm:presLayoutVars>
      </dgm:prSet>
      <dgm:spPr/>
    </dgm:pt>
  </dgm:ptLst>
  <dgm:cxnLst>
    <dgm:cxn modelId="{DB126D08-0411-2A4B-A7CB-A09BCD6525E7}" type="presOf" srcId="{9D687A14-CEF5-4394-BFD9-0064D4971CDD}" destId="{C8847EBA-F737-46AD-854B-2FDF83E91D48}" srcOrd="0" destOrd="0" presId="urn:microsoft.com/office/officeart/2011/layout/HexagonRadial"/>
    <dgm:cxn modelId="{08269B13-397F-F64D-B671-5E371822BCD7}" type="presOf" srcId="{0FE982E6-AF03-4FF0-8CF1-5EEDD0E2FE85}" destId="{4F60AA30-EAD6-4F43-A9A2-7A287EA8355E}" srcOrd="0" destOrd="0" presId="urn:microsoft.com/office/officeart/2011/layout/HexagonRadial"/>
    <dgm:cxn modelId="{E4131C24-7BF4-4752-A78B-2F1D3C335D1A}" srcId="{54E846AD-4B08-4854-932D-C37AFDC616F5}" destId="{5D8E5BE3-667C-497B-981A-D1946EB913A3}" srcOrd="0" destOrd="0" parTransId="{7A256198-40CD-451E-B9BD-B0549BB5ED16}" sibTransId="{FB387AB1-85C6-4B67-B3F5-C4A69B888EAF}"/>
    <dgm:cxn modelId="{A1ABB22B-65DB-4C85-9BBD-2C30AE8D3AB3}" srcId="{54E846AD-4B08-4854-932D-C37AFDC616F5}" destId="{9D687A14-CEF5-4394-BFD9-0064D4971CDD}" srcOrd="4" destOrd="0" parTransId="{775ADED1-517E-4E64-9FF9-715FBCA41D74}" sibTransId="{E64A4375-55F0-4432-94F4-07567AB166BB}"/>
    <dgm:cxn modelId="{F6D08E61-C5ED-3B43-80F9-A3796AE640B5}" type="presOf" srcId="{2002FC2F-57D3-431A-9A0E-F4AF8F4A0F8B}" destId="{73B60112-A368-4664-829C-C16174914B4F}" srcOrd="0" destOrd="0" presId="urn:microsoft.com/office/officeart/2011/layout/HexagonRadial"/>
    <dgm:cxn modelId="{BC6C6F58-AD50-AB42-BA8A-EC3405442263}" type="presOf" srcId="{5D8E5BE3-667C-497B-981A-D1946EB913A3}" destId="{38DC7A69-FBD0-49D0-B2F5-1B23771345B3}" srcOrd="0" destOrd="0" presId="urn:microsoft.com/office/officeart/2011/layout/HexagonRadial"/>
    <dgm:cxn modelId="{FB0B8D59-AE1F-4919-9048-FE73FE51AAA8}" srcId="{54E846AD-4B08-4854-932D-C37AFDC616F5}" destId="{2002FC2F-57D3-431A-9A0E-F4AF8F4A0F8B}" srcOrd="3" destOrd="0" parTransId="{DCB5312C-8A8E-4855-A5B3-18E73133C433}" sibTransId="{82C1EA39-2B8D-4C0B-A3AE-5196B3DB658B}"/>
    <dgm:cxn modelId="{24EA4C90-7846-4D18-9541-86F2F81D657F}" srcId="{54E846AD-4B08-4854-932D-C37AFDC616F5}" destId="{8C919BE7-57F9-4FD5-8604-DA34BC0F21E8}" srcOrd="5" destOrd="0" parTransId="{0B0AC8C0-7E1A-4C7D-9B6B-65EB44E85A9D}" sibTransId="{22C0590A-0DE8-411C-A4F3-E47082E2C872}"/>
    <dgm:cxn modelId="{19599A9F-0A44-4F19-99D7-25CB8B1BA481}" srcId="{54E846AD-4B08-4854-932D-C37AFDC616F5}" destId="{0B26F1BB-8B7C-4111-859C-1B4CE6661647}" srcOrd="1" destOrd="0" parTransId="{E4A26B18-F7B7-495F-B690-38FD9F0B24BD}" sibTransId="{7F5C2EA6-4849-42B9-85AE-CA296131A4F7}"/>
    <dgm:cxn modelId="{6D3A18B8-980F-4AA6-86BD-44BF682011E6}" srcId="{0FE982E6-AF03-4FF0-8CF1-5EEDD0E2FE85}" destId="{54E846AD-4B08-4854-932D-C37AFDC616F5}" srcOrd="0" destOrd="0" parTransId="{AC71E7F2-A5BD-454D-9E60-BF35BC7957D7}" sibTransId="{A1596AC5-3EBD-4B92-8363-E6BDF406B06D}"/>
    <dgm:cxn modelId="{3F3913C4-EEF1-5643-B236-BA572F9582B3}" type="presOf" srcId="{10CCF2AA-888B-4252-961A-19B39FE113B4}" destId="{FF98519A-655E-4B58-B765-A1080745FB52}" srcOrd="0" destOrd="0" presId="urn:microsoft.com/office/officeart/2011/layout/HexagonRadial"/>
    <dgm:cxn modelId="{E88D46E2-FF6B-CB41-92A8-79DC60FD73D9}" type="presOf" srcId="{0B26F1BB-8B7C-4111-859C-1B4CE6661647}" destId="{1742AAF4-29CA-43F4-A164-D5557EC04A5E}" srcOrd="0" destOrd="0" presId="urn:microsoft.com/office/officeart/2011/layout/HexagonRadial"/>
    <dgm:cxn modelId="{D8A3AAE9-694A-DC4A-8DDB-3D8A5F31D605}" type="presOf" srcId="{8C919BE7-57F9-4FD5-8604-DA34BC0F21E8}" destId="{CB715AD5-CCCA-48ED-9A75-14BFBD2F8CB0}" srcOrd="0" destOrd="0" presId="urn:microsoft.com/office/officeart/2011/layout/HexagonRadial"/>
    <dgm:cxn modelId="{A9414DF1-C251-4B7A-BAC4-336DCE51ED0F}" srcId="{54E846AD-4B08-4854-932D-C37AFDC616F5}" destId="{10CCF2AA-888B-4252-961A-19B39FE113B4}" srcOrd="2" destOrd="0" parTransId="{90D3F81F-3A70-4C75-AAD9-95BE680CEE64}" sibTransId="{E5F279B7-D46F-4C90-8EAE-361CAD3C3CD7}"/>
    <dgm:cxn modelId="{C852B4FA-00BD-0544-BD99-C360B557404A}" type="presOf" srcId="{54E846AD-4B08-4854-932D-C37AFDC616F5}" destId="{121B64F8-96CF-4EE8-B5F8-62A1BBAFFFFA}" srcOrd="0" destOrd="0" presId="urn:microsoft.com/office/officeart/2011/layout/HexagonRadial"/>
    <dgm:cxn modelId="{931ABBF4-DD4D-2F43-BF32-F57986BB77B0}" type="presParOf" srcId="{4F60AA30-EAD6-4F43-A9A2-7A287EA8355E}" destId="{121B64F8-96CF-4EE8-B5F8-62A1BBAFFFFA}" srcOrd="0" destOrd="0" presId="urn:microsoft.com/office/officeart/2011/layout/HexagonRadial"/>
    <dgm:cxn modelId="{CAB27775-CF1E-ED42-8930-0EA52E21019F}" type="presParOf" srcId="{4F60AA30-EAD6-4F43-A9A2-7A287EA8355E}" destId="{A10783CC-7EE7-4827-8EEC-64E767FD48B4}" srcOrd="1" destOrd="0" presId="urn:microsoft.com/office/officeart/2011/layout/HexagonRadial"/>
    <dgm:cxn modelId="{55486AA2-5490-5648-86D8-8D4EE54F37B6}" type="presParOf" srcId="{A10783CC-7EE7-4827-8EEC-64E767FD48B4}" destId="{DD9E3DB7-C713-42CC-8F4E-3009EDD63F34}" srcOrd="0" destOrd="0" presId="urn:microsoft.com/office/officeart/2011/layout/HexagonRadial"/>
    <dgm:cxn modelId="{716CE6DD-DABB-6C44-AF30-D4A606AA207C}" type="presParOf" srcId="{4F60AA30-EAD6-4F43-A9A2-7A287EA8355E}" destId="{38DC7A69-FBD0-49D0-B2F5-1B23771345B3}" srcOrd="2" destOrd="0" presId="urn:microsoft.com/office/officeart/2011/layout/HexagonRadial"/>
    <dgm:cxn modelId="{EFF7BD26-4E10-9448-A945-06DC3807386C}" type="presParOf" srcId="{4F60AA30-EAD6-4F43-A9A2-7A287EA8355E}" destId="{79CB630C-784A-47F2-B49D-0568BBB7F219}" srcOrd="3" destOrd="0" presId="urn:microsoft.com/office/officeart/2011/layout/HexagonRadial"/>
    <dgm:cxn modelId="{F436FBF5-CB39-A844-AA22-DCDB4DD3D00B}" type="presParOf" srcId="{79CB630C-784A-47F2-B49D-0568BBB7F219}" destId="{E89B1065-0E8A-4C1A-AE53-9B2300ED0F78}" srcOrd="0" destOrd="0" presId="urn:microsoft.com/office/officeart/2011/layout/HexagonRadial"/>
    <dgm:cxn modelId="{F64C066D-5DF6-F844-92F0-E0AC2DC33B18}" type="presParOf" srcId="{4F60AA30-EAD6-4F43-A9A2-7A287EA8355E}" destId="{1742AAF4-29CA-43F4-A164-D5557EC04A5E}" srcOrd="4" destOrd="0" presId="urn:microsoft.com/office/officeart/2011/layout/HexagonRadial"/>
    <dgm:cxn modelId="{C72FE613-0938-4C48-9597-3F3B44A9F37D}" type="presParOf" srcId="{4F60AA30-EAD6-4F43-A9A2-7A287EA8355E}" destId="{9DC39C3C-F9F3-4AAE-9216-C715ABB9D9F3}" srcOrd="5" destOrd="0" presId="urn:microsoft.com/office/officeart/2011/layout/HexagonRadial"/>
    <dgm:cxn modelId="{C2766D82-F611-4C47-9F7F-C7282680A358}" type="presParOf" srcId="{9DC39C3C-F9F3-4AAE-9216-C715ABB9D9F3}" destId="{C9813A2F-901B-491A-8A7F-BECC11F06950}" srcOrd="0" destOrd="0" presId="urn:microsoft.com/office/officeart/2011/layout/HexagonRadial"/>
    <dgm:cxn modelId="{C513FA3E-D4FE-A64D-8179-F6B4AFA999C4}" type="presParOf" srcId="{4F60AA30-EAD6-4F43-A9A2-7A287EA8355E}" destId="{FF98519A-655E-4B58-B765-A1080745FB52}" srcOrd="6" destOrd="0" presId="urn:microsoft.com/office/officeart/2011/layout/HexagonRadial"/>
    <dgm:cxn modelId="{00E2FFC4-179B-0E40-84AC-3B45637E15AA}" type="presParOf" srcId="{4F60AA30-EAD6-4F43-A9A2-7A287EA8355E}" destId="{0BCA1545-4B48-43F2-8A1A-484EB74DDD87}" srcOrd="7" destOrd="0" presId="urn:microsoft.com/office/officeart/2011/layout/HexagonRadial"/>
    <dgm:cxn modelId="{F0C94E48-680C-9642-81D1-6F948C930B17}" type="presParOf" srcId="{0BCA1545-4B48-43F2-8A1A-484EB74DDD87}" destId="{DC61961D-48B1-4BC1-9EEB-EFA23C599B94}" srcOrd="0" destOrd="0" presId="urn:microsoft.com/office/officeart/2011/layout/HexagonRadial"/>
    <dgm:cxn modelId="{FF75368D-F6CB-504C-9A7F-0821B8DF8032}" type="presParOf" srcId="{4F60AA30-EAD6-4F43-A9A2-7A287EA8355E}" destId="{73B60112-A368-4664-829C-C16174914B4F}" srcOrd="8" destOrd="0" presId="urn:microsoft.com/office/officeart/2011/layout/HexagonRadial"/>
    <dgm:cxn modelId="{7F43EDBE-5F1D-1E4E-8343-66B892674CC3}" type="presParOf" srcId="{4F60AA30-EAD6-4F43-A9A2-7A287EA8355E}" destId="{2C420310-1F6D-4260-9C9C-8D736A471266}" srcOrd="9" destOrd="0" presId="urn:microsoft.com/office/officeart/2011/layout/HexagonRadial"/>
    <dgm:cxn modelId="{4DB9B46B-2E85-E740-A96E-3F23DFA6AD0F}" type="presParOf" srcId="{2C420310-1F6D-4260-9C9C-8D736A471266}" destId="{4AC79B55-A630-47B7-B32B-5A708C4976AA}" srcOrd="0" destOrd="0" presId="urn:microsoft.com/office/officeart/2011/layout/HexagonRadial"/>
    <dgm:cxn modelId="{7C7EA470-82BF-684F-9CDB-314E51B71AF9}" type="presParOf" srcId="{4F60AA30-EAD6-4F43-A9A2-7A287EA8355E}" destId="{C8847EBA-F737-46AD-854B-2FDF83E91D48}" srcOrd="10" destOrd="0" presId="urn:microsoft.com/office/officeart/2011/layout/HexagonRadial"/>
    <dgm:cxn modelId="{090B22BB-1896-1C49-B39F-234B082F75EF}" type="presParOf" srcId="{4F60AA30-EAD6-4F43-A9A2-7A287EA8355E}" destId="{9EBD0FE3-8C8C-479E-9F74-415DBBC6BE8B}" srcOrd="11" destOrd="0" presId="urn:microsoft.com/office/officeart/2011/layout/HexagonRadial"/>
    <dgm:cxn modelId="{3D7B900A-113B-CA43-A922-F89C35201CDA}" type="presParOf" srcId="{9EBD0FE3-8C8C-479E-9F74-415DBBC6BE8B}" destId="{EAC4A755-6C87-4E2B-A253-B27832D9D609}" srcOrd="0" destOrd="0" presId="urn:microsoft.com/office/officeart/2011/layout/HexagonRadial"/>
    <dgm:cxn modelId="{F2A26AC1-7BB4-CE4E-B895-877AA692CF7A}" type="presParOf" srcId="{4F60AA30-EAD6-4F43-A9A2-7A287EA8355E}" destId="{CB715AD5-CCCA-48ED-9A75-14BFBD2F8CB0}" srcOrd="12" destOrd="0" presId="urn:microsoft.com/office/officeart/2011/layout/HexagonRadial"/>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AA4FCA-AF81-4706-BE1E-CF6AF52C8BCD}"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88D3E2C1-3CB9-4D52-B1D7-0A63E16365B8}">
      <dgm:prSet/>
      <dgm:spPr/>
      <dgm:t>
        <a:bodyPr/>
        <a:lstStyle/>
        <a:p>
          <a:pPr>
            <a:lnSpc>
              <a:spcPct val="100000"/>
            </a:lnSpc>
          </a:pPr>
          <a:r>
            <a:rPr lang="en-US" dirty="0" err="1"/>
            <a:t>Chaifetz</a:t>
          </a:r>
          <a:r>
            <a:rPr lang="en-US" dirty="0"/>
            <a:t> School of Business</a:t>
          </a:r>
        </a:p>
      </dgm:t>
    </dgm:pt>
    <dgm:pt modelId="{C14108FA-9D1A-4953-97F6-F6ECC49F6F5D}" type="parTrans" cxnId="{217C78F8-8FD2-48B3-9E56-FBD42D3A80D0}">
      <dgm:prSet/>
      <dgm:spPr/>
      <dgm:t>
        <a:bodyPr/>
        <a:lstStyle/>
        <a:p>
          <a:endParaRPr lang="en-US"/>
        </a:p>
      </dgm:t>
    </dgm:pt>
    <dgm:pt modelId="{4448E3F3-3BFE-42B5-9320-DDF4B94188FA}" type="sibTrans" cxnId="{217C78F8-8FD2-48B3-9E56-FBD42D3A80D0}">
      <dgm:prSet/>
      <dgm:spPr/>
      <dgm:t>
        <a:bodyPr/>
        <a:lstStyle/>
        <a:p>
          <a:endParaRPr lang="en-US"/>
        </a:p>
      </dgm:t>
    </dgm:pt>
    <dgm:pt modelId="{6028430C-3F63-4EB8-B69F-DE2456977457}">
      <dgm:prSet/>
      <dgm:spPr/>
      <dgm:t>
        <a:bodyPr/>
        <a:lstStyle/>
        <a:p>
          <a:pPr>
            <a:lnSpc>
              <a:spcPct val="100000"/>
            </a:lnSpc>
          </a:pPr>
          <a:r>
            <a:rPr lang="en-US" dirty="0"/>
            <a:t>College of Arts and Sciences</a:t>
          </a:r>
        </a:p>
      </dgm:t>
    </dgm:pt>
    <dgm:pt modelId="{3A4EDA50-9A74-4ABB-8937-2BD60E806D4A}" type="parTrans" cxnId="{E2877CC2-DD7D-4AFF-BC60-97BB8A0EF099}">
      <dgm:prSet/>
      <dgm:spPr/>
      <dgm:t>
        <a:bodyPr/>
        <a:lstStyle/>
        <a:p>
          <a:endParaRPr lang="en-US"/>
        </a:p>
      </dgm:t>
    </dgm:pt>
    <dgm:pt modelId="{730BA9AC-7FFA-4FF8-A931-C034C5036C1C}" type="sibTrans" cxnId="{E2877CC2-DD7D-4AFF-BC60-97BB8A0EF099}">
      <dgm:prSet/>
      <dgm:spPr/>
      <dgm:t>
        <a:bodyPr/>
        <a:lstStyle/>
        <a:p>
          <a:endParaRPr lang="en-US"/>
        </a:p>
      </dgm:t>
    </dgm:pt>
    <dgm:pt modelId="{C77D745A-3CE1-47D1-8744-C50791AA2E94}">
      <dgm:prSet/>
      <dgm:spPr/>
      <dgm:t>
        <a:bodyPr/>
        <a:lstStyle/>
        <a:p>
          <a:pPr>
            <a:lnSpc>
              <a:spcPct val="100000"/>
            </a:lnSpc>
          </a:pPr>
          <a:r>
            <a:rPr lang="en-US" dirty="0"/>
            <a:t>School of Law</a:t>
          </a:r>
        </a:p>
      </dgm:t>
    </dgm:pt>
    <dgm:pt modelId="{4D57BD32-3EE1-4730-8865-432DE365D47D}" type="parTrans" cxnId="{17974F2F-4291-4BEA-977A-E26909848783}">
      <dgm:prSet/>
      <dgm:spPr/>
      <dgm:t>
        <a:bodyPr/>
        <a:lstStyle/>
        <a:p>
          <a:endParaRPr lang="en-US"/>
        </a:p>
      </dgm:t>
    </dgm:pt>
    <dgm:pt modelId="{8AF2F9DF-B097-43F7-994D-EF0E2AF27AB8}" type="sibTrans" cxnId="{17974F2F-4291-4BEA-977A-E26909848783}">
      <dgm:prSet/>
      <dgm:spPr/>
      <dgm:t>
        <a:bodyPr/>
        <a:lstStyle/>
        <a:p>
          <a:endParaRPr lang="en-US"/>
        </a:p>
      </dgm:t>
    </dgm:pt>
    <dgm:pt modelId="{306C35EE-1E73-AE47-BB57-EC5675C4A987}">
      <dgm:prSet/>
      <dgm:spPr/>
      <dgm:t>
        <a:bodyPr/>
        <a:lstStyle/>
        <a:p>
          <a:pPr>
            <a:lnSpc>
              <a:spcPct val="100000"/>
            </a:lnSpc>
          </a:pPr>
          <a:r>
            <a:rPr lang="en-US" dirty="0"/>
            <a:t>Madrid Campus</a:t>
          </a:r>
        </a:p>
      </dgm:t>
    </dgm:pt>
    <dgm:pt modelId="{9512697F-6623-394B-BB85-C027B3650CC9}" type="parTrans" cxnId="{C3CDA085-1B83-3346-8221-3096851D4E3A}">
      <dgm:prSet/>
      <dgm:spPr/>
      <dgm:t>
        <a:bodyPr/>
        <a:lstStyle/>
        <a:p>
          <a:endParaRPr lang="en-US"/>
        </a:p>
      </dgm:t>
    </dgm:pt>
    <dgm:pt modelId="{723F56DD-F29F-F34E-AEE3-A6AE76F89ABC}" type="sibTrans" cxnId="{C3CDA085-1B83-3346-8221-3096851D4E3A}">
      <dgm:prSet/>
      <dgm:spPr/>
      <dgm:t>
        <a:bodyPr/>
        <a:lstStyle/>
        <a:p>
          <a:endParaRPr lang="en-US"/>
        </a:p>
      </dgm:t>
    </dgm:pt>
    <dgm:pt modelId="{AFF3EF06-F861-0346-A364-592E0ECEA1BA}">
      <dgm:prSet/>
      <dgm:spPr/>
      <dgm:t>
        <a:bodyPr/>
        <a:lstStyle/>
        <a:p>
          <a:pPr>
            <a:lnSpc>
              <a:spcPct val="100000"/>
            </a:lnSpc>
          </a:pPr>
          <a:r>
            <a:rPr lang="en-US" dirty="0"/>
            <a:t>School of Education</a:t>
          </a:r>
        </a:p>
      </dgm:t>
    </dgm:pt>
    <dgm:pt modelId="{AF763E0D-BAB8-F14F-AEBF-03881600DF88}" type="parTrans" cxnId="{B4533EB9-7BB5-2A43-84F3-D32BB16A7CC1}">
      <dgm:prSet/>
      <dgm:spPr/>
      <dgm:t>
        <a:bodyPr/>
        <a:lstStyle/>
        <a:p>
          <a:endParaRPr lang="en-US"/>
        </a:p>
      </dgm:t>
    </dgm:pt>
    <dgm:pt modelId="{78714E7A-7B09-AB41-8E77-4CE000CD9CA3}" type="sibTrans" cxnId="{B4533EB9-7BB5-2A43-84F3-D32BB16A7CC1}">
      <dgm:prSet/>
      <dgm:spPr/>
      <dgm:t>
        <a:bodyPr/>
        <a:lstStyle/>
        <a:p>
          <a:endParaRPr lang="en-US"/>
        </a:p>
      </dgm:t>
    </dgm:pt>
    <dgm:pt modelId="{3DF23548-B57B-9947-9BC5-CBBBF0F10AEF}">
      <dgm:prSet/>
      <dgm:spPr/>
      <dgm:t>
        <a:bodyPr/>
        <a:lstStyle/>
        <a:p>
          <a:r>
            <a:rPr lang="en-US" dirty="0"/>
            <a:t>College for Public Health and Social Justice</a:t>
          </a:r>
        </a:p>
      </dgm:t>
    </dgm:pt>
    <dgm:pt modelId="{AAF2E637-17B4-734D-B7B1-11F867C27679}" type="parTrans" cxnId="{9457A1C6-F09C-8E4A-8B70-C26FCFF27B32}">
      <dgm:prSet/>
      <dgm:spPr/>
      <dgm:t>
        <a:bodyPr/>
        <a:lstStyle/>
        <a:p>
          <a:endParaRPr lang="en-US"/>
        </a:p>
      </dgm:t>
    </dgm:pt>
    <dgm:pt modelId="{58851054-4248-7145-BC58-D2BF84F2E492}" type="sibTrans" cxnId="{9457A1C6-F09C-8E4A-8B70-C26FCFF27B32}">
      <dgm:prSet/>
      <dgm:spPr/>
      <dgm:t>
        <a:bodyPr/>
        <a:lstStyle/>
        <a:p>
          <a:endParaRPr lang="en-US"/>
        </a:p>
      </dgm:t>
    </dgm:pt>
    <dgm:pt modelId="{DEF8681A-389F-EE43-88B4-C8C0A4B48433}">
      <dgm:prSet/>
      <dgm:spPr/>
      <dgm:t>
        <a:bodyPr/>
        <a:lstStyle/>
        <a:p>
          <a:r>
            <a:rPr lang="en-US" dirty="0"/>
            <a:t>School of Social Work</a:t>
          </a:r>
        </a:p>
      </dgm:t>
    </dgm:pt>
    <dgm:pt modelId="{7A8A3E67-D179-9C44-8A2A-6030AE06ACA8}" type="parTrans" cxnId="{B25D3849-69FD-2047-9764-DF0AA6B8B580}">
      <dgm:prSet/>
      <dgm:spPr/>
      <dgm:t>
        <a:bodyPr/>
        <a:lstStyle/>
        <a:p>
          <a:endParaRPr lang="en-US"/>
        </a:p>
      </dgm:t>
    </dgm:pt>
    <dgm:pt modelId="{82361443-DD7F-284B-9139-D4DF98B8032F}" type="sibTrans" cxnId="{B25D3849-69FD-2047-9764-DF0AA6B8B580}">
      <dgm:prSet/>
      <dgm:spPr/>
      <dgm:t>
        <a:bodyPr/>
        <a:lstStyle/>
        <a:p>
          <a:endParaRPr lang="en-US"/>
        </a:p>
      </dgm:t>
    </dgm:pt>
    <dgm:pt modelId="{3F80DAC5-32BD-4D70-9C47-AD0EAC83B559}" type="pres">
      <dgm:prSet presAssocID="{3BAA4FCA-AF81-4706-BE1E-CF6AF52C8BCD}" presName="root" presStyleCnt="0">
        <dgm:presLayoutVars>
          <dgm:dir/>
          <dgm:resizeHandles val="exact"/>
        </dgm:presLayoutVars>
      </dgm:prSet>
      <dgm:spPr/>
    </dgm:pt>
    <dgm:pt modelId="{281C39C7-52A1-484F-8E14-1BF8440670B1}" type="pres">
      <dgm:prSet presAssocID="{88D3E2C1-3CB9-4D52-B1D7-0A63E16365B8}" presName="compNode" presStyleCnt="0"/>
      <dgm:spPr/>
    </dgm:pt>
    <dgm:pt modelId="{DAC75374-F42B-4BB5-8B3A-AFC68280F143}" type="pres">
      <dgm:prSet presAssocID="{88D3E2C1-3CB9-4D52-B1D7-0A63E16365B8}" presName="iconRect" presStyleLbl="node1" presStyleIdx="0" presStyleCnt="7" custScaleX="65036" custScaleY="104742" custLinFactNeighborX="-44311" custLinFactNeighborY="-42766"/>
      <dgm:spPr/>
    </dgm:pt>
    <dgm:pt modelId="{62E34085-B0BD-4030-8690-67D9F05BB1AA}" type="pres">
      <dgm:prSet presAssocID="{88D3E2C1-3CB9-4D52-B1D7-0A63E16365B8}" presName="spaceRect" presStyleCnt="0"/>
      <dgm:spPr/>
    </dgm:pt>
    <dgm:pt modelId="{7E8263FD-6472-4FA6-B429-D45056F4E9B4}" type="pres">
      <dgm:prSet presAssocID="{88D3E2C1-3CB9-4D52-B1D7-0A63E16365B8}" presName="textRect" presStyleLbl="revTx" presStyleIdx="0" presStyleCnt="7" custLinFactNeighborX="-44329" custLinFactNeighborY="-154">
        <dgm:presLayoutVars>
          <dgm:chMax val="1"/>
          <dgm:chPref val="1"/>
        </dgm:presLayoutVars>
      </dgm:prSet>
      <dgm:spPr/>
    </dgm:pt>
    <dgm:pt modelId="{F652AB84-5DCF-4F71-A92F-CB6C1EE65AC4}" type="pres">
      <dgm:prSet presAssocID="{4448E3F3-3BFE-42B5-9320-DDF4B94188FA}" presName="sibTrans" presStyleCnt="0"/>
      <dgm:spPr/>
    </dgm:pt>
    <dgm:pt modelId="{8FAC1368-0C14-4DE3-A791-9CB401785D56}" type="pres">
      <dgm:prSet presAssocID="{6028430C-3F63-4EB8-B69F-DE2456977457}" presName="compNode" presStyleCnt="0"/>
      <dgm:spPr/>
    </dgm:pt>
    <dgm:pt modelId="{208BD6CD-44F5-4AF2-A4E8-2542AB1F9A61}" type="pres">
      <dgm:prSet presAssocID="{6028430C-3F63-4EB8-B69F-DE2456977457}" presName="iconRect" presStyleLbl="node1" presStyleIdx="1" presStyleCnt="7" custScaleX="22502" custScaleY="19637" custLinFactNeighborX="37425" custLinFactNeighborY="13528"/>
      <dgm:spPr/>
    </dgm:pt>
    <dgm:pt modelId="{3977CC7C-7277-45BF-82B2-3C49C9F15329}" type="pres">
      <dgm:prSet presAssocID="{6028430C-3F63-4EB8-B69F-DE2456977457}" presName="spaceRect" presStyleCnt="0"/>
      <dgm:spPr/>
    </dgm:pt>
    <dgm:pt modelId="{60FBE2FF-7947-43E3-B389-758E404273CC}" type="pres">
      <dgm:prSet presAssocID="{6028430C-3F63-4EB8-B69F-DE2456977457}" presName="textRect" presStyleLbl="revTx" presStyleIdx="1" presStyleCnt="7" custLinFactNeighborX="-13099" custLinFactNeighborY="26049">
        <dgm:presLayoutVars>
          <dgm:chMax val="1"/>
          <dgm:chPref val="1"/>
        </dgm:presLayoutVars>
      </dgm:prSet>
      <dgm:spPr/>
    </dgm:pt>
    <dgm:pt modelId="{1ABC1A83-772C-4D55-93A4-80CD6E077039}" type="pres">
      <dgm:prSet presAssocID="{730BA9AC-7FFA-4FF8-A931-C034C5036C1C}" presName="sibTrans" presStyleCnt="0"/>
      <dgm:spPr/>
    </dgm:pt>
    <dgm:pt modelId="{F5D2392F-D1E5-244A-976C-6076A94AEC86}" type="pres">
      <dgm:prSet presAssocID="{AFF3EF06-F861-0346-A364-592E0ECEA1BA}" presName="compNode" presStyleCnt="0"/>
      <dgm:spPr/>
    </dgm:pt>
    <dgm:pt modelId="{90EA6FF4-E087-0A48-A8B7-276479FB1E76}" type="pres">
      <dgm:prSet presAssocID="{AFF3EF06-F861-0346-A364-592E0ECEA1BA}" presName="iconRect" presStyleLbl="node1" presStyleIdx="2" presStyleCnt="7" custScaleX="283053" custScaleY="193122" custLinFactNeighborX="31080" custLinFactNeighborY="-42404"/>
      <dgm:spPr>
        <a:blipFill>
          <a:blip xmlns:r="http://schemas.openxmlformats.org/officeDocument/2006/relationships" r:embed="rId1">
            <a:extLst>
              <a:ext uri="{28A0092B-C50C-407E-A947-70E740481C1C}">
                <a14:useLocalDpi xmlns:a14="http://schemas.microsoft.com/office/drawing/2010/main" val="0"/>
              </a:ext>
            </a:extLst>
          </a:blip>
          <a:srcRect/>
          <a:stretch>
            <a:fillRect l="-61000" r="-61000"/>
          </a:stretch>
        </a:blipFill>
      </dgm:spPr>
    </dgm:pt>
    <dgm:pt modelId="{62B9A373-DB0B-6941-A816-E8A564C6D8A2}" type="pres">
      <dgm:prSet presAssocID="{AFF3EF06-F861-0346-A364-592E0ECEA1BA}" presName="spaceRect" presStyleCnt="0"/>
      <dgm:spPr/>
    </dgm:pt>
    <dgm:pt modelId="{9E26B5F6-F265-9640-BD56-582893E5BBD3}" type="pres">
      <dgm:prSet presAssocID="{AFF3EF06-F861-0346-A364-592E0ECEA1BA}" presName="textRect" presStyleLbl="revTx" presStyleIdx="2" presStyleCnt="7" custLinFactNeighborX="15892" custLinFactNeighborY="-26350">
        <dgm:presLayoutVars>
          <dgm:chMax val="1"/>
          <dgm:chPref val="1"/>
        </dgm:presLayoutVars>
      </dgm:prSet>
      <dgm:spPr/>
    </dgm:pt>
    <dgm:pt modelId="{F70B24DE-2768-E546-B55F-52EE105276D9}" type="pres">
      <dgm:prSet presAssocID="{78714E7A-7B09-AB41-8E77-4CE000CD9CA3}" presName="sibTrans" presStyleCnt="0"/>
      <dgm:spPr/>
    </dgm:pt>
    <dgm:pt modelId="{EC83E837-512B-44B0-A77D-E3D734CC8E09}" type="pres">
      <dgm:prSet presAssocID="{C77D745A-3CE1-47D1-8744-C50791AA2E94}" presName="compNode" presStyleCnt="0"/>
      <dgm:spPr/>
    </dgm:pt>
    <dgm:pt modelId="{3704CD80-E08B-4336-9BFC-E20E04C52777}" type="pres">
      <dgm:prSet presAssocID="{C77D745A-3CE1-47D1-8744-C50791AA2E94}" presName="iconRect" presStyleLbl="node1" presStyleIdx="3" presStyleCnt="7" custScaleX="237241" custScaleY="193812" custLinFactNeighborX="41636" custLinFactNeighborY="-42849"/>
      <dgm:spPr>
        <a:blipFill>
          <a:blip xmlns:r="http://schemas.openxmlformats.org/officeDocument/2006/relationships" r:embed="rId2">
            <a:extLst>
              <a:ext uri="{837473B0-CC2E-450A-ABE3-18F120FF3D39}">
                <a1611:picAttrSrcUrl xmlns:a1611="http://schemas.microsoft.com/office/drawing/2016/11/main" r:id="rId3"/>
              </a:ext>
            </a:extLst>
          </a:blip>
          <a:srcRect/>
          <a:stretch>
            <a:fillRect l="-17000" r="-17000"/>
          </a:stretch>
        </a:blipFill>
      </dgm:spPr>
    </dgm:pt>
    <dgm:pt modelId="{B0304555-CA3B-4C65-8619-E38CDED607AE}" type="pres">
      <dgm:prSet presAssocID="{C77D745A-3CE1-47D1-8744-C50791AA2E94}" presName="spaceRect" presStyleCnt="0"/>
      <dgm:spPr/>
    </dgm:pt>
    <dgm:pt modelId="{EBD51862-79BE-4C9D-BF7A-1128503F719D}" type="pres">
      <dgm:prSet presAssocID="{C77D745A-3CE1-47D1-8744-C50791AA2E94}" presName="textRect" presStyleLbl="revTx" presStyleIdx="3" presStyleCnt="7" custLinFactNeighborX="15321" custLinFactNeighborY="-20103">
        <dgm:presLayoutVars>
          <dgm:chMax val="1"/>
          <dgm:chPref val="1"/>
        </dgm:presLayoutVars>
      </dgm:prSet>
      <dgm:spPr/>
    </dgm:pt>
    <dgm:pt modelId="{E75DB03A-E279-4545-A3D3-80063ECAB6AE}" type="pres">
      <dgm:prSet presAssocID="{8AF2F9DF-B097-43F7-994D-EF0E2AF27AB8}" presName="sibTrans" presStyleCnt="0"/>
      <dgm:spPr/>
    </dgm:pt>
    <dgm:pt modelId="{E56D533A-A803-8444-84F5-C0E872A2C53D}" type="pres">
      <dgm:prSet presAssocID="{306C35EE-1E73-AE47-BB57-EC5675C4A987}" presName="compNode" presStyleCnt="0"/>
      <dgm:spPr/>
    </dgm:pt>
    <dgm:pt modelId="{469B1CA9-ABEA-D044-AC4F-2845483924B6}" type="pres">
      <dgm:prSet presAssocID="{306C35EE-1E73-AE47-BB57-EC5675C4A987}" presName="iconRect" presStyleLbl="node1" presStyleIdx="4" presStyleCnt="7" custScaleX="351310" custScaleY="162490" custLinFactX="-24587" custLinFactNeighborX="-100000" custLinFactNeighborY="-35496"/>
      <dgm:spPr>
        <a:blipFill rotWithShape="1">
          <a:blip xmlns:r="http://schemas.openxmlformats.org/officeDocument/2006/relationships" r:embed="rId4"/>
          <a:stretch>
            <a:fillRect/>
          </a:stretch>
        </a:blipFill>
      </dgm:spPr>
    </dgm:pt>
    <dgm:pt modelId="{D495B90B-6777-CC46-8FA2-C8118E306158}" type="pres">
      <dgm:prSet presAssocID="{306C35EE-1E73-AE47-BB57-EC5675C4A987}" presName="spaceRect" presStyleCnt="0"/>
      <dgm:spPr/>
    </dgm:pt>
    <dgm:pt modelId="{D5158055-BD92-4849-B6FA-09C95F9DB81B}" type="pres">
      <dgm:prSet presAssocID="{306C35EE-1E73-AE47-BB57-EC5675C4A987}" presName="textRect" presStyleLbl="revTx" presStyleIdx="4" presStyleCnt="7" custLinFactNeighborX="-61298" custLinFactNeighborY="-1408">
        <dgm:presLayoutVars>
          <dgm:chMax val="1"/>
          <dgm:chPref val="1"/>
        </dgm:presLayoutVars>
      </dgm:prSet>
      <dgm:spPr/>
    </dgm:pt>
    <dgm:pt modelId="{72EC3805-DA64-174A-AB92-D4B829E46D31}" type="pres">
      <dgm:prSet presAssocID="{723F56DD-F29F-F34E-AEE3-A6AE76F89ABC}" presName="sibTrans" presStyleCnt="0"/>
      <dgm:spPr/>
    </dgm:pt>
    <dgm:pt modelId="{37B4B83F-801B-4B4B-B0A8-645FCACAEE75}" type="pres">
      <dgm:prSet presAssocID="{3DF23548-B57B-9947-9BC5-CBBBF0F10AEF}" presName="compNode" presStyleCnt="0"/>
      <dgm:spPr/>
    </dgm:pt>
    <dgm:pt modelId="{353DF5A1-39AA-8841-B303-96F57F213DD3}" type="pres">
      <dgm:prSet presAssocID="{3DF23548-B57B-9947-9BC5-CBBBF0F10AEF}" presName="iconRect" presStyleLbl="node1" presStyleIdx="5" presStyleCnt="7" custScaleX="333833" custScaleY="162926" custLinFactNeighborX="-41079" custLinFactNeighborY="-38995"/>
      <dgm:spPr>
        <a:blipFill rotWithShape="1">
          <a:blip xmlns:r="http://schemas.openxmlformats.org/officeDocument/2006/relationships" r:embed="rId5"/>
          <a:stretch>
            <a:fillRect/>
          </a:stretch>
        </a:blipFill>
      </dgm:spPr>
    </dgm:pt>
    <dgm:pt modelId="{364ADF46-330E-FD4B-8903-514F95EBF847}" type="pres">
      <dgm:prSet presAssocID="{3DF23548-B57B-9947-9BC5-CBBBF0F10AEF}" presName="spaceRect" presStyleCnt="0"/>
      <dgm:spPr/>
    </dgm:pt>
    <dgm:pt modelId="{B6D6D941-0E8E-374B-86D1-738C31D7CF5E}" type="pres">
      <dgm:prSet presAssocID="{3DF23548-B57B-9947-9BC5-CBBBF0F10AEF}" presName="textRect" presStyleLbl="revTx" presStyleIdx="5" presStyleCnt="7" custLinFactNeighborX="-18486" custLinFactNeighborY="-12684">
        <dgm:presLayoutVars>
          <dgm:chMax val="1"/>
          <dgm:chPref val="1"/>
        </dgm:presLayoutVars>
      </dgm:prSet>
      <dgm:spPr/>
    </dgm:pt>
    <dgm:pt modelId="{DE814E61-A105-174B-BDE9-F039F36ACE43}" type="pres">
      <dgm:prSet presAssocID="{58851054-4248-7145-BC58-D2BF84F2E492}" presName="sibTrans" presStyleCnt="0"/>
      <dgm:spPr/>
    </dgm:pt>
    <dgm:pt modelId="{2862548B-6BC7-5942-8968-BD0BB0F415B9}" type="pres">
      <dgm:prSet presAssocID="{DEF8681A-389F-EE43-88B4-C8C0A4B48433}" presName="compNode" presStyleCnt="0"/>
      <dgm:spPr/>
    </dgm:pt>
    <dgm:pt modelId="{9526BBF5-C440-A94E-924F-F8B5AAEC7EFC}" type="pres">
      <dgm:prSet presAssocID="{DEF8681A-389F-EE43-88B4-C8C0A4B48433}" presName="iconRect" presStyleLbl="node1" presStyleIdx="6" presStyleCnt="7" custScaleX="302627" custScaleY="171159" custLinFactNeighborX="41428" custLinFactNeighborY="-37976"/>
      <dgm:spPr>
        <a:blipFill rotWithShape="1">
          <a:blip xmlns:r="http://schemas.openxmlformats.org/officeDocument/2006/relationships" r:embed="rId6"/>
          <a:stretch>
            <a:fillRect/>
          </a:stretch>
        </a:blipFill>
      </dgm:spPr>
    </dgm:pt>
    <dgm:pt modelId="{308928BD-4588-C54A-ABE9-E688043BA784}" type="pres">
      <dgm:prSet presAssocID="{DEF8681A-389F-EE43-88B4-C8C0A4B48433}" presName="spaceRect" presStyleCnt="0"/>
      <dgm:spPr/>
    </dgm:pt>
    <dgm:pt modelId="{D8096FA5-023E-B249-9EB7-598530569E41}" type="pres">
      <dgm:prSet presAssocID="{DEF8681A-389F-EE43-88B4-C8C0A4B48433}" presName="textRect" presStyleLbl="revTx" presStyleIdx="6" presStyleCnt="7" custLinFactNeighborX="17089" custLinFactNeighborY="-4195">
        <dgm:presLayoutVars>
          <dgm:chMax val="1"/>
          <dgm:chPref val="1"/>
        </dgm:presLayoutVars>
      </dgm:prSet>
      <dgm:spPr/>
    </dgm:pt>
  </dgm:ptLst>
  <dgm:cxnLst>
    <dgm:cxn modelId="{FF0A1409-7CCC-364F-9231-A619DB1CA085}" type="presOf" srcId="{3DF23548-B57B-9947-9BC5-CBBBF0F10AEF}" destId="{B6D6D941-0E8E-374B-86D1-738C31D7CF5E}" srcOrd="0" destOrd="0" presId="urn:microsoft.com/office/officeart/2018/2/layout/IconLabelList"/>
    <dgm:cxn modelId="{F1B52916-0584-4491-8587-C3F50AC163A2}" type="presOf" srcId="{3BAA4FCA-AF81-4706-BE1E-CF6AF52C8BCD}" destId="{3F80DAC5-32BD-4D70-9C47-AD0EAC83B559}" srcOrd="0" destOrd="0" presId="urn:microsoft.com/office/officeart/2018/2/layout/IconLabelList"/>
    <dgm:cxn modelId="{EFF6B51A-ABB8-444A-8D2D-4D625F45A175}" type="presOf" srcId="{DEF8681A-389F-EE43-88B4-C8C0A4B48433}" destId="{D8096FA5-023E-B249-9EB7-598530569E41}" srcOrd="0" destOrd="0" presId="urn:microsoft.com/office/officeart/2018/2/layout/IconLabelList"/>
    <dgm:cxn modelId="{17974F2F-4291-4BEA-977A-E26909848783}" srcId="{3BAA4FCA-AF81-4706-BE1E-CF6AF52C8BCD}" destId="{C77D745A-3CE1-47D1-8744-C50791AA2E94}" srcOrd="3" destOrd="0" parTransId="{4D57BD32-3EE1-4730-8865-432DE365D47D}" sibTransId="{8AF2F9DF-B097-43F7-994D-EF0E2AF27AB8}"/>
    <dgm:cxn modelId="{B25D3849-69FD-2047-9764-DF0AA6B8B580}" srcId="{3BAA4FCA-AF81-4706-BE1E-CF6AF52C8BCD}" destId="{DEF8681A-389F-EE43-88B4-C8C0A4B48433}" srcOrd="6" destOrd="0" parTransId="{7A8A3E67-D179-9C44-8A2A-6030AE06ACA8}" sibTransId="{82361443-DD7F-284B-9139-D4DF98B8032F}"/>
    <dgm:cxn modelId="{90FA4E56-FF15-ED49-B1A4-685EFC3D0525}" type="presOf" srcId="{306C35EE-1E73-AE47-BB57-EC5675C4A987}" destId="{D5158055-BD92-4849-B6FA-09C95F9DB81B}" srcOrd="0" destOrd="0" presId="urn:microsoft.com/office/officeart/2018/2/layout/IconLabelList"/>
    <dgm:cxn modelId="{C3CDA085-1B83-3346-8221-3096851D4E3A}" srcId="{3BAA4FCA-AF81-4706-BE1E-CF6AF52C8BCD}" destId="{306C35EE-1E73-AE47-BB57-EC5675C4A987}" srcOrd="4" destOrd="0" parTransId="{9512697F-6623-394B-BB85-C027B3650CC9}" sibTransId="{723F56DD-F29F-F34E-AEE3-A6AE76F89ABC}"/>
    <dgm:cxn modelId="{59FD8EA2-7D12-2B42-A77E-6C77189BDBDF}" type="presOf" srcId="{88D3E2C1-3CB9-4D52-B1D7-0A63E16365B8}" destId="{7E8263FD-6472-4FA6-B429-D45056F4E9B4}" srcOrd="0" destOrd="0" presId="urn:microsoft.com/office/officeart/2018/2/layout/IconLabelList"/>
    <dgm:cxn modelId="{B4533EB9-7BB5-2A43-84F3-D32BB16A7CC1}" srcId="{3BAA4FCA-AF81-4706-BE1E-CF6AF52C8BCD}" destId="{AFF3EF06-F861-0346-A364-592E0ECEA1BA}" srcOrd="2" destOrd="0" parTransId="{AF763E0D-BAB8-F14F-AEBF-03881600DF88}" sibTransId="{78714E7A-7B09-AB41-8E77-4CE000CD9CA3}"/>
    <dgm:cxn modelId="{E2877CC2-DD7D-4AFF-BC60-97BB8A0EF099}" srcId="{3BAA4FCA-AF81-4706-BE1E-CF6AF52C8BCD}" destId="{6028430C-3F63-4EB8-B69F-DE2456977457}" srcOrd="1" destOrd="0" parTransId="{3A4EDA50-9A74-4ABB-8937-2BD60E806D4A}" sibTransId="{730BA9AC-7FFA-4FF8-A931-C034C5036C1C}"/>
    <dgm:cxn modelId="{4FDDE3C4-4A80-D943-9A79-209F6A3C39B5}" type="presOf" srcId="{6028430C-3F63-4EB8-B69F-DE2456977457}" destId="{60FBE2FF-7947-43E3-B389-758E404273CC}" srcOrd="0" destOrd="0" presId="urn:microsoft.com/office/officeart/2018/2/layout/IconLabelList"/>
    <dgm:cxn modelId="{9457A1C6-F09C-8E4A-8B70-C26FCFF27B32}" srcId="{3BAA4FCA-AF81-4706-BE1E-CF6AF52C8BCD}" destId="{3DF23548-B57B-9947-9BC5-CBBBF0F10AEF}" srcOrd="5" destOrd="0" parTransId="{AAF2E637-17B4-734D-B7B1-11F867C27679}" sibTransId="{58851054-4248-7145-BC58-D2BF84F2E492}"/>
    <dgm:cxn modelId="{72892EE5-654C-6F4C-8373-7802C45BCA58}" type="presOf" srcId="{C77D745A-3CE1-47D1-8744-C50791AA2E94}" destId="{EBD51862-79BE-4C9D-BF7A-1128503F719D}" srcOrd="0" destOrd="0" presId="urn:microsoft.com/office/officeart/2018/2/layout/IconLabelList"/>
    <dgm:cxn modelId="{1477A0EC-C41E-D147-A4DE-6180CF634C43}" type="presOf" srcId="{AFF3EF06-F861-0346-A364-592E0ECEA1BA}" destId="{9E26B5F6-F265-9640-BD56-582893E5BBD3}" srcOrd="0" destOrd="0" presId="urn:microsoft.com/office/officeart/2018/2/layout/IconLabelList"/>
    <dgm:cxn modelId="{217C78F8-8FD2-48B3-9E56-FBD42D3A80D0}" srcId="{3BAA4FCA-AF81-4706-BE1E-CF6AF52C8BCD}" destId="{88D3E2C1-3CB9-4D52-B1D7-0A63E16365B8}" srcOrd="0" destOrd="0" parTransId="{C14108FA-9D1A-4953-97F6-F6ECC49F6F5D}" sibTransId="{4448E3F3-3BFE-42B5-9320-DDF4B94188FA}"/>
    <dgm:cxn modelId="{CC348888-3DEA-914F-B1A8-4C7B07125D20}" type="presParOf" srcId="{3F80DAC5-32BD-4D70-9C47-AD0EAC83B559}" destId="{281C39C7-52A1-484F-8E14-1BF8440670B1}" srcOrd="0" destOrd="0" presId="urn:microsoft.com/office/officeart/2018/2/layout/IconLabelList"/>
    <dgm:cxn modelId="{0B314013-2B70-3B4D-B759-98D4CC468B55}" type="presParOf" srcId="{281C39C7-52A1-484F-8E14-1BF8440670B1}" destId="{DAC75374-F42B-4BB5-8B3A-AFC68280F143}" srcOrd="0" destOrd="0" presId="urn:microsoft.com/office/officeart/2018/2/layout/IconLabelList"/>
    <dgm:cxn modelId="{E2378665-4AB7-A649-AC31-49202293D51B}" type="presParOf" srcId="{281C39C7-52A1-484F-8E14-1BF8440670B1}" destId="{62E34085-B0BD-4030-8690-67D9F05BB1AA}" srcOrd="1" destOrd="0" presId="urn:microsoft.com/office/officeart/2018/2/layout/IconLabelList"/>
    <dgm:cxn modelId="{61984D94-B6AC-C34E-9900-8108771BAD7A}" type="presParOf" srcId="{281C39C7-52A1-484F-8E14-1BF8440670B1}" destId="{7E8263FD-6472-4FA6-B429-D45056F4E9B4}" srcOrd="2" destOrd="0" presId="urn:microsoft.com/office/officeart/2018/2/layout/IconLabelList"/>
    <dgm:cxn modelId="{94049260-3C6F-7F44-B008-90AA2618EB67}" type="presParOf" srcId="{3F80DAC5-32BD-4D70-9C47-AD0EAC83B559}" destId="{F652AB84-5DCF-4F71-A92F-CB6C1EE65AC4}" srcOrd="1" destOrd="0" presId="urn:microsoft.com/office/officeart/2018/2/layout/IconLabelList"/>
    <dgm:cxn modelId="{42A7BE5A-214D-1B40-983E-29A034CCAC6B}" type="presParOf" srcId="{3F80DAC5-32BD-4D70-9C47-AD0EAC83B559}" destId="{8FAC1368-0C14-4DE3-A791-9CB401785D56}" srcOrd="2" destOrd="0" presId="urn:microsoft.com/office/officeart/2018/2/layout/IconLabelList"/>
    <dgm:cxn modelId="{68A89B4D-093B-254E-A695-B924A27320FF}" type="presParOf" srcId="{8FAC1368-0C14-4DE3-A791-9CB401785D56}" destId="{208BD6CD-44F5-4AF2-A4E8-2542AB1F9A61}" srcOrd="0" destOrd="0" presId="urn:microsoft.com/office/officeart/2018/2/layout/IconLabelList"/>
    <dgm:cxn modelId="{3EE935DF-5EF1-FF41-91DD-C4E624D7F95C}" type="presParOf" srcId="{8FAC1368-0C14-4DE3-A791-9CB401785D56}" destId="{3977CC7C-7277-45BF-82B2-3C49C9F15329}" srcOrd="1" destOrd="0" presId="urn:microsoft.com/office/officeart/2018/2/layout/IconLabelList"/>
    <dgm:cxn modelId="{B93907B1-C231-2548-B30E-DC68421817B7}" type="presParOf" srcId="{8FAC1368-0C14-4DE3-A791-9CB401785D56}" destId="{60FBE2FF-7947-43E3-B389-758E404273CC}" srcOrd="2" destOrd="0" presId="urn:microsoft.com/office/officeart/2018/2/layout/IconLabelList"/>
    <dgm:cxn modelId="{19C767E4-39C9-D947-88C3-EA458621D774}" type="presParOf" srcId="{3F80DAC5-32BD-4D70-9C47-AD0EAC83B559}" destId="{1ABC1A83-772C-4D55-93A4-80CD6E077039}" srcOrd="3" destOrd="0" presId="urn:microsoft.com/office/officeart/2018/2/layout/IconLabelList"/>
    <dgm:cxn modelId="{C7187277-221C-7A40-AB53-A40C83F1B0A2}" type="presParOf" srcId="{3F80DAC5-32BD-4D70-9C47-AD0EAC83B559}" destId="{F5D2392F-D1E5-244A-976C-6076A94AEC86}" srcOrd="4" destOrd="0" presId="urn:microsoft.com/office/officeart/2018/2/layout/IconLabelList"/>
    <dgm:cxn modelId="{0B0D4F87-746D-BF4A-8135-2E218F7D2B67}" type="presParOf" srcId="{F5D2392F-D1E5-244A-976C-6076A94AEC86}" destId="{90EA6FF4-E087-0A48-A8B7-276479FB1E76}" srcOrd="0" destOrd="0" presId="urn:microsoft.com/office/officeart/2018/2/layout/IconLabelList"/>
    <dgm:cxn modelId="{CA2C77AC-58F5-CC4F-B9C8-8A17B9A5B3C4}" type="presParOf" srcId="{F5D2392F-D1E5-244A-976C-6076A94AEC86}" destId="{62B9A373-DB0B-6941-A816-E8A564C6D8A2}" srcOrd="1" destOrd="0" presId="urn:microsoft.com/office/officeart/2018/2/layout/IconLabelList"/>
    <dgm:cxn modelId="{03F358E8-0F11-C748-8159-0D664541DC1F}" type="presParOf" srcId="{F5D2392F-D1E5-244A-976C-6076A94AEC86}" destId="{9E26B5F6-F265-9640-BD56-582893E5BBD3}" srcOrd="2" destOrd="0" presId="urn:microsoft.com/office/officeart/2018/2/layout/IconLabelList"/>
    <dgm:cxn modelId="{0849876A-974D-C142-8234-581893A7A651}" type="presParOf" srcId="{3F80DAC5-32BD-4D70-9C47-AD0EAC83B559}" destId="{F70B24DE-2768-E546-B55F-52EE105276D9}" srcOrd="5" destOrd="0" presId="urn:microsoft.com/office/officeart/2018/2/layout/IconLabelList"/>
    <dgm:cxn modelId="{CCA3537E-CE3D-1A45-AFF9-1BA6878EF76A}" type="presParOf" srcId="{3F80DAC5-32BD-4D70-9C47-AD0EAC83B559}" destId="{EC83E837-512B-44B0-A77D-E3D734CC8E09}" srcOrd="6" destOrd="0" presId="urn:microsoft.com/office/officeart/2018/2/layout/IconLabelList"/>
    <dgm:cxn modelId="{98288BD1-83D9-624D-98A3-98E51C9BE6AF}" type="presParOf" srcId="{EC83E837-512B-44B0-A77D-E3D734CC8E09}" destId="{3704CD80-E08B-4336-9BFC-E20E04C52777}" srcOrd="0" destOrd="0" presId="urn:microsoft.com/office/officeart/2018/2/layout/IconLabelList"/>
    <dgm:cxn modelId="{AA8B7F94-DBCF-7842-B5E2-004FAAF52202}" type="presParOf" srcId="{EC83E837-512B-44B0-A77D-E3D734CC8E09}" destId="{B0304555-CA3B-4C65-8619-E38CDED607AE}" srcOrd="1" destOrd="0" presId="urn:microsoft.com/office/officeart/2018/2/layout/IconLabelList"/>
    <dgm:cxn modelId="{0F85A3DD-6454-F54B-962F-5840E393F689}" type="presParOf" srcId="{EC83E837-512B-44B0-A77D-E3D734CC8E09}" destId="{EBD51862-79BE-4C9D-BF7A-1128503F719D}" srcOrd="2" destOrd="0" presId="urn:microsoft.com/office/officeart/2018/2/layout/IconLabelList"/>
    <dgm:cxn modelId="{BD65EE75-3AA1-364A-9BD3-185846F7E7D5}" type="presParOf" srcId="{3F80DAC5-32BD-4D70-9C47-AD0EAC83B559}" destId="{E75DB03A-E279-4545-A3D3-80063ECAB6AE}" srcOrd="7" destOrd="0" presId="urn:microsoft.com/office/officeart/2018/2/layout/IconLabelList"/>
    <dgm:cxn modelId="{16E343A4-ABFC-0240-B901-B0B9DBF5F41A}" type="presParOf" srcId="{3F80DAC5-32BD-4D70-9C47-AD0EAC83B559}" destId="{E56D533A-A803-8444-84F5-C0E872A2C53D}" srcOrd="8" destOrd="0" presId="urn:microsoft.com/office/officeart/2018/2/layout/IconLabelList"/>
    <dgm:cxn modelId="{D0782FEA-C781-E947-851D-459091A60FA6}" type="presParOf" srcId="{E56D533A-A803-8444-84F5-C0E872A2C53D}" destId="{469B1CA9-ABEA-D044-AC4F-2845483924B6}" srcOrd="0" destOrd="0" presId="urn:microsoft.com/office/officeart/2018/2/layout/IconLabelList"/>
    <dgm:cxn modelId="{5D10B3D1-B61D-4E47-A413-F5225DF6B5AC}" type="presParOf" srcId="{E56D533A-A803-8444-84F5-C0E872A2C53D}" destId="{D495B90B-6777-CC46-8FA2-C8118E306158}" srcOrd="1" destOrd="0" presId="urn:microsoft.com/office/officeart/2018/2/layout/IconLabelList"/>
    <dgm:cxn modelId="{1824670A-1A3B-B540-9120-D8B72915B522}" type="presParOf" srcId="{E56D533A-A803-8444-84F5-C0E872A2C53D}" destId="{D5158055-BD92-4849-B6FA-09C95F9DB81B}" srcOrd="2" destOrd="0" presId="urn:microsoft.com/office/officeart/2018/2/layout/IconLabelList"/>
    <dgm:cxn modelId="{808F56B0-99B0-9345-A6C4-A8D64545F443}" type="presParOf" srcId="{3F80DAC5-32BD-4D70-9C47-AD0EAC83B559}" destId="{72EC3805-DA64-174A-AB92-D4B829E46D31}" srcOrd="9" destOrd="0" presId="urn:microsoft.com/office/officeart/2018/2/layout/IconLabelList"/>
    <dgm:cxn modelId="{3E550DFF-82AE-634C-99B6-EAB0385D0071}" type="presParOf" srcId="{3F80DAC5-32BD-4D70-9C47-AD0EAC83B559}" destId="{37B4B83F-801B-4B4B-B0A8-645FCACAEE75}" srcOrd="10" destOrd="0" presId="urn:microsoft.com/office/officeart/2018/2/layout/IconLabelList"/>
    <dgm:cxn modelId="{D36E5C7E-98C9-8040-9970-FE86444E4B0C}" type="presParOf" srcId="{37B4B83F-801B-4B4B-B0A8-645FCACAEE75}" destId="{353DF5A1-39AA-8841-B303-96F57F213DD3}" srcOrd="0" destOrd="0" presId="urn:microsoft.com/office/officeart/2018/2/layout/IconLabelList"/>
    <dgm:cxn modelId="{E714AF82-327F-9247-85E9-CF834B93F175}" type="presParOf" srcId="{37B4B83F-801B-4B4B-B0A8-645FCACAEE75}" destId="{364ADF46-330E-FD4B-8903-514F95EBF847}" srcOrd="1" destOrd="0" presId="urn:microsoft.com/office/officeart/2018/2/layout/IconLabelList"/>
    <dgm:cxn modelId="{2E30BE32-3B75-744F-8065-1B87B5D283AC}" type="presParOf" srcId="{37B4B83F-801B-4B4B-B0A8-645FCACAEE75}" destId="{B6D6D941-0E8E-374B-86D1-738C31D7CF5E}" srcOrd="2" destOrd="0" presId="urn:microsoft.com/office/officeart/2018/2/layout/IconLabelList"/>
    <dgm:cxn modelId="{BF5F61C2-FC73-B64E-8C12-20585F10A09A}" type="presParOf" srcId="{3F80DAC5-32BD-4D70-9C47-AD0EAC83B559}" destId="{DE814E61-A105-174B-BDE9-F039F36ACE43}" srcOrd="11" destOrd="0" presId="urn:microsoft.com/office/officeart/2018/2/layout/IconLabelList"/>
    <dgm:cxn modelId="{0C904430-9EC9-5546-A928-E6BF991B3BFD}" type="presParOf" srcId="{3F80DAC5-32BD-4D70-9C47-AD0EAC83B559}" destId="{2862548B-6BC7-5942-8968-BD0BB0F415B9}" srcOrd="12" destOrd="0" presId="urn:microsoft.com/office/officeart/2018/2/layout/IconLabelList"/>
    <dgm:cxn modelId="{4DF77D3B-9D56-0644-843D-BA8899AE1E8C}" type="presParOf" srcId="{2862548B-6BC7-5942-8968-BD0BB0F415B9}" destId="{9526BBF5-C440-A94E-924F-F8B5AAEC7EFC}" srcOrd="0" destOrd="0" presId="urn:microsoft.com/office/officeart/2018/2/layout/IconLabelList"/>
    <dgm:cxn modelId="{974F8FC0-5887-7C40-9591-169B95867B47}" type="presParOf" srcId="{2862548B-6BC7-5942-8968-BD0BB0F415B9}" destId="{308928BD-4588-C54A-ABE9-E688043BA784}" srcOrd="1" destOrd="0" presId="urn:microsoft.com/office/officeart/2018/2/layout/IconLabelList"/>
    <dgm:cxn modelId="{AD7A65BE-92A8-3E45-8AF6-B1BB6836D471}" type="presParOf" srcId="{2862548B-6BC7-5942-8968-BD0BB0F415B9}" destId="{D8096FA5-023E-B249-9EB7-598530569E41}"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B495393-DFAF-5146-BF79-22673104460F}" type="doc">
      <dgm:prSet loTypeId="urn:microsoft.com/office/officeart/2005/8/layout/cycle6" loCatId="" qsTypeId="urn:microsoft.com/office/officeart/2005/8/quickstyle/simple4" qsCatId="simple" csTypeId="urn:microsoft.com/office/officeart/2005/8/colors/accent1_2" csCatId="accent1" phldr="1"/>
      <dgm:spPr/>
      <dgm:t>
        <a:bodyPr/>
        <a:lstStyle/>
        <a:p>
          <a:endParaRPr lang="en-US"/>
        </a:p>
      </dgm:t>
    </dgm:pt>
    <dgm:pt modelId="{4C1BA276-C232-F748-9401-13DAA3ED4944}">
      <dgm:prSet phldrT="[Text]"/>
      <dgm:spPr/>
      <dgm:t>
        <a:bodyPr/>
        <a:lstStyle/>
        <a:p>
          <a:r>
            <a:rPr lang="en-US" dirty="0"/>
            <a:t>Scholarship drives strong Undergraduate, Graduate, and Professional programs</a:t>
          </a:r>
        </a:p>
      </dgm:t>
    </dgm:pt>
    <dgm:pt modelId="{7FFEF67C-14E3-054C-8946-B179394CD664}" type="parTrans" cxnId="{9A28A2AC-36E1-6743-BA26-4AEC94F967B7}">
      <dgm:prSet/>
      <dgm:spPr/>
      <dgm:t>
        <a:bodyPr/>
        <a:lstStyle/>
        <a:p>
          <a:endParaRPr lang="en-US"/>
        </a:p>
      </dgm:t>
    </dgm:pt>
    <dgm:pt modelId="{F479B02D-8F6A-F848-A5E3-F562A1FF3540}" type="sibTrans" cxnId="{9A28A2AC-36E1-6743-BA26-4AEC94F967B7}">
      <dgm:prSet/>
      <dgm:spPr/>
      <dgm:t>
        <a:bodyPr/>
        <a:lstStyle/>
        <a:p>
          <a:endParaRPr lang="en-US"/>
        </a:p>
      </dgm:t>
    </dgm:pt>
    <dgm:pt modelId="{025F0BF7-3718-7B43-9E3D-4D2610DB6F7F}">
      <dgm:prSet phldrT="[Text]"/>
      <dgm:spPr/>
      <dgm:t>
        <a:bodyPr/>
        <a:lstStyle/>
        <a:p>
          <a:r>
            <a:rPr lang="mr-IN" dirty="0"/>
            <a:t>…</a:t>
          </a:r>
          <a:r>
            <a:rPr lang="en-US" dirty="0"/>
            <a:t> and will ensure our successful entry into the R1 cohort</a:t>
          </a:r>
        </a:p>
      </dgm:t>
    </dgm:pt>
    <dgm:pt modelId="{E320CE40-A4FE-3149-AFCC-073E0BEC1848}" type="parTrans" cxnId="{4BB67085-0612-CB4C-BB3F-317B079053F2}">
      <dgm:prSet/>
      <dgm:spPr/>
      <dgm:t>
        <a:bodyPr/>
        <a:lstStyle/>
        <a:p>
          <a:endParaRPr lang="en-US"/>
        </a:p>
      </dgm:t>
    </dgm:pt>
    <dgm:pt modelId="{BBB6516A-9CE1-FC42-AD75-E054F877AE89}" type="sibTrans" cxnId="{4BB67085-0612-CB4C-BB3F-317B079053F2}">
      <dgm:prSet/>
      <dgm:spPr/>
      <dgm:t>
        <a:bodyPr/>
        <a:lstStyle/>
        <a:p>
          <a:endParaRPr lang="en-US"/>
        </a:p>
      </dgm:t>
    </dgm:pt>
    <dgm:pt modelId="{DC435787-BF94-5C40-ADD6-888E1C00C5F1}">
      <dgm:prSet phldrT="[Text]"/>
      <dgm:spPr/>
      <dgm:t>
        <a:bodyPr/>
        <a:lstStyle/>
        <a:p>
          <a:r>
            <a:rPr lang="en-US" dirty="0"/>
            <a:t>Our emphasis on Scholarship gives us a competitive edge amongst peers in the Higher Education Landscape</a:t>
          </a:r>
          <a:r>
            <a:rPr lang="mr-IN" dirty="0"/>
            <a:t>…</a:t>
          </a:r>
          <a:endParaRPr lang="en-US" dirty="0"/>
        </a:p>
      </dgm:t>
    </dgm:pt>
    <dgm:pt modelId="{903ADB91-41A1-D64A-88B9-EFAF7490C19B}" type="parTrans" cxnId="{8E849649-9704-CB45-9047-A1F53550AAE1}">
      <dgm:prSet/>
      <dgm:spPr/>
      <dgm:t>
        <a:bodyPr/>
        <a:lstStyle/>
        <a:p>
          <a:endParaRPr lang="en-US"/>
        </a:p>
      </dgm:t>
    </dgm:pt>
    <dgm:pt modelId="{FC6FCCC7-8034-6343-B628-4400261E5B73}" type="sibTrans" cxnId="{8E849649-9704-CB45-9047-A1F53550AAE1}">
      <dgm:prSet/>
      <dgm:spPr/>
      <dgm:t>
        <a:bodyPr/>
        <a:lstStyle/>
        <a:p>
          <a:endParaRPr lang="en-US"/>
        </a:p>
      </dgm:t>
    </dgm:pt>
    <dgm:pt modelId="{DF5A7191-222C-7447-8420-FEED97E0425E}">
      <dgm:prSet phldrT="[Text]"/>
      <dgm:spPr/>
      <dgm:t>
        <a:bodyPr/>
        <a:lstStyle/>
        <a:p>
          <a:r>
            <a:rPr lang="en-US" dirty="0"/>
            <a:t>As part of our Jesuit mission, scholarship must remain a strong and central component to our identity</a:t>
          </a:r>
        </a:p>
      </dgm:t>
    </dgm:pt>
    <dgm:pt modelId="{C24FD8C8-E6FD-054C-8381-23F8CB9A70E8}" type="parTrans" cxnId="{F9640867-866F-7A48-B6F9-B4902C44B2F7}">
      <dgm:prSet/>
      <dgm:spPr/>
      <dgm:t>
        <a:bodyPr/>
        <a:lstStyle/>
        <a:p>
          <a:endParaRPr lang="en-US"/>
        </a:p>
      </dgm:t>
    </dgm:pt>
    <dgm:pt modelId="{D44EA3C9-2B3A-DE4A-9C25-6FD31BDDEF17}" type="sibTrans" cxnId="{F9640867-866F-7A48-B6F9-B4902C44B2F7}">
      <dgm:prSet/>
      <dgm:spPr/>
      <dgm:t>
        <a:bodyPr/>
        <a:lstStyle/>
        <a:p>
          <a:pPr rtl="0"/>
          <a:endParaRPr lang="en-US"/>
        </a:p>
      </dgm:t>
    </dgm:pt>
    <dgm:pt modelId="{220C792A-88A5-5347-9CFB-8072F4D6786D}">
      <dgm:prSet/>
      <dgm:spPr/>
      <dgm:t>
        <a:bodyPr/>
        <a:lstStyle/>
        <a:p>
          <a:r>
            <a:rPr lang="en-US" dirty="0"/>
            <a:t>Humanistic and Social Science Scholarship and Creative Endeavor are Keystones of the Jesuit tradition</a:t>
          </a:r>
        </a:p>
      </dgm:t>
    </dgm:pt>
    <dgm:pt modelId="{CF0AAFC7-AFE6-AC43-802D-DCFFB1327919}" type="parTrans" cxnId="{87FF6FA2-E8E3-2E46-96D2-07AA826EB919}">
      <dgm:prSet/>
      <dgm:spPr/>
      <dgm:t>
        <a:bodyPr/>
        <a:lstStyle/>
        <a:p>
          <a:endParaRPr lang="en-US"/>
        </a:p>
      </dgm:t>
    </dgm:pt>
    <dgm:pt modelId="{94578C33-367E-6B44-9566-DC313F6A5E45}" type="sibTrans" cxnId="{87FF6FA2-E8E3-2E46-96D2-07AA826EB919}">
      <dgm:prSet/>
      <dgm:spPr/>
      <dgm:t>
        <a:bodyPr/>
        <a:lstStyle/>
        <a:p>
          <a:endParaRPr lang="en-US"/>
        </a:p>
      </dgm:t>
    </dgm:pt>
    <dgm:pt modelId="{87327D05-782D-0C4C-BCD5-5D3E610E0AF7}" type="pres">
      <dgm:prSet presAssocID="{FB495393-DFAF-5146-BF79-22673104460F}" presName="cycle" presStyleCnt="0">
        <dgm:presLayoutVars>
          <dgm:dir/>
          <dgm:resizeHandles val="exact"/>
        </dgm:presLayoutVars>
      </dgm:prSet>
      <dgm:spPr/>
    </dgm:pt>
    <dgm:pt modelId="{9D22838D-D9C6-E641-BE45-6552E2115F5C}" type="pres">
      <dgm:prSet presAssocID="{4C1BA276-C232-F748-9401-13DAA3ED4944}" presName="node" presStyleLbl="node1" presStyleIdx="0" presStyleCnt="5" custScaleX="136427" custScaleY="153900">
        <dgm:presLayoutVars>
          <dgm:bulletEnabled val="1"/>
        </dgm:presLayoutVars>
      </dgm:prSet>
      <dgm:spPr/>
    </dgm:pt>
    <dgm:pt modelId="{4B9C5EC6-CDC8-8040-90D7-214B9D504FB1}" type="pres">
      <dgm:prSet presAssocID="{4C1BA276-C232-F748-9401-13DAA3ED4944}" presName="spNode" presStyleCnt="0"/>
      <dgm:spPr/>
    </dgm:pt>
    <dgm:pt modelId="{67D2A629-EBE9-1443-84FA-C59A350D77F4}" type="pres">
      <dgm:prSet presAssocID="{F479B02D-8F6A-F848-A5E3-F562A1FF3540}" presName="sibTrans" presStyleLbl="sibTrans1D1" presStyleIdx="0" presStyleCnt="5"/>
      <dgm:spPr/>
    </dgm:pt>
    <dgm:pt modelId="{0CD650C5-020F-7A4F-A187-08A0136CB457}" type="pres">
      <dgm:prSet presAssocID="{220C792A-88A5-5347-9CFB-8072F4D6786D}" presName="node" presStyleLbl="node1" presStyleIdx="1" presStyleCnt="5" custScaleX="186639" custScaleY="132181" custRadScaleRad="101212" custRadScaleInc="50135">
        <dgm:presLayoutVars>
          <dgm:bulletEnabled val="1"/>
        </dgm:presLayoutVars>
      </dgm:prSet>
      <dgm:spPr/>
    </dgm:pt>
    <dgm:pt modelId="{3C8821CA-DF6F-5F43-A5DB-A567603C1825}" type="pres">
      <dgm:prSet presAssocID="{220C792A-88A5-5347-9CFB-8072F4D6786D}" presName="spNode" presStyleCnt="0"/>
      <dgm:spPr/>
    </dgm:pt>
    <dgm:pt modelId="{A0D7B3F0-9D65-AA4B-9C08-969B13D1E2BA}" type="pres">
      <dgm:prSet presAssocID="{94578C33-367E-6B44-9566-DC313F6A5E45}" presName="sibTrans" presStyleLbl="sibTrans1D1" presStyleIdx="1" presStyleCnt="5"/>
      <dgm:spPr/>
    </dgm:pt>
    <dgm:pt modelId="{13175AE4-F372-BA49-96A6-AA341E91E58B}" type="pres">
      <dgm:prSet presAssocID="{025F0BF7-3718-7B43-9E3D-4D2610DB6F7F}" presName="node" presStyleLbl="node1" presStyleIdx="2" presStyleCnt="5" custScaleX="144980" custScaleY="129570" custRadScaleRad="93602" custRadScaleInc="-25692">
        <dgm:presLayoutVars>
          <dgm:bulletEnabled val="1"/>
        </dgm:presLayoutVars>
      </dgm:prSet>
      <dgm:spPr/>
    </dgm:pt>
    <dgm:pt modelId="{86F99B45-9621-E840-B8C4-F6284397B57E}" type="pres">
      <dgm:prSet presAssocID="{025F0BF7-3718-7B43-9E3D-4D2610DB6F7F}" presName="spNode" presStyleCnt="0"/>
      <dgm:spPr/>
    </dgm:pt>
    <dgm:pt modelId="{9557D8CD-ED8E-C347-8106-A24A4D101FE8}" type="pres">
      <dgm:prSet presAssocID="{BBB6516A-9CE1-FC42-AD75-E054F877AE89}" presName="sibTrans" presStyleLbl="sibTrans1D1" presStyleIdx="2" presStyleCnt="5"/>
      <dgm:spPr/>
    </dgm:pt>
    <dgm:pt modelId="{EE0B4993-DFD8-DC4E-AB2F-F19687B5CD65}" type="pres">
      <dgm:prSet presAssocID="{DC435787-BF94-5C40-ADD6-888E1C00C5F1}" presName="node" presStyleLbl="node1" presStyleIdx="3" presStyleCnt="5" custScaleX="150485" custScaleY="129570" custRadScaleRad="92138" custRadScaleInc="21462">
        <dgm:presLayoutVars>
          <dgm:bulletEnabled val="1"/>
        </dgm:presLayoutVars>
      </dgm:prSet>
      <dgm:spPr/>
    </dgm:pt>
    <dgm:pt modelId="{ECDB5A87-A483-EB4F-A478-791C75B1EF42}" type="pres">
      <dgm:prSet presAssocID="{DC435787-BF94-5C40-ADD6-888E1C00C5F1}" presName="spNode" presStyleCnt="0"/>
      <dgm:spPr/>
    </dgm:pt>
    <dgm:pt modelId="{C9A9B7D0-403C-AF41-A9DA-F42C749E331A}" type="pres">
      <dgm:prSet presAssocID="{FC6FCCC7-8034-6343-B628-4400261E5B73}" presName="sibTrans" presStyleLbl="sibTrans1D1" presStyleIdx="3" presStyleCnt="5"/>
      <dgm:spPr/>
    </dgm:pt>
    <dgm:pt modelId="{FCBBF01A-27E1-3046-9A0D-D4D05342BD3F}" type="pres">
      <dgm:prSet presAssocID="{DF5A7191-222C-7447-8420-FEED97E0425E}" presName="node" presStyleLbl="node1" presStyleIdx="4" presStyleCnt="5" custScaleX="188000" custScaleY="132181" custRadScaleRad="96712" custRadScaleInc="-46672">
        <dgm:presLayoutVars>
          <dgm:bulletEnabled val="1"/>
        </dgm:presLayoutVars>
      </dgm:prSet>
      <dgm:spPr/>
    </dgm:pt>
    <dgm:pt modelId="{08745A39-C1C9-CD43-AEE1-F8FE4D3007EE}" type="pres">
      <dgm:prSet presAssocID="{DF5A7191-222C-7447-8420-FEED97E0425E}" presName="spNode" presStyleCnt="0"/>
      <dgm:spPr/>
    </dgm:pt>
    <dgm:pt modelId="{F99A2083-A158-1B40-9B0C-3E2FAAE9AF60}" type="pres">
      <dgm:prSet presAssocID="{D44EA3C9-2B3A-DE4A-9C25-6FD31BDDEF17}" presName="sibTrans" presStyleLbl="sibTrans1D1" presStyleIdx="4" presStyleCnt="5"/>
      <dgm:spPr/>
    </dgm:pt>
  </dgm:ptLst>
  <dgm:cxnLst>
    <dgm:cxn modelId="{149D2E0F-3E2F-C94F-A725-F05F9676FA16}" type="presOf" srcId="{220C792A-88A5-5347-9CFB-8072F4D6786D}" destId="{0CD650C5-020F-7A4F-A187-08A0136CB457}" srcOrd="0" destOrd="0" presId="urn:microsoft.com/office/officeart/2005/8/layout/cycle6"/>
    <dgm:cxn modelId="{D62D9A17-4E63-A74A-B8D9-8B86562BF2B3}" type="presOf" srcId="{BBB6516A-9CE1-FC42-AD75-E054F877AE89}" destId="{9557D8CD-ED8E-C347-8106-A24A4D101FE8}" srcOrd="0" destOrd="0" presId="urn:microsoft.com/office/officeart/2005/8/layout/cycle6"/>
    <dgm:cxn modelId="{16901F29-10C7-EB40-ADB1-CFCAD2FC2778}" type="presOf" srcId="{D44EA3C9-2B3A-DE4A-9C25-6FD31BDDEF17}" destId="{F99A2083-A158-1B40-9B0C-3E2FAAE9AF60}" srcOrd="0" destOrd="0" presId="urn:microsoft.com/office/officeart/2005/8/layout/cycle6"/>
    <dgm:cxn modelId="{D699D345-10C2-C342-9A72-106DB4497B3B}" type="presOf" srcId="{FB495393-DFAF-5146-BF79-22673104460F}" destId="{87327D05-782D-0C4C-BCD5-5D3E610E0AF7}" srcOrd="0" destOrd="0" presId="urn:microsoft.com/office/officeart/2005/8/layout/cycle6"/>
    <dgm:cxn modelId="{F9640867-866F-7A48-B6F9-B4902C44B2F7}" srcId="{FB495393-DFAF-5146-BF79-22673104460F}" destId="{DF5A7191-222C-7447-8420-FEED97E0425E}" srcOrd="4" destOrd="0" parTransId="{C24FD8C8-E6FD-054C-8381-23F8CB9A70E8}" sibTransId="{D44EA3C9-2B3A-DE4A-9C25-6FD31BDDEF17}"/>
    <dgm:cxn modelId="{8E849649-9704-CB45-9047-A1F53550AAE1}" srcId="{FB495393-DFAF-5146-BF79-22673104460F}" destId="{DC435787-BF94-5C40-ADD6-888E1C00C5F1}" srcOrd="3" destOrd="0" parTransId="{903ADB91-41A1-D64A-88B9-EFAF7490C19B}" sibTransId="{FC6FCCC7-8034-6343-B628-4400261E5B73}"/>
    <dgm:cxn modelId="{1B28064B-3FBE-5247-AD81-0C2A6BA206B8}" type="presOf" srcId="{025F0BF7-3718-7B43-9E3D-4D2610DB6F7F}" destId="{13175AE4-F372-BA49-96A6-AA341E91E58B}" srcOrd="0" destOrd="0" presId="urn:microsoft.com/office/officeart/2005/8/layout/cycle6"/>
    <dgm:cxn modelId="{4BB67085-0612-CB4C-BB3F-317B079053F2}" srcId="{FB495393-DFAF-5146-BF79-22673104460F}" destId="{025F0BF7-3718-7B43-9E3D-4D2610DB6F7F}" srcOrd="2" destOrd="0" parTransId="{E320CE40-A4FE-3149-AFCC-073E0BEC1848}" sibTransId="{BBB6516A-9CE1-FC42-AD75-E054F877AE89}"/>
    <dgm:cxn modelId="{1EA70087-6CCB-AB41-AF15-7E671501C3BD}" type="presOf" srcId="{94578C33-367E-6B44-9566-DC313F6A5E45}" destId="{A0D7B3F0-9D65-AA4B-9C08-969B13D1E2BA}" srcOrd="0" destOrd="0" presId="urn:microsoft.com/office/officeart/2005/8/layout/cycle6"/>
    <dgm:cxn modelId="{8BDA5E8A-EAAF-4644-8CFD-DC5119F34CC0}" type="presOf" srcId="{FC6FCCC7-8034-6343-B628-4400261E5B73}" destId="{C9A9B7D0-403C-AF41-A9DA-F42C749E331A}" srcOrd="0" destOrd="0" presId="urn:microsoft.com/office/officeart/2005/8/layout/cycle6"/>
    <dgm:cxn modelId="{87FF6FA2-E8E3-2E46-96D2-07AA826EB919}" srcId="{FB495393-DFAF-5146-BF79-22673104460F}" destId="{220C792A-88A5-5347-9CFB-8072F4D6786D}" srcOrd="1" destOrd="0" parTransId="{CF0AAFC7-AFE6-AC43-802D-DCFFB1327919}" sibTransId="{94578C33-367E-6B44-9566-DC313F6A5E45}"/>
    <dgm:cxn modelId="{F18B21AB-3E87-5340-BBC2-3850696D9947}" type="presOf" srcId="{4C1BA276-C232-F748-9401-13DAA3ED4944}" destId="{9D22838D-D9C6-E641-BE45-6552E2115F5C}" srcOrd="0" destOrd="0" presId="urn:microsoft.com/office/officeart/2005/8/layout/cycle6"/>
    <dgm:cxn modelId="{6E8F92AB-491F-054F-932E-A11787A98583}" type="presOf" srcId="{DF5A7191-222C-7447-8420-FEED97E0425E}" destId="{FCBBF01A-27E1-3046-9A0D-D4D05342BD3F}" srcOrd="0" destOrd="0" presId="urn:microsoft.com/office/officeart/2005/8/layout/cycle6"/>
    <dgm:cxn modelId="{9A28A2AC-36E1-6743-BA26-4AEC94F967B7}" srcId="{FB495393-DFAF-5146-BF79-22673104460F}" destId="{4C1BA276-C232-F748-9401-13DAA3ED4944}" srcOrd="0" destOrd="0" parTransId="{7FFEF67C-14E3-054C-8946-B179394CD664}" sibTransId="{F479B02D-8F6A-F848-A5E3-F562A1FF3540}"/>
    <dgm:cxn modelId="{2DFC61E1-D372-6E46-87CC-E21386EA93AC}" type="presOf" srcId="{F479B02D-8F6A-F848-A5E3-F562A1FF3540}" destId="{67D2A629-EBE9-1443-84FA-C59A350D77F4}" srcOrd="0" destOrd="0" presId="urn:microsoft.com/office/officeart/2005/8/layout/cycle6"/>
    <dgm:cxn modelId="{D3D437F8-5B60-0240-9563-91AF9738D112}" type="presOf" srcId="{DC435787-BF94-5C40-ADD6-888E1C00C5F1}" destId="{EE0B4993-DFD8-DC4E-AB2F-F19687B5CD65}" srcOrd="0" destOrd="0" presId="urn:microsoft.com/office/officeart/2005/8/layout/cycle6"/>
    <dgm:cxn modelId="{9FBD91B6-49CD-F148-B43E-588B6099671C}" type="presParOf" srcId="{87327D05-782D-0C4C-BCD5-5D3E610E0AF7}" destId="{9D22838D-D9C6-E641-BE45-6552E2115F5C}" srcOrd="0" destOrd="0" presId="urn:microsoft.com/office/officeart/2005/8/layout/cycle6"/>
    <dgm:cxn modelId="{07D06558-1D97-EB42-B357-55DA8730B834}" type="presParOf" srcId="{87327D05-782D-0C4C-BCD5-5D3E610E0AF7}" destId="{4B9C5EC6-CDC8-8040-90D7-214B9D504FB1}" srcOrd="1" destOrd="0" presId="urn:microsoft.com/office/officeart/2005/8/layout/cycle6"/>
    <dgm:cxn modelId="{F5001F73-B120-DE48-B557-172173BBDE49}" type="presParOf" srcId="{87327D05-782D-0C4C-BCD5-5D3E610E0AF7}" destId="{67D2A629-EBE9-1443-84FA-C59A350D77F4}" srcOrd="2" destOrd="0" presId="urn:microsoft.com/office/officeart/2005/8/layout/cycle6"/>
    <dgm:cxn modelId="{348E1B16-320E-5B45-A438-32D5715611F1}" type="presParOf" srcId="{87327D05-782D-0C4C-BCD5-5D3E610E0AF7}" destId="{0CD650C5-020F-7A4F-A187-08A0136CB457}" srcOrd="3" destOrd="0" presId="urn:microsoft.com/office/officeart/2005/8/layout/cycle6"/>
    <dgm:cxn modelId="{83F3A44D-7B44-7F42-8566-2E970C8A4341}" type="presParOf" srcId="{87327D05-782D-0C4C-BCD5-5D3E610E0AF7}" destId="{3C8821CA-DF6F-5F43-A5DB-A567603C1825}" srcOrd="4" destOrd="0" presId="urn:microsoft.com/office/officeart/2005/8/layout/cycle6"/>
    <dgm:cxn modelId="{3483ED47-8900-F242-A5AD-256DD68D02C2}" type="presParOf" srcId="{87327D05-782D-0C4C-BCD5-5D3E610E0AF7}" destId="{A0D7B3F0-9D65-AA4B-9C08-969B13D1E2BA}" srcOrd="5" destOrd="0" presId="urn:microsoft.com/office/officeart/2005/8/layout/cycle6"/>
    <dgm:cxn modelId="{A001E246-F8BC-624B-BB8F-482A81DE977B}" type="presParOf" srcId="{87327D05-782D-0C4C-BCD5-5D3E610E0AF7}" destId="{13175AE4-F372-BA49-96A6-AA341E91E58B}" srcOrd="6" destOrd="0" presId="urn:microsoft.com/office/officeart/2005/8/layout/cycle6"/>
    <dgm:cxn modelId="{4FDF46D6-092B-4641-BADB-A5E620094887}" type="presParOf" srcId="{87327D05-782D-0C4C-BCD5-5D3E610E0AF7}" destId="{86F99B45-9621-E840-B8C4-F6284397B57E}" srcOrd="7" destOrd="0" presId="urn:microsoft.com/office/officeart/2005/8/layout/cycle6"/>
    <dgm:cxn modelId="{3E02D785-83C1-1F48-B3EF-D7BDFC4022B2}" type="presParOf" srcId="{87327D05-782D-0C4C-BCD5-5D3E610E0AF7}" destId="{9557D8CD-ED8E-C347-8106-A24A4D101FE8}" srcOrd="8" destOrd="0" presId="urn:microsoft.com/office/officeart/2005/8/layout/cycle6"/>
    <dgm:cxn modelId="{63BB2CDA-0E5D-F64B-9EC6-D12E8AEAA36B}" type="presParOf" srcId="{87327D05-782D-0C4C-BCD5-5D3E610E0AF7}" destId="{EE0B4993-DFD8-DC4E-AB2F-F19687B5CD65}" srcOrd="9" destOrd="0" presId="urn:microsoft.com/office/officeart/2005/8/layout/cycle6"/>
    <dgm:cxn modelId="{457EA69F-2714-4E4D-A74A-BC3551E8BE84}" type="presParOf" srcId="{87327D05-782D-0C4C-BCD5-5D3E610E0AF7}" destId="{ECDB5A87-A483-EB4F-A478-791C75B1EF42}" srcOrd="10" destOrd="0" presId="urn:microsoft.com/office/officeart/2005/8/layout/cycle6"/>
    <dgm:cxn modelId="{4A5AE339-08BE-4647-A608-D29D5E1D2609}" type="presParOf" srcId="{87327D05-782D-0C4C-BCD5-5D3E610E0AF7}" destId="{C9A9B7D0-403C-AF41-A9DA-F42C749E331A}" srcOrd="11" destOrd="0" presId="urn:microsoft.com/office/officeart/2005/8/layout/cycle6"/>
    <dgm:cxn modelId="{20F29A50-D611-9742-A515-30CE1AB21646}" type="presParOf" srcId="{87327D05-782D-0C4C-BCD5-5D3E610E0AF7}" destId="{FCBBF01A-27E1-3046-9A0D-D4D05342BD3F}" srcOrd="12" destOrd="0" presId="urn:microsoft.com/office/officeart/2005/8/layout/cycle6"/>
    <dgm:cxn modelId="{D115057E-FC2E-0E42-943E-2B6B448E299C}" type="presParOf" srcId="{87327D05-782D-0C4C-BCD5-5D3E610E0AF7}" destId="{08745A39-C1C9-CD43-AEE1-F8FE4D3007EE}" srcOrd="13" destOrd="0" presId="urn:microsoft.com/office/officeart/2005/8/layout/cycle6"/>
    <dgm:cxn modelId="{5E4D922B-1F18-9847-BDE4-A9CE0592D603}" type="presParOf" srcId="{87327D05-782D-0C4C-BCD5-5D3E610E0AF7}" destId="{F99A2083-A158-1B40-9B0C-3E2FAAE9AF60}" srcOrd="14"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1B64F8-96CF-4EE8-B5F8-62A1BBAFFFFA}">
      <dsp:nvSpPr>
        <dsp:cNvPr id="0" name=""/>
        <dsp:cNvSpPr/>
      </dsp:nvSpPr>
      <dsp:spPr>
        <a:xfrm>
          <a:off x="1738725" y="1612174"/>
          <a:ext cx="2049143" cy="1772592"/>
        </a:xfrm>
        <a:prstGeom prst="hexagon">
          <a:avLst>
            <a:gd name="adj" fmla="val 28570"/>
            <a:gd name="vf" fmla="val 115470"/>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Scholarship @ SLU</a:t>
          </a:r>
        </a:p>
      </dsp:txBody>
      <dsp:txXfrm>
        <a:off x="2078297" y="1905917"/>
        <a:ext cx="1369999" cy="1185106"/>
      </dsp:txXfrm>
    </dsp:sp>
    <dsp:sp modelId="{E89B1065-0E8A-4C1A-AE53-9B2300ED0F78}">
      <dsp:nvSpPr>
        <dsp:cNvPr id="0" name=""/>
        <dsp:cNvSpPr/>
      </dsp:nvSpPr>
      <dsp:spPr>
        <a:xfrm>
          <a:off x="3021883" y="764108"/>
          <a:ext cx="773135" cy="66615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DC7A69-FBD0-49D0-B2F5-1B23771345B3}">
      <dsp:nvSpPr>
        <dsp:cNvPr id="0" name=""/>
        <dsp:cNvSpPr/>
      </dsp:nvSpPr>
      <dsp:spPr>
        <a:xfrm>
          <a:off x="1927481" y="0"/>
          <a:ext cx="1679258" cy="1452756"/>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Distinctly Jesuit</a:t>
          </a:r>
        </a:p>
      </dsp:txBody>
      <dsp:txXfrm>
        <a:off x="2205770" y="240753"/>
        <a:ext cx="1122680" cy="971250"/>
      </dsp:txXfrm>
    </dsp:sp>
    <dsp:sp modelId="{C9813A2F-901B-491A-8A7F-BECC11F06950}">
      <dsp:nvSpPr>
        <dsp:cNvPr id="0" name=""/>
        <dsp:cNvSpPr/>
      </dsp:nvSpPr>
      <dsp:spPr>
        <a:xfrm>
          <a:off x="3924193" y="2009471"/>
          <a:ext cx="773135" cy="66615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42AAF4-29CA-43F4-A164-D5557EC04A5E}">
      <dsp:nvSpPr>
        <dsp:cNvPr id="0" name=""/>
        <dsp:cNvSpPr/>
      </dsp:nvSpPr>
      <dsp:spPr>
        <a:xfrm>
          <a:off x="3467556" y="893542"/>
          <a:ext cx="1679258" cy="1452756"/>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In &amp; Out Of the Classroom</a:t>
          </a:r>
        </a:p>
      </dsp:txBody>
      <dsp:txXfrm>
        <a:off x="3745845" y="1134295"/>
        <a:ext cx="1122680" cy="971250"/>
      </dsp:txXfrm>
    </dsp:sp>
    <dsp:sp modelId="{DC61961D-48B1-4BC1-9EEB-EFA23C599B94}">
      <dsp:nvSpPr>
        <dsp:cNvPr id="0" name=""/>
        <dsp:cNvSpPr/>
      </dsp:nvSpPr>
      <dsp:spPr>
        <a:xfrm>
          <a:off x="3297390" y="3415251"/>
          <a:ext cx="773135" cy="66615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98519A-655E-4B58-B765-A1080745FB52}">
      <dsp:nvSpPr>
        <dsp:cNvPr id="0" name=""/>
        <dsp:cNvSpPr/>
      </dsp:nvSpPr>
      <dsp:spPr>
        <a:xfrm>
          <a:off x="3467556" y="2650142"/>
          <a:ext cx="1679258" cy="1452756"/>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Mission-Centric</a:t>
          </a:r>
        </a:p>
      </dsp:txBody>
      <dsp:txXfrm>
        <a:off x="3745845" y="2890895"/>
        <a:ext cx="1122680" cy="971250"/>
      </dsp:txXfrm>
    </dsp:sp>
    <dsp:sp modelId="{4AC79B55-A630-47B7-B32B-5A708C4976AA}">
      <dsp:nvSpPr>
        <dsp:cNvPr id="0" name=""/>
        <dsp:cNvSpPr/>
      </dsp:nvSpPr>
      <dsp:spPr>
        <a:xfrm>
          <a:off x="1742539" y="3561176"/>
          <a:ext cx="773135" cy="66615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B60112-A368-4664-829C-C16174914B4F}">
      <dsp:nvSpPr>
        <dsp:cNvPr id="0" name=""/>
        <dsp:cNvSpPr/>
      </dsp:nvSpPr>
      <dsp:spPr>
        <a:xfrm>
          <a:off x="1927481" y="3544684"/>
          <a:ext cx="1679258" cy="1452756"/>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a:t>Supporting Collaborative Projects</a:t>
          </a:r>
          <a:endParaRPr lang="en-US" sz="1500" kern="1200" dirty="0"/>
        </a:p>
      </dsp:txBody>
      <dsp:txXfrm>
        <a:off x="2205770" y="3785437"/>
        <a:ext cx="1122680" cy="971250"/>
      </dsp:txXfrm>
    </dsp:sp>
    <dsp:sp modelId="{EAC4A755-6C87-4E2B-A253-B27832D9D609}">
      <dsp:nvSpPr>
        <dsp:cNvPr id="0" name=""/>
        <dsp:cNvSpPr/>
      </dsp:nvSpPr>
      <dsp:spPr>
        <a:xfrm>
          <a:off x="825453" y="2316313"/>
          <a:ext cx="773135" cy="66615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847EBA-F737-46AD-854B-2FDF83E91D48}">
      <dsp:nvSpPr>
        <dsp:cNvPr id="0" name=""/>
        <dsp:cNvSpPr/>
      </dsp:nvSpPr>
      <dsp:spPr>
        <a:xfrm>
          <a:off x="380256" y="2651142"/>
          <a:ext cx="1679258" cy="1452756"/>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Across &amp; Beyond the Institution</a:t>
          </a:r>
        </a:p>
      </dsp:txBody>
      <dsp:txXfrm>
        <a:off x="658545" y="2891895"/>
        <a:ext cx="1122680" cy="971250"/>
      </dsp:txXfrm>
    </dsp:sp>
    <dsp:sp modelId="{CB715AD5-CCCA-48ED-9A75-14BFBD2F8CB0}">
      <dsp:nvSpPr>
        <dsp:cNvPr id="0" name=""/>
        <dsp:cNvSpPr/>
      </dsp:nvSpPr>
      <dsp:spPr>
        <a:xfrm>
          <a:off x="380256" y="891543"/>
          <a:ext cx="1679258" cy="1452756"/>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Supporting Individual Scholars</a:t>
          </a:r>
        </a:p>
      </dsp:txBody>
      <dsp:txXfrm>
        <a:off x="658545" y="1132296"/>
        <a:ext cx="1122680" cy="9712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C75374-F42B-4BB5-8B3A-AFC68280F143}">
      <dsp:nvSpPr>
        <dsp:cNvPr id="0" name=""/>
        <dsp:cNvSpPr/>
      </dsp:nvSpPr>
      <dsp:spPr>
        <a:xfrm>
          <a:off x="1099906" y="198168"/>
          <a:ext cx="385319" cy="62056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8263FD-6472-4FA6-B429-D45056F4E9B4}">
      <dsp:nvSpPr>
        <dsp:cNvPr id="0" name=""/>
        <dsp:cNvSpPr/>
      </dsp:nvSpPr>
      <dsp:spPr>
        <a:xfrm>
          <a:off x="313158" y="1309204"/>
          <a:ext cx="1316601" cy="526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kern="1200" dirty="0" err="1"/>
            <a:t>Chaifetz</a:t>
          </a:r>
          <a:r>
            <a:rPr lang="en-US" sz="1200" kern="1200" dirty="0"/>
            <a:t> School of Business</a:t>
          </a:r>
        </a:p>
      </dsp:txBody>
      <dsp:txXfrm>
        <a:off x="313158" y="1309204"/>
        <a:ext cx="1316601" cy="526640"/>
      </dsp:txXfrm>
    </dsp:sp>
    <dsp:sp modelId="{208BD6CD-44F5-4AF2-A4E8-2542AB1F9A61}">
      <dsp:nvSpPr>
        <dsp:cNvPr id="0" name=""/>
        <dsp:cNvSpPr/>
      </dsp:nvSpPr>
      <dsp:spPr>
        <a:xfrm>
          <a:off x="3257176" y="657749"/>
          <a:ext cx="133317" cy="1163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FBE2FF-7947-43E3-B389-758E404273CC}">
      <dsp:nvSpPr>
        <dsp:cNvPr id="0" name=""/>
        <dsp:cNvSpPr/>
      </dsp:nvSpPr>
      <dsp:spPr>
        <a:xfrm>
          <a:off x="2271340" y="1321144"/>
          <a:ext cx="1316601" cy="526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kern="1200" dirty="0"/>
            <a:t>College of Arts and Sciences</a:t>
          </a:r>
        </a:p>
      </dsp:txBody>
      <dsp:txXfrm>
        <a:off x="2271340" y="1321144"/>
        <a:ext cx="1316601" cy="526640"/>
      </dsp:txXfrm>
    </dsp:sp>
    <dsp:sp modelId="{90EA6FF4-E087-0A48-A8B7-276479FB1E76}">
      <dsp:nvSpPr>
        <dsp:cNvPr id="0" name=""/>
        <dsp:cNvSpPr/>
      </dsp:nvSpPr>
      <dsp:spPr>
        <a:xfrm>
          <a:off x="4174948" y="69407"/>
          <a:ext cx="1677006" cy="1144191"/>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1000" r="-6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26B5F6-F265-9640-BD56-582893E5BBD3}">
      <dsp:nvSpPr>
        <dsp:cNvPr id="0" name=""/>
        <dsp:cNvSpPr/>
      </dsp:nvSpPr>
      <dsp:spPr>
        <a:xfrm>
          <a:off x="4380245" y="1302152"/>
          <a:ext cx="1316601" cy="526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kern="1200" dirty="0"/>
            <a:t>School of Education</a:t>
          </a:r>
        </a:p>
      </dsp:txBody>
      <dsp:txXfrm>
        <a:off x="4380245" y="1302152"/>
        <a:ext cx="1316601" cy="526640"/>
      </dsp:txXfrm>
    </dsp:sp>
    <dsp:sp modelId="{3704CD80-E08B-4336-9BFC-E20E04C52777}">
      <dsp:nvSpPr>
        <dsp:cNvPr id="0" name=""/>
        <dsp:cNvSpPr/>
      </dsp:nvSpPr>
      <dsp:spPr>
        <a:xfrm>
          <a:off x="6144901" y="65748"/>
          <a:ext cx="1405583" cy="1148279"/>
        </a:xfrm>
        <a:prstGeom prst="rect">
          <a:avLst/>
        </a:prstGeom>
        <a:blipFill>
          <a:blip xmlns:r="http://schemas.openxmlformats.org/officeDocument/2006/relationships" r:embed="rId2">
            <a:extLst>
              <a:ext uri="{837473B0-CC2E-450A-ABE3-18F120FF3D39}">
                <a1611:picAttrSrcUrl xmlns:a1611="http://schemas.microsoft.com/office/drawing/2016/11/main" r:id="rId3"/>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D51862-79BE-4C9D-BF7A-1128503F719D}">
      <dsp:nvSpPr>
        <dsp:cNvPr id="0" name=""/>
        <dsp:cNvSpPr/>
      </dsp:nvSpPr>
      <dsp:spPr>
        <a:xfrm>
          <a:off x="6144427" y="1336073"/>
          <a:ext cx="1316601" cy="526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kern="1200" dirty="0"/>
            <a:t>School of Law</a:t>
          </a:r>
        </a:p>
      </dsp:txBody>
      <dsp:txXfrm>
        <a:off x="6144427" y="1336073"/>
        <a:ext cx="1316601" cy="526640"/>
      </dsp:txXfrm>
    </dsp:sp>
    <dsp:sp modelId="{469B1CA9-ABEA-D044-AC4F-2845483924B6}">
      <dsp:nvSpPr>
        <dsp:cNvPr id="0" name=""/>
        <dsp:cNvSpPr/>
      </dsp:nvSpPr>
      <dsp:spPr>
        <a:xfrm>
          <a:off x="205628" y="2100272"/>
          <a:ext cx="2081408" cy="962705"/>
        </a:xfrm>
        <a:prstGeom prst="rect">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158055-BD92-4849-B6FA-09C95F9DB81B}">
      <dsp:nvSpPr>
        <dsp:cNvPr id="0" name=""/>
        <dsp:cNvSpPr/>
      </dsp:nvSpPr>
      <dsp:spPr>
        <a:xfrm>
          <a:off x="519123" y="3332701"/>
          <a:ext cx="1316601" cy="526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kern="1200" dirty="0"/>
            <a:t>Madrid Campus</a:t>
          </a:r>
        </a:p>
      </dsp:txBody>
      <dsp:txXfrm>
        <a:off x="519123" y="3332701"/>
        <a:ext cx="1316601" cy="526640"/>
      </dsp:txXfrm>
    </dsp:sp>
    <dsp:sp modelId="{353DF5A1-39AA-8841-B303-96F57F213DD3}">
      <dsp:nvSpPr>
        <dsp:cNvPr id="0" name=""/>
        <dsp:cNvSpPr/>
      </dsp:nvSpPr>
      <dsp:spPr>
        <a:xfrm>
          <a:off x="3012203" y="2078895"/>
          <a:ext cx="1977862" cy="965288"/>
        </a:xfrm>
        <a:prstGeom prst="rect">
          <a:avLst/>
        </a:prstGeom>
        <a:blipFill rotWithShape="1">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D6D941-0E8E-374B-86D1-738C31D7CF5E}">
      <dsp:nvSpPr>
        <dsp:cNvPr id="0" name=""/>
        <dsp:cNvSpPr/>
      </dsp:nvSpPr>
      <dsp:spPr>
        <a:xfrm>
          <a:off x="3342828" y="3273963"/>
          <a:ext cx="1316601" cy="526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US" sz="1200" kern="1200" dirty="0"/>
            <a:t>College for Public Health and Social Justice</a:t>
          </a:r>
        </a:p>
      </dsp:txBody>
      <dsp:txXfrm>
        <a:off x="3342828" y="3273963"/>
        <a:ext cx="1316601" cy="526640"/>
      </dsp:txXfrm>
    </dsp:sp>
    <dsp:sp modelId="{9526BBF5-C440-A94E-924F-F8B5AAEC7EFC}">
      <dsp:nvSpPr>
        <dsp:cNvPr id="0" name=""/>
        <dsp:cNvSpPr/>
      </dsp:nvSpPr>
      <dsp:spPr>
        <a:xfrm>
          <a:off x="5709301" y="2072738"/>
          <a:ext cx="1792976" cy="1014066"/>
        </a:xfrm>
        <a:prstGeom prst="rect">
          <a:avLst/>
        </a:prstGeom>
        <a:blipFill rotWithShape="1">
          <a:blip xmlns:r="http://schemas.openxmlformats.org/officeDocument/2006/relationships" r:embed="rId6"/>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096FA5-023E-B249-9EB7-598530569E41}">
      <dsp:nvSpPr>
        <dsp:cNvPr id="0" name=""/>
        <dsp:cNvSpPr/>
      </dsp:nvSpPr>
      <dsp:spPr>
        <a:xfrm>
          <a:off x="5927033" y="3330864"/>
          <a:ext cx="1316601" cy="526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US" sz="1200" kern="1200" dirty="0"/>
            <a:t>School of Social Work</a:t>
          </a:r>
        </a:p>
      </dsp:txBody>
      <dsp:txXfrm>
        <a:off x="5927033" y="3330864"/>
        <a:ext cx="1316601" cy="5266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22838D-D9C6-E641-BE45-6552E2115F5C}">
      <dsp:nvSpPr>
        <dsp:cNvPr id="0" name=""/>
        <dsp:cNvSpPr/>
      </dsp:nvSpPr>
      <dsp:spPr>
        <a:xfrm>
          <a:off x="3268884" y="-195330"/>
          <a:ext cx="2354450" cy="1726399"/>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Scholarship drives strong Undergraduate, Graduate, and Professional programs</a:t>
          </a:r>
        </a:p>
      </dsp:txBody>
      <dsp:txXfrm>
        <a:off x="3353160" y="-111054"/>
        <a:ext cx="2185898" cy="1557847"/>
      </dsp:txXfrm>
    </dsp:sp>
    <dsp:sp modelId="{67D2A629-EBE9-1443-84FA-C59A350D77F4}">
      <dsp:nvSpPr>
        <dsp:cNvPr id="0" name=""/>
        <dsp:cNvSpPr/>
      </dsp:nvSpPr>
      <dsp:spPr>
        <a:xfrm>
          <a:off x="2245446" y="693618"/>
          <a:ext cx="4486994" cy="4486994"/>
        </a:xfrm>
        <a:custGeom>
          <a:avLst/>
          <a:gdLst/>
          <a:ahLst/>
          <a:cxnLst/>
          <a:rect l="0" t="0" r="0" b="0"/>
          <a:pathLst>
            <a:path>
              <a:moveTo>
                <a:pt x="3388885" y="314413"/>
              </a:moveTo>
              <a:arcTo wR="2243497" hR="2243497" stAng="18041976" swAng="194475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CD650C5-020F-7A4F-A187-08A0136CB457}">
      <dsp:nvSpPr>
        <dsp:cNvPr id="0" name=""/>
        <dsp:cNvSpPr/>
      </dsp:nvSpPr>
      <dsp:spPr>
        <a:xfrm>
          <a:off x="5093988" y="1933910"/>
          <a:ext cx="3221007" cy="1482762"/>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Humanistic and Social Science Scholarship and Creative Endeavor are Keystones of the Jesuit tradition</a:t>
          </a:r>
        </a:p>
      </dsp:txBody>
      <dsp:txXfrm>
        <a:off x="5166370" y="2006292"/>
        <a:ext cx="3076243" cy="1337998"/>
      </dsp:txXfrm>
    </dsp:sp>
    <dsp:sp modelId="{A0D7B3F0-9D65-AA4B-9C08-969B13D1E2BA}">
      <dsp:nvSpPr>
        <dsp:cNvPr id="0" name=""/>
        <dsp:cNvSpPr/>
      </dsp:nvSpPr>
      <dsp:spPr>
        <a:xfrm>
          <a:off x="2595458" y="-137391"/>
          <a:ext cx="4486994" cy="4486994"/>
        </a:xfrm>
        <a:custGeom>
          <a:avLst/>
          <a:gdLst/>
          <a:ahLst/>
          <a:cxnLst/>
          <a:rect l="0" t="0" r="0" b="0"/>
          <a:pathLst>
            <a:path>
              <a:moveTo>
                <a:pt x="4061876" y="3557565"/>
              </a:moveTo>
              <a:arcTo wR="2243497" hR="2243497" stAng="2151246" swAng="64919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3175AE4-F372-BA49-96A6-AA341E91E58B}">
      <dsp:nvSpPr>
        <dsp:cNvPr id="0" name=""/>
        <dsp:cNvSpPr/>
      </dsp:nvSpPr>
      <dsp:spPr>
        <a:xfrm>
          <a:off x="4604744" y="3741123"/>
          <a:ext cx="2502058" cy="1453473"/>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mr-IN" sz="1600" kern="1200" dirty="0"/>
            <a:t>…</a:t>
          </a:r>
          <a:r>
            <a:rPr lang="en-US" sz="1600" kern="1200" dirty="0"/>
            <a:t> and will ensure our successful entry into the R1 cohort</a:t>
          </a:r>
        </a:p>
      </dsp:txBody>
      <dsp:txXfrm>
        <a:off x="4675697" y="3812076"/>
        <a:ext cx="2360152" cy="1311567"/>
      </dsp:txXfrm>
    </dsp:sp>
    <dsp:sp modelId="{9557D8CD-ED8E-C347-8106-A24A4D101FE8}">
      <dsp:nvSpPr>
        <dsp:cNvPr id="0" name=""/>
        <dsp:cNvSpPr/>
      </dsp:nvSpPr>
      <dsp:spPr>
        <a:xfrm>
          <a:off x="2531202" y="524776"/>
          <a:ext cx="4486994" cy="4486994"/>
        </a:xfrm>
        <a:custGeom>
          <a:avLst/>
          <a:gdLst/>
          <a:ahLst/>
          <a:cxnLst/>
          <a:rect l="0" t="0" r="0" b="0"/>
          <a:pathLst>
            <a:path>
              <a:moveTo>
                <a:pt x="2071327" y="4480378"/>
              </a:moveTo>
              <a:arcTo wR="2243497" hR="2243497" stAng="5664078" swAng="33365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E0B4993-DFD8-DC4E-AB2F-F19687B5CD65}">
      <dsp:nvSpPr>
        <dsp:cNvPr id="0" name=""/>
        <dsp:cNvSpPr/>
      </dsp:nvSpPr>
      <dsp:spPr>
        <a:xfrm>
          <a:off x="1787325" y="3741123"/>
          <a:ext cx="2597063" cy="1453473"/>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Our emphasis on Scholarship gives us a competitive edge amongst peers in the Higher Education Landscape</a:t>
          </a:r>
          <a:r>
            <a:rPr lang="mr-IN" sz="1600" kern="1200" dirty="0"/>
            <a:t>…</a:t>
          </a:r>
          <a:endParaRPr lang="en-US" sz="1600" kern="1200" dirty="0"/>
        </a:p>
      </dsp:txBody>
      <dsp:txXfrm>
        <a:off x="1858278" y="3812076"/>
        <a:ext cx="2455157" cy="1311567"/>
      </dsp:txXfrm>
    </dsp:sp>
    <dsp:sp modelId="{C9A9B7D0-403C-AF41-A9DA-F42C749E331A}">
      <dsp:nvSpPr>
        <dsp:cNvPr id="0" name=""/>
        <dsp:cNvSpPr/>
      </dsp:nvSpPr>
      <dsp:spPr>
        <a:xfrm>
          <a:off x="2078436" y="117917"/>
          <a:ext cx="4486994" cy="4486994"/>
        </a:xfrm>
        <a:custGeom>
          <a:avLst/>
          <a:gdLst/>
          <a:ahLst/>
          <a:cxnLst/>
          <a:rect l="0" t="0" r="0" b="0"/>
          <a:pathLst>
            <a:path>
              <a:moveTo>
                <a:pt x="471885" y="3619968"/>
              </a:moveTo>
              <a:arcTo wR="2243497" hR="2243497" stAng="8529253" swAng="61697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CBBF01A-27E1-3046-9A0D-D4D05342BD3F}">
      <dsp:nvSpPr>
        <dsp:cNvPr id="0" name=""/>
        <dsp:cNvSpPr/>
      </dsp:nvSpPr>
      <dsp:spPr>
        <a:xfrm>
          <a:off x="669388" y="1913128"/>
          <a:ext cx="3244495" cy="1482762"/>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As part of our Jesuit mission, scholarship must remain a strong and central component to our identity</a:t>
          </a:r>
        </a:p>
      </dsp:txBody>
      <dsp:txXfrm>
        <a:off x="741770" y="1985510"/>
        <a:ext cx="3099731" cy="1337998"/>
      </dsp:txXfrm>
    </dsp:sp>
    <dsp:sp modelId="{F99A2083-A158-1B40-9B0C-3E2FAAE9AF60}">
      <dsp:nvSpPr>
        <dsp:cNvPr id="0" name=""/>
        <dsp:cNvSpPr/>
      </dsp:nvSpPr>
      <dsp:spPr>
        <a:xfrm>
          <a:off x="2322967" y="588228"/>
          <a:ext cx="4486994" cy="4486994"/>
        </a:xfrm>
        <a:custGeom>
          <a:avLst/>
          <a:gdLst/>
          <a:ahLst/>
          <a:cxnLst/>
          <a:rect l="0" t="0" r="0" b="0"/>
          <a:pathLst>
            <a:path>
              <a:moveTo>
                <a:pt x="201540" y="1314147"/>
              </a:moveTo>
              <a:arcTo wR="2243497" hR="2243497" stAng="12268294" swAng="179344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F60A2C-B952-BE4D-B3FB-2A3BC27FC010}" type="datetimeFigureOut">
              <a:rPr lang="en-US" smtClean="0"/>
              <a:t>10/31/2022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935549-7BC4-3B4F-BA8E-5135FA6EF0FE}" type="slidenum">
              <a:rPr lang="en-US" smtClean="0"/>
              <a:t>‹#›</a:t>
            </a:fld>
            <a:endParaRPr lang="en-US"/>
          </a:p>
        </p:txBody>
      </p:sp>
    </p:spTree>
    <p:extLst>
      <p:ext uri="{BB962C8B-B14F-4D97-AF65-F5344CB8AC3E}">
        <p14:creationId xmlns:p14="http://schemas.microsoft.com/office/powerpoint/2010/main" val="2922933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935549-7BC4-3B4F-BA8E-5135FA6EF0FE}" type="slidenum">
              <a:rPr lang="en-US" smtClean="0"/>
              <a:t>2</a:t>
            </a:fld>
            <a:endParaRPr lang="en-US"/>
          </a:p>
        </p:txBody>
      </p:sp>
    </p:spTree>
    <p:extLst>
      <p:ext uri="{BB962C8B-B14F-4D97-AF65-F5344CB8AC3E}">
        <p14:creationId xmlns:p14="http://schemas.microsoft.com/office/powerpoint/2010/main" val="659312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935549-7BC4-3B4F-BA8E-5135FA6EF0FE}" type="slidenum">
              <a:rPr lang="en-US" smtClean="0"/>
              <a:t>3</a:t>
            </a:fld>
            <a:endParaRPr lang="en-US"/>
          </a:p>
        </p:txBody>
      </p:sp>
    </p:spTree>
    <p:extLst>
      <p:ext uri="{BB962C8B-B14F-4D97-AF65-F5344CB8AC3E}">
        <p14:creationId xmlns:p14="http://schemas.microsoft.com/office/powerpoint/2010/main" val="1132808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935549-7BC4-3B4F-BA8E-5135FA6EF0FE}" type="slidenum">
              <a:rPr lang="en-US" smtClean="0"/>
              <a:t>4</a:t>
            </a:fld>
            <a:endParaRPr lang="en-US"/>
          </a:p>
        </p:txBody>
      </p:sp>
    </p:spTree>
    <p:extLst>
      <p:ext uri="{BB962C8B-B14F-4D97-AF65-F5344CB8AC3E}">
        <p14:creationId xmlns:p14="http://schemas.microsoft.com/office/powerpoint/2010/main" val="2030380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935549-7BC4-3B4F-BA8E-5135FA6EF0FE}" type="slidenum">
              <a:rPr lang="en-US" smtClean="0"/>
              <a:t>5</a:t>
            </a:fld>
            <a:endParaRPr lang="en-US"/>
          </a:p>
        </p:txBody>
      </p:sp>
    </p:spTree>
    <p:extLst>
      <p:ext uri="{BB962C8B-B14F-4D97-AF65-F5344CB8AC3E}">
        <p14:creationId xmlns:p14="http://schemas.microsoft.com/office/powerpoint/2010/main" val="1783601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0A935549-7BC4-3B4F-BA8E-5135FA6EF0FE}" type="slidenum">
              <a:rPr lang="en-US" smtClean="0"/>
              <a:t>6</a:t>
            </a:fld>
            <a:endParaRPr lang="en-US"/>
          </a:p>
        </p:txBody>
      </p:sp>
    </p:spTree>
    <p:extLst>
      <p:ext uri="{BB962C8B-B14F-4D97-AF65-F5344CB8AC3E}">
        <p14:creationId xmlns:p14="http://schemas.microsoft.com/office/powerpoint/2010/main" val="596886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0A935549-7BC4-3B4F-BA8E-5135FA6EF0FE}" type="slidenum">
              <a:rPr lang="en-US" smtClean="0"/>
              <a:t>7</a:t>
            </a:fld>
            <a:endParaRPr lang="en-US"/>
          </a:p>
        </p:txBody>
      </p:sp>
    </p:spTree>
    <p:extLst>
      <p:ext uri="{BB962C8B-B14F-4D97-AF65-F5344CB8AC3E}">
        <p14:creationId xmlns:p14="http://schemas.microsoft.com/office/powerpoint/2010/main" val="1041155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935549-7BC4-3B4F-BA8E-5135FA6EF0FE}" type="slidenum">
              <a:rPr lang="en-US" smtClean="0"/>
              <a:t>8</a:t>
            </a:fld>
            <a:endParaRPr lang="en-US"/>
          </a:p>
        </p:txBody>
      </p:sp>
    </p:spTree>
    <p:extLst>
      <p:ext uri="{BB962C8B-B14F-4D97-AF65-F5344CB8AC3E}">
        <p14:creationId xmlns:p14="http://schemas.microsoft.com/office/powerpoint/2010/main" val="985355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156B420-2589-5648-9F39-B4B57ADB4D12}" type="datetimeFigureOut">
              <a:rPr lang="en-US" smtClean="0"/>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5298A-5451-C54F-BBDA-CE0945AD835D}" type="slidenum">
              <a:rPr lang="en-US" smtClean="0"/>
              <a:t>‹#›</a:t>
            </a:fld>
            <a:endParaRPr lang="en-US"/>
          </a:p>
        </p:txBody>
      </p:sp>
    </p:spTree>
    <p:extLst>
      <p:ext uri="{BB962C8B-B14F-4D97-AF65-F5344CB8AC3E}">
        <p14:creationId xmlns:p14="http://schemas.microsoft.com/office/powerpoint/2010/main" val="2972497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56B420-2589-5648-9F39-B4B57ADB4D12}" type="datetimeFigureOut">
              <a:rPr lang="en-US" smtClean="0"/>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5298A-5451-C54F-BBDA-CE0945AD835D}" type="slidenum">
              <a:rPr lang="en-US" smtClean="0"/>
              <a:t>‹#›</a:t>
            </a:fld>
            <a:endParaRPr lang="en-US"/>
          </a:p>
        </p:txBody>
      </p:sp>
    </p:spTree>
    <p:extLst>
      <p:ext uri="{BB962C8B-B14F-4D97-AF65-F5344CB8AC3E}">
        <p14:creationId xmlns:p14="http://schemas.microsoft.com/office/powerpoint/2010/main" val="1441526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56B420-2589-5648-9F39-B4B57ADB4D12}" type="datetimeFigureOut">
              <a:rPr lang="en-US" smtClean="0"/>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5298A-5451-C54F-BBDA-CE0945AD835D}" type="slidenum">
              <a:rPr lang="en-US" smtClean="0"/>
              <a:t>‹#›</a:t>
            </a:fld>
            <a:endParaRPr lang="en-US"/>
          </a:p>
        </p:txBody>
      </p:sp>
    </p:spTree>
    <p:extLst>
      <p:ext uri="{BB962C8B-B14F-4D97-AF65-F5344CB8AC3E}">
        <p14:creationId xmlns:p14="http://schemas.microsoft.com/office/powerpoint/2010/main" val="2366159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56B420-2589-5648-9F39-B4B57ADB4D12}" type="datetimeFigureOut">
              <a:rPr lang="en-US" smtClean="0"/>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5298A-5451-C54F-BBDA-CE0945AD835D}" type="slidenum">
              <a:rPr lang="en-US" smtClean="0"/>
              <a:t>‹#›</a:t>
            </a:fld>
            <a:endParaRPr lang="en-US"/>
          </a:p>
        </p:txBody>
      </p:sp>
    </p:spTree>
    <p:extLst>
      <p:ext uri="{BB962C8B-B14F-4D97-AF65-F5344CB8AC3E}">
        <p14:creationId xmlns:p14="http://schemas.microsoft.com/office/powerpoint/2010/main" val="538237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56B420-2589-5648-9F39-B4B57ADB4D12}" type="datetimeFigureOut">
              <a:rPr lang="en-US" smtClean="0"/>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5298A-5451-C54F-BBDA-CE0945AD835D}" type="slidenum">
              <a:rPr lang="en-US" smtClean="0"/>
              <a:t>‹#›</a:t>
            </a:fld>
            <a:endParaRPr lang="en-US"/>
          </a:p>
        </p:txBody>
      </p:sp>
    </p:spTree>
    <p:extLst>
      <p:ext uri="{BB962C8B-B14F-4D97-AF65-F5344CB8AC3E}">
        <p14:creationId xmlns:p14="http://schemas.microsoft.com/office/powerpoint/2010/main" val="3932440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156B420-2589-5648-9F39-B4B57ADB4D12}" type="datetimeFigureOut">
              <a:rPr lang="en-US" smtClean="0"/>
              <a:t>10/31/2022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85298A-5451-C54F-BBDA-CE0945AD835D}" type="slidenum">
              <a:rPr lang="en-US" smtClean="0"/>
              <a:t>‹#›</a:t>
            </a:fld>
            <a:endParaRPr lang="en-US"/>
          </a:p>
        </p:txBody>
      </p:sp>
    </p:spTree>
    <p:extLst>
      <p:ext uri="{BB962C8B-B14F-4D97-AF65-F5344CB8AC3E}">
        <p14:creationId xmlns:p14="http://schemas.microsoft.com/office/powerpoint/2010/main" val="2236622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156B420-2589-5648-9F39-B4B57ADB4D12}" type="datetimeFigureOut">
              <a:rPr lang="en-US" smtClean="0"/>
              <a:t>10/31/2022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85298A-5451-C54F-BBDA-CE0945AD835D}" type="slidenum">
              <a:rPr lang="en-US" smtClean="0"/>
              <a:t>‹#›</a:t>
            </a:fld>
            <a:endParaRPr lang="en-US"/>
          </a:p>
        </p:txBody>
      </p:sp>
    </p:spTree>
    <p:extLst>
      <p:ext uri="{BB962C8B-B14F-4D97-AF65-F5344CB8AC3E}">
        <p14:creationId xmlns:p14="http://schemas.microsoft.com/office/powerpoint/2010/main" val="277396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156B420-2589-5648-9F39-B4B57ADB4D12}" type="datetimeFigureOut">
              <a:rPr lang="en-US" smtClean="0"/>
              <a:t>10/31/2022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85298A-5451-C54F-BBDA-CE0945AD835D}" type="slidenum">
              <a:rPr lang="en-US" smtClean="0"/>
              <a:t>‹#›</a:t>
            </a:fld>
            <a:endParaRPr lang="en-US"/>
          </a:p>
        </p:txBody>
      </p:sp>
    </p:spTree>
    <p:extLst>
      <p:ext uri="{BB962C8B-B14F-4D97-AF65-F5344CB8AC3E}">
        <p14:creationId xmlns:p14="http://schemas.microsoft.com/office/powerpoint/2010/main" val="2829639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56B420-2589-5648-9F39-B4B57ADB4D12}" type="datetimeFigureOut">
              <a:rPr lang="en-US" smtClean="0"/>
              <a:t>10/31/2022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85298A-5451-C54F-BBDA-CE0945AD835D}" type="slidenum">
              <a:rPr lang="en-US" smtClean="0"/>
              <a:t>‹#›</a:t>
            </a:fld>
            <a:endParaRPr lang="en-US"/>
          </a:p>
        </p:txBody>
      </p:sp>
    </p:spTree>
    <p:extLst>
      <p:ext uri="{BB962C8B-B14F-4D97-AF65-F5344CB8AC3E}">
        <p14:creationId xmlns:p14="http://schemas.microsoft.com/office/powerpoint/2010/main" val="1807617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56B420-2589-5648-9F39-B4B57ADB4D12}" type="datetimeFigureOut">
              <a:rPr lang="en-US" smtClean="0"/>
              <a:t>10/31/2022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85298A-5451-C54F-BBDA-CE0945AD835D}" type="slidenum">
              <a:rPr lang="en-US" smtClean="0"/>
              <a:t>‹#›</a:t>
            </a:fld>
            <a:endParaRPr lang="en-US"/>
          </a:p>
        </p:txBody>
      </p:sp>
    </p:spTree>
    <p:extLst>
      <p:ext uri="{BB962C8B-B14F-4D97-AF65-F5344CB8AC3E}">
        <p14:creationId xmlns:p14="http://schemas.microsoft.com/office/powerpoint/2010/main" val="2646134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56B420-2589-5648-9F39-B4B57ADB4D12}" type="datetimeFigureOut">
              <a:rPr lang="en-US" smtClean="0"/>
              <a:t>10/31/2022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85298A-5451-C54F-BBDA-CE0945AD835D}" type="slidenum">
              <a:rPr lang="en-US" smtClean="0"/>
              <a:t>‹#›</a:t>
            </a:fld>
            <a:endParaRPr lang="en-US"/>
          </a:p>
        </p:txBody>
      </p:sp>
    </p:spTree>
    <p:extLst>
      <p:ext uri="{BB962C8B-B14F-4D97-AF65-F5344CB8AC3E}">
        <p14:creationId xmlns:p14="http://schemas.microsoft.com/office/powerpoint/2010/main" val="720523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FE508A42-C27C-204B-8411-EDC7466B5E22}"/>
              </a:ext>
            </a:extLst>
          </p:cNvPr>
          <p:cNvGraphicFramePr>
            <a:graphicFrameLocks noChangeAspect="1"/>
          </p:cNvGraphicFramePr>
          <p:nvPr userDrawn="1">
            <p:custDataLst>
              <p:tags r:id="rId13"/>
            </p:custDataLst>
            <p:extLst>
              <p:ext uri="{D42A27DB-BD31-4B8C-83A1-F6EECF244321}">
                <p14:modId xmlns:p14="http://schemas.microsoft.com/office/powerpoint/2010/main" val="883676617"/>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14" imgW="7772400" imgH="10058400" progId="TCLayout.ActiveDocument.1">
                  <p:embed/>
                </p:oleObj>
              </mc:Choice>
              <mc:Fallback>
                <p:oleObj name="think-cell Slide" r:id="rId14" imgW="7772400" imgH="10058400" progId="TCLayout.ActiveDocument.1">
                  <p:embed/>
                  <p:pic>
                    <p:nvPicPr>
                      <p:cNvPr id="8" name="Object 7" hidden="1">
                        <a:extLst>
                          <a:ext uri="{FF2B5EF4-FFF2-40B4-BE49-F238E27FC236}">
                            <a16:creationId xmlns:a16="http://schemas.microsoft.com/office/drawing/2014/main" id="{FE508A42-C27C-204B-8411-EDC7466B5E22}"/>
                          </a:ext>
                        </a:extLst>
                      </p:cNvPr>
                      <p:cNvPicPr/>
                      <p:nvPr/>
                    </p:nvPicPr>
                    <p:blipFill>
                      <a:blip r:embed="rId15"/>
                      <a:stretch>
                        <a:fillRect/>
                      </a:stretch>
                    </p:blipFill>
                    <p:spPr>
                      <a:xfrm>
                        <a:off x="1588" y="1588"/>
                        <a:ext cx="1227" cy="1588"/>
                      </a:xfrm>
                      <a:prstGeom prst="rect">
                        <a:avLst/>
                      </a:prstGeom>
                    </p:spPr>
                  </p:pic>
                </p:oleObj>
              </mc:Fallback>
            </mc:AlternateContent>
          </a:graphicData>
        </a:graphic>
      </p:graphicFrame>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56B420-2589-5648-9F39-B4B57ADB4D12}" type="datetimeFigureOut">
              <a:rPr lang="en-US" smtClean="0"/>
              <a:t>10/31/2022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85298A-5451-C54F-BBDA-CE0945AD835D}" type="slidenum">
              <a:rPr lang="en-US" smtClean="0"/>
              <a:t>‹#›</a:t>
            </a:fld>
            <a:endParaRPr lang="en-US"/>
          </a:p>
        </p:txBody>
      </p:sp>
    </p:spTree>
    <p:extLst>
      <p:ext uri="{BB962C8B-B14F-4D97-AF65-F5344CB8AC3E}">
        <p14:creationId xmlns:p14="http://schemas.microsoft.com/office/powerpoint/2010/main" val="354494359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notesSlide" Target="../notesSlides/notesSlide1.xml"/><Relationship Id="rId7" Type="http://schemas.openxmlformats.org/officeDocument/2006/relationships/diagramLayout" Target="../diagrams/layout1.xml"/><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diagramData" Target="../diagrams/data1.xml"/><Relationship Id="rId5" Type="http://schemas.openxmlformats.org/officeDocument/2006/relationships/image" Target="../media/image4.emf"/><Relationship Id="rId10" Type="http://schemas.microsoft.com/office/2007/relationships/diagramDrawing" Target="../diagrams/drawing1.xml"/><Relationship Id="rId4" Type="http://schemas.openxmlformats.org/officeDocument/2006/relationships/oleObject" Target="../embeddings/oleObject2.bin"/><Relationship Id="rId9" Type="http://schemas.openxmlformats.org/officeDocument/2006/relationships/diagramColors" Target="../diagrams/colors1.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slu.edu/research/research-institute/seed-funding/index.php"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7.tiff"/><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tiff"/><Relationship Id="rId9" Type="http://schemas.openxmlformats.org/officeDocument/2006/relationships/image" Target="../media/image18.tiff"/></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2.jpeg"/><Relationship Id="rId7" Type="http://schemas.openxmlformats.org/officeDocument/2006/relationships/diagramColors" Target="../diagrams/colors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3" name="Picture 2" descr="A picture containing logo&#10;&#10;Description automatically generated">
            <a:extLst>
              <a:ext uri="{FF2B5EF4-FFF2-40B4-BE49-F238E27FC236}">
                <a16:creationId xmlns:a16="http://schemas.microsoft.com/office/drawing/2014/main" id="{18D286D8-5138-8F41-97CC-5B4E200735B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937104"/>
            <a:ext cx="10160079" cy="4418272"/>
          </a:xfrm>
          <a:prstGeom prst="rect">
            <a:avLst/>
          </a:prstGeom>
        </p:spPr>
      </p:pic>
      <p:sp>
        <p:nvSpPr>
          <p:cNvPr id="2" name="TextBox 1">
            <a:extLst>
              <a:ext uri="{FF2B5EF4-FFF2-40B4-BE49-F238E27FC236}">
                <a16:creationId xmlns:a16="http://schemas.microsoft.com/office/drawing/2014/main" id="{CEC768C6-62D4-4581-8B71-5737880F8F8C}"/>
              </a:ext>
            </a:extLst>
          </p:cNvPr>
          <p:cNvSpPr txBox="1"/>
          <p:nvPr/>
        </p:nvSpPr>
        <p:spPr>
          <a:xfrm>
            <a:off x="1682748" y="5089899"/>
            <a:ext cx="582708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solidFill>
                  <a:schemeClr val="bg1"/>
                </a:solidFill>
              </a:rPr>
              <a:t>Scholarship in Our Research Growth Plan</a:t>
            </a:r>
          </a:p>
        </p:txBody>
      </p:sp>
    </p:spTree>
    <p:extLst>
      <p:ext uri="{BB962C8B-B14F-4D97-AF65-F5344CB8AC3E}">
        <p14:creationId xmlns:p14="http://schemas.microsoft.com/office/powerpoint/2010/main" val="4213854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Object 27" hidden="1">
            <a:extLst>
              <a:ext uri="{FF2B5EF4-FFF2-40B4-BE49-F238E27FC236}">
                <a16:creationId xmlns:a16="http://schemas.microsoft.com/office/drawing/2014/main" id="{0D418BB1-20A4-CE40-8BFF-ABDB8826E5D6}"/>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0" name=""/>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F907EEB2-3062-B344-AE1E-C22F58D166BB}"/>
              </a:ext>
            </a:extLst>
          </p:cNvPr>
          <p:cNvSpPr/>
          <p:nvPr/>
        </p:nvSpPr>
        <p:spPr>
          <a:xfrm>
            <a:off x="0" y="409903"/>
            <a:ext cx="9144000" cy="966952"/>
          </a:xfrm>
          <a:prstGeom prst="rect">
            <a:avLst/>
          </a:prstGeom>
          <a:gradFill>
            <a:gsLst>
              <a:gs pos="24000">
                <a:srgbClr val="053EA5"/>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Making the Strategic Plan a Reality: WE NEED YOU!</a:t>
            </a:r>
          </a:p>
        </p:txBody>
      </p:sp>
      <p:sp>
        <p:nvSpPr>
          <p:cNvPr id="24" name="Rectangle 23">
            <a:extLst>
              <a:ext uri="{FF2B5EF4-FFF2-40B4-BE49-F238E27FC236}">
                <a16:creationId xmlns:a16="http://schemas.microsoft.com/office/drawing/2014/main" id="{40C05F75-0264-7E42-8844-27EA04763650}"/>
              </a:ext>
            </a:extLst>
          </p:cNvPr>
          <p:cNvSpPr/>
          <p:nvPr/>
        </p:nvSpPr>
        <p:spPr>
          <a:xfrm>
            <a:off x="8179496" y="6087649"/>
            <a:ext cx="882582" cy="360448"/>
          </a:xfrm>
          <a:prstGeom prst="rect">
            <a:avLst/>
          </a:prstGeom>
          <a:gradFill>
            <a:gsLst>
              <a:gs pos="24000">
                <a:srgbClr val="053EA5"/>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fld id="{F30080B6-3BDC-E54F-9F62-CF259F0C007E}" type="slidenum">
              <a:rPr lang="en-US" sz="1400" smtClean="0"/>
              <a:t>2</a:t>
            </a:fld>
            <a:endParaRPr lang="en-US" sz="1400" dirty="0"/>
          </a:p>
        </p:txBody>
      </p:sp>
      <p:graphicFrame>
        <p:nvGraphicFramePr>
          <p:cNvPr id="4" name="Diagram 3">
            <a:extLst>
              <a:ext uri="{FF2B5EF4-FFF2-40B4-BE49-F238E27FC236}">
                <a16:creationId xmlns:a16="http://schemas.microsoft.com/office/drawing/2014/main" id="{71B81B5A-F605-4CAE-B697-C1F94B964707}"/>
              </a:ext>
            </a:extLst>
          </p:cNvPr>
          <p:cNvGraphicFramePr/>
          <p:nvPr>
            <p:extLst>
              <p:ext uri="{D42A27DB-BD31-4B8C-83A1-F6EECF244321}">
                <p14:modId xmlns:p14="http://schemas.microsoft.com/office/powerpoint/2010/main" val="1359855981"/>
              </p:ext>
            </p:extLst>
          </p:nvPr>
        </p:nvGraphicFramePr>
        <p:xfrm>
          <a:off x="-55828" y="1509375"/>
          <a:ext cx="5527072" cy="499744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 name="TextBox 1">
            <a:extLst>
              <a:ext uri="{FF2B5EF4-FFF2-40B4-BE49-F238E27FC236}">
                <a16:creationId xmlns:a16="http://schemas.microsoft.com/office/drawing/2014/main" id="{B3B22C52-8364-016D-7480-E8F620C2A7B4}"/>
              </a:ext>
            </a:extLst>
          </p:cNvPr>
          <p:cNvSpPr txBox="1"/>
          <p:nvPr/>
        </p:nvSpPr>
        <p:spPr>
          <a:xfrm>
            <a:off x="5526815" y="1702510"/>
            <a:ext cx="3202926" cy="5201424"/>
          </a:xfrm>
          <a:prstGeom prst="rect">
            <a:avLst/>
          </a:prstGeom>
          <a:noFill/>
        </p:spPr>
        <p:txBody>
          <a:bodyPr wrap="square" rtlCol="0">
            <a:spAutoFit/>
          </a:bodyPr>
          <a:lstStyle/>
          <a:p>
            <a:r>
              <a:rPr lang="en-US" sz="2400" u="sng" dirty="0"/>
              <a:t>Ways to Engage:</a:t>
            </a:r>
          </a:p>
          <a:p>
            <a:endParaRPr lang="en-US" dirty="0"/>
          </a:p>
          <a:p>
            <a:pPr marL="285750" indent="-285750">
              <a:buFont typeface="Arial" panose="020B0604020202020204" pitchFamily="34" charset="0"/>
              <a:buChar char="•"/>
            </a:pPr>
            <a:r>
              <a:rPr lang="en-US" sz="2000" dirty="0"/>
              <a:t>5 Year Strategic Planning across units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Provide Feedback</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Communicate through SRC representatives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Faculty and Dean Search Processes</a:t>
            </a:r>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882904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907EEB2-3062-B344-AE1E-C22F58D166BB}"/>
              </a:ext>
            </a:extLst>
          </p:cNvPr>
          <p:cNvSpPr/>
          <p:nvPr/>
        </p:nvSpPr>
        <p:spPr>
          <a:xfrm>
            <a:off x="0" y="409903"/>
            <a:ext cx="9144000" cy="966952"/>
          </a:xfrm>
          <a:prstGeom prst="rect">
            <a:avLst/>
          </a:prstGeom>
          <a:gradFill>
            <a:gsLst>
              <a:gs pos="24000">
                <a:srgbClr val="053EA5"/>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u="sng" dirty="0"/>
              <a:t>Scholarship at SLU: Connecting across the Entire University</a:t>
            </a:r>
          </a:p>
          <a:p>
            <a:pPr algn="ctr"/>
            <a:r>
              <a:rPr lang="en-US" sz="2400" dirty="0"/>
              <a:t>Humanistic and Social Science Research and Creative Endeavor</a:t>
            </a:r>
          </a:p>
        </p:txBody>
      </p:sp>
      <p:sp>
        <p:nvSpPr>
          <p:cNvPr id="4" name="TextBox 3">
            <a:extLst>
              <a:ext uri="{FF2B5EF4-FFF2-40B4-BE49-F238E27FC236}">
                <a16:creationId xmlns:a16="http://schemas.microsoft.com/office/drawing/2014/main" id="{A857557E-FFA6-0C4C-A832-B67BC79A696B}"/>
              </a:ext>
            </a:extLst>
          </p:cNvPr>
          <p:cNvSpPr txBox="1"/>
          <p:nvPr/>
        </p:nvSpPr>
        <p:spPr>
          <a:xfrm>
            <a:off x="570868" y="1600716"/>
            <a:ext cx="8455846" cy="369332"/>
          </a:xfrm>
          <a:prstGeom prst="rect">
            <a:avLst/>
          </a:prstGeom>
          <a:noFill/>
        </p:spPr>
        <p:txBody>
          <a:bodyPr wrap="square" lIns="91440" tIns="45720" rIns="91440" bIns="45720" rtlCol="0" anchor="t">
            <a:spAutoFit/>
          </a:bodyPr>
          <a:lstStyle/>
          <a:p>
            <a:endParaRPr lang="en-US" dirty="0"/>
          </a:p>
        </p:txBody>
      </p:sp>
      <p:sp>
        <p:nvSpPr>
          <p:cNvPr id="5" name="Rectangle 4">
            <a:extLst>
              <a:ext uri="{FF2B5EF4-FFF2-40B4-BE49-F238E27FC236}">
                <a16:creationId xmlns:a16="http://schemas.microsoft.com/office/drawing/2014/main" id="{79ADFAA7-8A00-964D-B558-BF6E855F33AE}"/>
              </a:ext>
            </a:extLst>
          </p:cNvPr>
          <p:cNvSpPr/>
          <p:nvPr/>
        </p:nvSpPr>
        <p:spPr>
          <a:xfrm>
            <a:off x="8179496" y="6087649"/>
            <a:ext cx="882582" cy="360448"/>
          </a:xfrm>
          <a:prstGeom prst="rect">
            <a:avLst/>
          </a:prstGeom>
          <a:gradFill>
            <a:gsLst>
              <a:gs pos="24000">
                <a:srgbClr val="053EA5"/>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fld id="{F30080B6-3BDC-E54F-9F62-CF259F0C007E}" type="slidenum">
              <a:rPr lang="en-US" sz="1400" smtClean="0"/>
              <a:t>3</a:t>
            </a:fld>
            <a:endParaRPr lang="en-US" sz="1400" dirty="0"/>
          </a:p>
        </p:txBody>
      </p:sp>
      <p:graphicFrame>
        <p:nvGraphicFramePr>
          <p:cNvPr id="8" name="TextBox 5">
            <a:extLst>
              <a:ext uri="{FF2B5EF4-FFF2-40B4-BE49-F238E27FC236}">
                <a16:creationId xmlns:a16="http://schemas.microsoft.com/office/drawing/2014/main" id="{F453661C-01B0-36F6-8A63-BB5DCE9E5D93}"/>
              </a:ext>
            </a:extLst>
          </p:cNvPr>
          <p:cNvGraphicFramePr/>
          <p:nvPr>
            <p:extLst>
              <p:ext uri="{D42A27DB-BD31-4B8C-83A1-F6EECF244321}">
                <p14:modId xmlns:p14="http://schemas.microsoft.com/office/powerpoint/2010/main" val="2053626267"/>
              </p:ext>
            </p:extLst>
          </p:nvPr>
        </p:nvGraphicFramePr>
        <p:xfrm>
          <a:off x="570867" y="1888435"/>
          <a:ext cx="8200599" cy="41992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 name="Picture 14" descr="A picture containing building, outdoor, house, castle&#10;&#10;Description automatically generated">
            <a:extLst>
              <a:ext uri="{FF2B5EF4-FFF2-40B4-BE49-F238E27FC236}">
                <a16:creationId xmlns:a16="http://schemas.microsoft.com/office/drawing/2014/main" id="{D8698759-8D2B-0450-AE2A-D76A988255A3}"/>
              </a:ext>
            </a:extLst>
          </p:cNvPr>
          <p:cNvPicPr>
            <a:picLocks noChangeAspect="1"/>
          </p:cNvPicPr>
          <p:nvPr/>
        </p:nvPicPr>
        <p:blipFill>
          <a:blip r:embed="rId8"/>
          <a:stretch>
            <a:fillRect/>
          </a:stretch>
        </p:blipFill>
        <p:spPr>
          <a:xfrm>
            <a:off x="2654300" y="1998702"/>
            <a:ext cx="1739900" cy="1155700"/>
          </a:xfrm>
          <a:prstGeom prst="rect">
            <a:avLst/>
          </a:prstGeom>
        </p:spPr>
      </p:pic>
      <p:pic>
        <p:nvPicPr>
          <p:cNvPr id="17" name="Picture 16" descr="A picture containing building, outdoor, house, brick&#10;&#10;Description automatically generated">
            <a:extLst>
              <a:ext uri="{FF2B5EF4-FFF2-40B4-BE49-F238E27FC236}">
                <a16:creationId xmlns:a16="http://schemas.microsoft.com/office/drawing/2014/main" id="{98D09CF0-4DAF-DBDC-D62D-00260009ECE0}"/>
              </a:ext>
            </a:extLst>
          </p:cNvPr>
          <p:cNvPicPr>
            <a:picLocks noChangeAspect="1"/>
          </p:cNvPicPr>
          <p:nvPr/>
        </p:nvPicPr>
        <p:blipFill>
          <a:blip r:embed="rId9"/>
          <a:stretch>
            <a:fillRect/>
          </a:stretch>
        </p:blipFill>
        <p:spPr>
          <a:xfrm>
            <a:off x="464842" y="2021610"/>
            <a:ext cx="1854200" cy="1155700"/>
          </a:xfrm>
          <a:prstGeom prst="rect">
            <a:avLst/>
          </a:prstGeom>
        </p:spPr>
      </p:pic>
    </p:spTree>
    <p:extLst>
      <p:ext uri="{BB962C8B-B14F-4D97-AF65-F5344CB8AC3E}">
        <p14:creationId xmlns:p14="http://schemas.microsoft.com/office/powerpoint/2010/main" val="3371657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907EEB2-3062-B344-AE1E-C22F58D166BB}"/>
              </a:ext>
            </a:extLst>
          </p:cNvPr>
          <p:cNvSpPr/>
          <p:nvPr/>
        </p:nvSpPr>
        <p:spPr>
          <a:xfrm>
            <a:off x="0" y="409903"/>
            <a:ext cx="9144000" cy="966952"/>
          </a:xfrm>
          <a:prstGeom prst="rect">
            <a:avLst/>
          </a:prstGeom>
          <a:gradFill>
            <a:gsLst>
              <a:gs pos="24000">
                <a:srgbClr val="053EA5"/>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4" name="TextBox 3">
            <a:extLst>
              <a:ext uri="{FF2B5EF4-FFF2-40B4-BE49-F238E27FC236}">
                <a16:creationId xmlns:a16="http://schemas.microsoft.com/office/drawing/2014/main" id="{A857557E-FFA6-0C4C-A832-B67BC79A696B}"/>
              </a:ext>
            </a:extLst>
          </p:cNvPr>
          <p:cNvSpPr txBox="1"/>
          <p:nvPr/>
        </p:nvSpPr>
        <p:spPr>
          <a:xfrm>
            <a:off x="570868" y="1600716"/>
            <a:ext cx="8455846" cy="369332"/>
          </a:xfrm>
          <a:prstGeom prst="rect">
            <a:avLst/>
          </a:prstGeom>
          <a:noFill/>
        </p:spPr>
        <p:txBody>
          <a:bodyPr wrap="square" lIns="91440" tIns="45720" rIns="91440" bIns="45720" rtlCol="0" anchor="t">
            <a:spAutoFit/>
          </a:bodyPr>
          <a:lstStyle/>
          <a:p>
            <a:endParaRPr lang="en-US" dirty="0"/>
          </a:p>
        </p:txBody>
      </p:sp>
      <p:sp>
        <p:nvSpPr>
          <p:cNvPr id="5" name="Rectangle 4">
            <a:extLst>
              <a:ext uri="{FF2B5EF4-FFF2-40B4-BE49-F238E27FC236}">
                <a16:creationId xmlns:a16="http://schemas.microsoft.com/office/drawing/2014/main" id="{79ADFAA7-8A00-964D-B558-BF6E855F33AE}"/>
              </a:ext>
            </a:extLst>
          </p:cNvPr>
          <p:cNvSpPr/>
          <p:nvPr/>
        </p:nvSpPr>
        <p:spPr>
          <a:xfrm>
            <a:off x="8179496" y="6087649"/>
            <a:ext cx="882582" cy="360448"/>
          </a:xfrm>
          <a:prstGeom prst="rect">
            <a:avLst/>
          </a:prstGeom>
          <a:gradFill>
            <a:gsLst>
              <a:gs pos="24000">
                <a:srgbClr val="053EA5"/>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fld id="{F30080B6-3BDC-E54F-9F62-CF259F0C007E}" type="slidenum">
              <a:rPr lang="en-US" sz="1400" smtClean="0"/>
              <a:t>4</a:t>
            </a:fld>
            <a:endParaRPr lang="en-US" sz="1400" dirty="0"/>
          </a:p>
        </p:txBody>
      </p:sp>
      <p:sp>
        <p:nvSpPr>
          <p:cNvPr id="2" name="Title 1"/>
          <p:cNvSpPr>
            <a:spLocks noGrp="1"/>
          </p:cNvSpPr>
          <p:nvPr>
            <p:ph type="title"/>
          </p:nvPr>
        </p:nvSpPr>
        <p:spPr/>
        <p:txBody>
          <a:bodyPr/>
          <a:lstStyle/>
          <a:p>
            <a:r>
              <a:rPr lang="en-US" dirty="0">
                <a:solidFill>
                  <a:schemeClr val="bg1"/>
                </a:solidFill>
              </a:rPr>
              <a:t>Supporting Scholarship at SLU</a:t>
            </a:r>
          </a:p>
        </p:txBody>
      </p:sp>
      <p:sp>
        <p:nvSpPr>
          <p:cNvPr id="7" name="Content Placeholder 6"/>
          <p:cNvSpPr>
            <a:spLocks noGrp="1"/>
          </p:cNvSpPr>
          <p:nvPr>
            <p:ph idx="1"/>
          </p:nvPr>
        </p:nvSpPr>
        <p:spPr>
          <a:xfrm>
            <a:off x="360696" y="1552903"/>
            <a:ext cx="8666018" cy="4660861"/>
          </a:xfrm>
        </p:spPr>
        <p:txBody>
          <a:bodyPr vert="horz" lIns="91440" tIns="45720" rIns="91440" bIns="45720" rtlCol="0" anchor="t">
            <a:normAutofit/>
          </a:bodyPr>
          <a:lstStyle/>
          <a:p>
            <a:pPr marL="0" indent="0">
              <a:buNone/>
            </a:pPr>
            <a:r>
              <a:rPr lang="en-US" b="1" dirty="0"/>
              <a:t>Scholarship Research Council (SRC)</a:t>
            </a:r>
            <a:endParaRPr lang="en-US" dirty="0"/>
          </a:p>
          <a:p>
            <a:pPr marL="0" indent="0">
              <a:buNone/>
            </a:pPr>
            <a:r>
              <a:rPr lang="en-US" sz="3100" i="1" dirty="0"/>
              <a:t>Made up of faculty representatives from across scholarly units, the SRC advises the OVPR regarding SLU's research growth agenda as it relates to scholarship and creative endeavor in the humanities and social sciences. It facilitates both individual and collaborative research as well as creative initiatives among faculty. </a:t>
            </a:r>
            <a:br>
              <a:rPr lang="en-US" dirty="0"/>
            </a:br>
            <a:endParaRPr lang="en-US" dirty="0"/>
          </a:p>
        </p:txBody>
      </p:sp>
      <p:sp>
        <p:nvSpPr>
          <p:cNvPr id="6" name="Rounded Rectangle 5"/>
          <p:cNvSpPr/>
          <p:nvPr/>
        </p:nvSpPr>
        <p:spPr>
          <a:xfrm>
            <a:off x="2909455" y="5569527"/>
            <a:ext cx="4738254" cy="112221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https://</a:t>
            </a:r>
            <a:r>
              <a:rPr lang="en-US" dirty="0" err="1"/>
              <a:t>www.slu.edu</a:t>
            </a:r>
            <a:r>
              <a:rPr lang="en-US" dirty="0"/>
              <a:t>/research/about-</a:t>
            </a:r>
            <a:r>
              <a:rPr lang="en-US" dirty="0" err="1"/>
              <a:t>slu</a:t>
            </a:r>
            <a:r>
              <a:rPr lang="en-US" dirty="0"/>
              <a:t>-research/research-councils-and-</a:t>
            </a:r>
            <a:r>
              <a:rPr lang="en-US" dirty="0" err="1"/>
              <a:t>committees.php</a:t>
            </a:r>
            <a:endParaRPr lang="en-US" dirty="0"/>
          </a:p>
        </p:txBody>
      </p:sp>
    </p:spTree>
    <p:extLst>
      <p:ext uri="{BB962C8B-B14F-4D97-AF65-F5344CB8AC3E}">
        <p14:creationId xmlns:p14="http://schemas.microsoft.com/office/powerpoint/2010/main" val="3436873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907EEB2-3062-B344-AE1E-C22F58D166BB}"/>
              </a:ext>
            </a:extLst>
          </p:cNvPr>
          <p:cNvSpPr/>
          <p:nvPr/>
        </p:nvSpPr>
        <p:spPr>
          <a:xfrm>
            <a:off x="0" y="409903"/>
            <a:ext cx="9144000" cy="966952"/>
          </a:xfrm>
          <a:prstGeom prst="rect">
            <a:avLst/>
          </a:prstGeom>
          <a:gradFill>
            <a:gsLst>
              <a:gs pos="24000">
                <a:srgbClr val="053EA5"/>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4" name="TextBox 3">
            <a:extLst>
              <a:ext uri="{FF2B5EF4-FFF2-40B4-BE49-F238E27FC236}">
                <a16:creationId xmlns:a16="http://schemas.microsoft.com/office/drawing/2014/main" id="{A857557E-FFA6-0C4C-A832-B67BC79A696B}"/>
              </a:ext>
            </a:extLst>
          </p:cNvPr>
          <p:cNvSpPr txBox="1"/>
          <p:nvPr/>
        </p:nvSpPr>
        <p:spPr>
          <a:xfrm>
            <a:off x="570868" y="1600716"/>
            <a:ext cx="8455846" cy="369332"/>
          </a:xfrm>
          <a:prstGeom prst="rect">
            <a:avLst/>
          </a:prstGeom>
          <a:noFill/>
        </p:spPr>
        <p:txBody>
          <a:bodyPr wrap="square" lIns="91440" tIns="45720" rIns="91440" bIns="45720" rtlCol="0" anchor="t">
            <a:spAutoFit/>
          </a:bodyPr>
          <a:lstStyle/>
          <a:p>
            <a:endParaRPr lang="en-US" dirty="0"/>
          </a:p>
        </p:txBody>
      </p:sp>
      <p:sp>
        <p:nvSpPr>
          <p:cNvPr id="5" name="Rectangle 4">
            <a:extLst>
              <a:ext uri="{FF2B5EF4-FFF2-40B4-BE49-F238E27FC236}">
                <a16:creationId xmlns:a16="http://schemas.microsoft.com/office/drawing/2014/main" id="{79ADFAA7-8A00-964D-B558-BF6E855F33AE}"/>
              </a:ext>
            </a:extLst>
          </p:cNvPr>
          <p:cNvSpPr/>
          <p:nvPr/>
        </p:nvSpPr>
        <p:spPr>
          <a:xfrm>
            <a:off x="8179496" y="6087649"/>
            <a:ext cx="882582" cy="360448"/>
          </a:xfrm>
          <a:prstGeom prst="rect">
            <a:avLst/>
          </a:prstGeom>
          <a:gradFill>
            <a:gsLst>
              <a:gs pos="24000">
                <a:srgbClr val="053EA5"/>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fld id="{F30080B6-3BDC-E54F-9F62-CF259F0C007E}" type="slidenum">
              <a:rPr lang="en-US" sz="1400" smtClean="0"/>
              <a:t>5</a:t>
            </a:fld>
            <a:endParaRPr lang="en-US" sz="1400" dirty="0"/>
          </a:p>
        </p:txBody>
      </p:sp>
      <p:sp>
        <p:nvSpPr>
          <p:cNvPr id="2" name="Title 1"/>
          <p:cNvSpPr>
            <a:spLocks noGrp="1"/>
          </p:cNvSpPr>
          <p:nvPr>
            <p:ph type="title"/>
          </p:nvPr>
        </p:nvSpPr>
        <p:spPr/>
        <p:txBody>
          <a:bodyPr/>
          <a:lstStyle/>
          <a:p>
            <a:r>
              <a:rPr lang="en-US" dirty="0">
                <a:solidFill>
                  <a:schemeClr val="bg1"/>
                </a:solidFill>
              </a:rPr>
              <a:t>Supporting Scholarship at SLU</a:t>
            </a:r>
          </a:p>
        </p:txBody>
      </p:sp>
      <p:sp>
        <p:nvSpPr>
          <p:cNvPr id="7" name="Content Placeholder 6"/>
          <p:cNvSpPr>
            <a:spLocks noGrp="1"/>
          </p:cNvSpPr>
          <p:nvPr>
            <p:ph idx="1"/>
          </p:nvPr>
        </p:nvSpPr>
        <p:spPr>
          <a:xfrm>
            <a:off x="0" y="1600716"/>
            <a:ext cx="9144000" cy="4486933"/>
          </a:xfrm>
        </p:spPr>
        <p:txBody>
          <a:bodyPr>
            <a:normAutofit fontScale="85000" lnSpcReduction="10000"/>
          </a:bodyPr>
          <a:lstStyle/>
          <a:p>
            <a:r>
              <a:rPr lang="en-US" b="1" dirty="0"/>
              <a:t>Internal Funding </a:t>
            </a:r>
            <a:r>
              <a:rPr lang="en-US" dirty="0"/>
              <a:t>for Individual and Collaborative Scholarly Research, Publication, and Creative Endeavor</a:t>
            </a:r>
          </a:p>
          <a:p>
            <a:pPr lvl="1"/>
            <a:r>
              <a:rPr lang="en-US" dirty="0"/>
              <a:t>Beaumont, PRF</a:t>
            </a:r>
          </a:p>
          <a:p>
            <a:pPr lvl="1"/>
            <a:r>
              <a:rPr lang="en-US" dirty="0"/>
              <a:t>Spark Grants</a:t>
            </a:r>
          </a:p>
          <a:p>
            <a:pPr lvl="1"/>
            <a:r>
              <a:rPr lang="en-US" dirty="0"/>
              <a:t>Scholarship Opportunity Fund </a:t>
            </a:r>
          </a:p>
          <a:p>
            <a:pPr lvl="1"/>
            <a:r>
              <a:rPr lang="en-US" dirty="0"/>
              <a:t>Big Ideas</a:t>
            </a:r>
          </a:p>
          <a:p>
            <a:pPr lvl="1"/>
            <a:r>
              <a:rPr lang="en-US" dirty="0"/>
              <a:t>For more information:</a:t>
            </a:r>
          </a:p>
          <a:p>
            <a:pPr lvl="2"/>
            <a:r>
              <a:rPr lang="en-US" dirty="0">
                <a:hlinkClick r:id="rId4"/>
              </a:rPr>
              <a:t>https://www.slu.edu/research/research-institute/seed-funding/index.php</a:t>
            </a:r>
            <a:r>
              <a:rPr lang="en-US" dirty="0"/>
              <a:t> </a:t>
            </a:r>
          </a:p>
          <a:p>
            <a:r>
              <a:rPr lang="en-US" dirty="0"/>
              <a:t>Support for Seeking </a:t>
            </a:r>
            <a:r>
              <a:rPr lang="en-US" b="1" dirty="0"/>
              <a:t>External Opportunities</a:t>
            </a:r>
          </a:p>
          <a:p>
            <a:pPr lvl="1"/>
            <a:r>
              <a:rPr lang="en-US" dirty="0"/>
              <a:t>Research Strategy Group, OVPR</a:t>
            </a:r>
          </a:p>
          <a:p>
            <a:pPr lvl="1"/>
            <a:r>
              <a:rPr lang="en-US" dirty="0" err="1"/>
              <a:t>rsg@slu.edu</a:t>
            </a:r>
            <a:endParaRPr lang="en-US" dirty="0"/>
          </a:p>
        </p:txBody>
      </p:sp>
    </p:spTree>
    <p:extLst>
      <p:ext uri="{BB962C8B-B14F-4D97-AF65-F5344CB8AC3E}">
        <p14:creationId xmlns:p14="http://schemas.microsoft.com/office/powerpoint/2010/main" val="314683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907EEB2-3062-B344-AE1E-C22F58D166BB}"/>
              </a:ext>
            </a:extLst>
          </p:cNvPr>
          <p:cNvSpPr/>
          <p:nvPr/>
        </p:nvSpPr>
        <p:spPr>
          <a:xfrm>
            <a:off x="0" y="236472"/>
            <a:ext cx="9144000" cy="966952"/>
          </a:xfrm>
          <a:prstGeom prst="rect">
            <a:avLst/>
          </a:prstGeom>
          <a:gradFill>
            <a:gsLst>
              <a:gs pos="24000">
                <a:srgbClr val="053EA5"/>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Recent Success in Scholarship at SLU</a:t>
            </a:r>
          </a:p>
        </p:txBody>
      </p:sp>
      <p:sp>
        <p:nvSpPr>
          <p:cNvPr id="4" name="TextBox 3">
            <a:extLst>
              <a:ext uri="{FF2B5EF4-FFF2-40B4-BE49-F238E27FC236}">
                <a16:creationId xmlns:a16="http://schemas.microsoft.com/office/drawing/2014/main" id="{A857557E-FFA6-0C4C-A832-B67BC79A696B}"/>
              </a:ext>
            </a:extLst>
          </p:cNvPr>
          <p:cNvSpPr txBox="1"/>
          <p:nvPr/>
        </p:nvSpPr>
        <p:spPr>
          <a:xfrm>
            <a:off x="570868" y="1600716"/>
            <a:ext cx="8455846" cy="369332"/>
          </a:xfrm>
          <a:prstGeom prst="rect">
            <a:avLst/>
          </a:prstGeom>
          <a:noFill/>
        </p:spPr>
        <p:txBody>
          <a:bodyPr wrap="square" lIns="91440" tIns="45720" rIns="91440" bIns="45720" rtlCol="0" anchor="t">
            <a:spAutoFit/>
          </a:bodyPr>
          <a:lstStyle/>
          <a:p>
            <a:endParaRPr lang="en-US" dirty="0"/>
          </a:p>
        </p:txBody>
      </p:sp>
      <p:sp>
        <p:nvSpPr>
          <p:cNvPr id="5" name="Rectangle 4">
            <a:extLst>
              <a:ext uri="{FF2B5EF4-FFF2-40B4-BE49-F238E27FC236}">
                <a16:creationId xmlns:a16="http://schemas.microsoft.com/office/drawing/2014/main" id="{79ADFAA7-8A00-964D-B558-BF6E855F33AE}"/>
              </a:ext>
            </a:extLst>
          </p:cNvPr>
          <p:cNvSpPr/>
          <p:nvPr/>
        </p:nvSpPr>
        <p:spPr>
          <a:xfrm>
            <a:off x="8179496" y="6087649"/>
            <a:ext cx="882582" cy="360448"/>
          </a:xfrm>
          <a:prstGeom prst="rect">
            <a:avLst/>
          </a:prstGeom>
          <a:gradFill>
            <a:gsLst>
              <a:gs pos="24000">
                <a:srgbClr val="053EA5"/>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fld id="{F30080B6-3BDC-E54F-9F62-CF259F0C007E}" type="slidenum">
              <a:rPr lang="en-US" sz="1400" smtClean="0"/>
              <a:t>6</a:t>
            </a:fld>
            <a:endParaRPr lang="en-US" sz="1400" dirty="0"/>
          </a:p>
        </p:txBody>
      </p:sp>
      <p:sp>
        <p:nvSpPr>
          <p:cNvPr id="9" name="Rectangle 8">
            <a:extLst>
              <a:ext uri="{FF2B5EF4-FFF2-40B4-BE49-F238E27FC236}">
                <a16:creationId xmlns:a16="http://schemas.microsoft.com/office/drawing/2014/main" id="{361962B4-2E66-B143-BD4C-E292E3DE0EC5}"/>
              </a:ext>
            </a:extLst>
          </p:cNvPr>
          <p:cNvSpPr/>
          <p:nvPr/>
        </p:nvSpPr>
        <p:spPr>
          <a:xfrm>
            <a:off x="0" y="4806828"/>
            <a:ext cx="8001000" cy="468227"/>
          </a:xfrm>
          <a:prstGeom prst="rect">
            <a:avLst/>
          </a:prstGeom>
          <a:gradFill>
            <a:gsLst>
              <a:gs pos="24000">
                <a:srgbClr val="053EA5"/>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SLU Scholars make up 31 of 69 2022 Research Institute Fellows </a:t>
            </a:r>
          </a:p>
        </p:txBody>
      </p:sp>
      <p:sp>
        <p:nvSpPr>
          <p:cNvPr id="11" name="Rectangle 10">
            <a:extLst>
              <a:ext uri="{FF2B5EF4-FFF2-40B4-BE49-F238E27FC236}">
                <a16:creationId xmlns:a16="http://schemas.microsoft.com/office/drawing/2014/main" id="{C810A371-30D1-1F4A-8F2E-9878B6FFDEBC}"/>
              </a:ext>
            </a:extLst>
          </p:cNvPr>
          <p:cNvSpPr/>
          <p:nvPr/>
        </p:nvSpPr>
        <p:spPr>
          <a:xfrm>
            <a:off x="0" y="1541752"/>
            <a:ext cx="8001000" cy="550634"/>
          </a:xfrm>
          <a:prstGeom prst="rect">
            <a:avLst/>
          </a:prstGeom>
          <a:gradFill>
            <a:gsLst>
              <a:gs pos="24000">
                <a:srgbClr val="053EA5"/>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Publications, Performances, External Funding</a:t>
            </a:r>
          </a:p>
        </p:txBody>
      </p:sp>
      <p:sp>
        <p:nvSpPr>
          <p:cNvPr id="12" name="Rectangle 11"/>
          <p:cNvSpPr/>
          <p:nvPr/>
        </p:nvSpPr>
        <p:spPr>
          <a:xfrm>
            <a:off x="0" y="5425929"/>
            <a:ext cx="6998277" cy="1323439"/>
          </a:xfrm>
          <a:prstGeom prst="rect">
            <a:avLst/>
          </a:prstGeom>
        </p:spPr>
        <p:txBody>
          <a:bodyPr wrap="square">
            <a:spAutoFit/>
          </a:bodyPr>
          <a:lstStyle/>
          <a:p>
            <a:pPr marL="2114550" lvl="4" indent="-285750">
              <a:buFont typeface="Wingdings" pitchFamily="2" charset="2"/>
              <a:buChar char="§"/>
            </a:pPr>
            <a:r>
              <a:rPr lang="en-US" sz="2000" dirty="0"/>
              <a:t>21 CAS Humanities and Social Sciences</a:t>
            </a:r>
          </a:p>
          <a:p>
            <a:pPr marL="2114550" lvl="4" indent="-285750">
              <a:buFont typeface="Wingdings" pitchFamily="2" charset="2"/>
              <a:buChar char="§"/>
            </a:pPr>
            <a:r>
              <a:rPr lang="en-US" sz="2000" dirty="0"/>
              <a:t>4 </a:t>
            </a:r>
            <a:r>
              <a:rPr lang="en-US" sz="2000" dirty="0" err="1"/>
              <a:t>Chaifez</a:t>
            </a:r>
            <a:endParaRPr lang="en-US" sz="2000" dirty="0"/>
          </a:p>
          <a:p>
            <a:pPr marL="2114550" lvl="4" indent="-285750">
              <a:buFont typeface="Wingdings" pitchFamily="2" charset="2"/>
              <a:buChar char="§"/>
            </a:pPr>
            <a:r>
              <a:rPr lang="en-US" sz="2000" dirty="0"/>
              <a:t>4 Education</a:t>
            </a:r>
          </a:p>
          <a:p>
            <a:pPr marL="2114550" lvl="4" indent="-285750">
              <a:buFont typeface="Wingdings" pitchFamily="2" charset="2"/>
              <a:buChar char="§"/>
            </a:pPr>
            <a:r>
              <a:rPr lang="en-US" sz="2000" dirty="0"/>
              <a:t>2 Law</a:t>
            </a:r>
          </a:p>
        </p:txBody>
      </p:sp>
      <p:sp>
        <p:nvSpPr>
          <p:cNvPr id="13" name="TextBox 12"/>
          <p:cNvSpPr txBox="1"/>
          <p:nvPr/>
        </p:nvSpPr>
        <p:spPr>
          <a:xfrm>
            <a:off x="0" y="2194472"/>
            <a:ext cx="9144000" cy="3170099"/>
          </a:xfrm>
          <a:prstGeom prst="rect">
            <a:avLst/>
          </a:prstGeom>
          <a:noFill/>
        </p:spPr>
        <p:txBody>
          <a:bodyPr wrap="square" lIns="91440" tIns="45720" rIns="91440" bIns="45720" rtlCol="0" anchor="t">
            <a:spAutoFit/>
          </a:bodyPr>
          <a:lstStyle/>
          <a:p>
            <a:pPr marL="285750" indent="-285750">
              <a:buFont typeface="Wingdings" charset="2"/>
              <a:buChar char="§"/>
            </a:pPr>
            <a:r>
              <a:rPr lang="en-US" sz="2000" b="1" dirty="0"/>
              <a:t>35+ </a:t>
            </a:r>
            <a:r>
              <a:rPr lang="en-US" sz="2000" dirty="0"/>
              <a:t>Scholarly </a:t>
            </a:r>
            <a:r>
              <a:rPr lang="en-US" sz="2000" b="1" dirty="0"/>
              <a:t>Books</a:t>
            </a:r>
            <a:r>
              <a:rPr lang="en-US" sz="2000" dirty="0"/>
              <a:t> published 2021-2022</a:t>
            </a:r>
          </a:p>
          <a:p>
            <a:pPr marL="285750" indent="-285750">
              <a:buFont typeface="Wingdings" charset="2"/>
              <a:buChar char="§"/>
            </a:pPr>
            <a:r>
              <a:rPr lang="en-US" sz="2000" b="1" dirty="0"/>
              <a:t>60+ </a:t>
            </a:r>
            <a:r>
              <a:rPr lang="en-US" sz="2000" dirty="0"/>
              <a:t>Scholarly </a:t>
            </a:r>
            <a:r>
              <a:rPr lang="en-US" sz="2000" b="1" dirty="0"/>
              <a:t>Book Chapters </a:t>
            </a:r>
            <a:r>
              <a:rPr lang="en-US" sz="2000" dirty="0"/>
              <a:t>published 2021-2022</a:t>
            </a:r>
          </a:p>
          <a:p>
            <a:pPr marL="285750" indent="-285750">
              <a:buFont typeface="Wingdings" charset="2"/>
              <a:buChar char="§"/>
            </a:pPr>
            <a:r>
              <a:rPr lang="en-US" sz="2000" b="1" dirty="0"/>
              <a:t>130+ </a:t>
            </a:r>
            <a:r>
              <a:rPr lang="en-US" sz="2000" dirty="0"/>
              <a:t>Scholarly </a:t>
            </a:r>
            <a:r>
              <a:rPr lang="en-US" sz="2000" b="1" dirty="0"/>
              <a:t>Journal Articles </a:t>
            </a:r>
            <a:r>
              <a:rPr lang="en-US" sz="2000" dirty="0"/>
              <a:t>published 2021-2022</a:t>
            </a:r>
          </a:p>
          <a:p>
            <a:pPr marL="285750" indent="-285750">
              <a:buFont typeface="Wingdings" charset="2"/>
              <a:buChar char="§"/>
            </a:pPr>
            <a:r>
              <a:rPr lang="en-US" sz="2000" dirty="0"/>
              <a:t>2021-2022 </a:t>
            </a:r>
            <a:r>
              <a:rPr lang="en-US" sz="2000" b="1" dirty="0"/>
              <a:t>Scholarly Works Awards</a:t>
            </a:r>
            <a:r>
              <a:rPr lang="en-US" sz="2000" dirty="0"/>
              <a:t> for a breadth of Humanistic and Social Science Research and Creative Endeavor</a:t>
            </a:r>
            <a:endParaRPr lang="en-US" sz="2000" b="1" dirty="0"/>
          </a:p>
          <a:p>
            <a:pPr marL="285750" indent="-285750">
              <a:buFont typeface="Wingdings" charset="2"/>
              <a:buChar char="§"/>
            </a:pPr>
            <a:r>
              <a:rPr lang="en-US" sz="2000" dirty="0"/>
              <a:t>Numerous</a:t>
            </a:r>
            <a:r>
              <a:rPr lang="en-US" sz="2000" b="1" dirty="0"/>
              <a:t> government and private foundation grants </a:t>
            </a:r>
            <a:r>
              <a:rPr lang="en-US" sz="2000" dirty="0"/>
              <a:t>to individual faculty and teams</a:t>
            </a:r>
          </a:p>
          <a:p>
            <a:pPr marL="742950" lvl="1" indent="-285750">
              <a:buFont typeface="Wingdings" charset="2"/>
              <a:buChar char="§"/>
            </a:pPr>
            <a:r>
              <a:rPr lang="en-US" sz="2000" dirty="0"/>
              <a:t>Just one example: $700,000+ in NEH Funding to SLU in 2022</a:t>
            </a:r>
            <a:endParaRPr lang="en-US" sz="2000" dirty="0">
              <a:cs typeface="Calibri"/>
            </a:endParaRPr>
          </a:p>
          <a:p>
            <a:pPr marL="285750" indent="-285750">
              <a:buFont typeface="Wingdings" charset="2"/>
              <a:buChar char="§"/>
            </a:pPr>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1890467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907EEB2-3062-B344-AE1E-C22F58D166BB}"/>
              </a:ext>
            </a:extLst>
          </p:cNvPr>
          <p:cNvSpPr/>
          <p:nvPr/>
        </p:nvSpPr>
        <p:spPr>
          <a:xfrm>
            <a:off x="0" y="409903"/>
            <a:ext cx="9144000" cy="966952"/>
          </a:xfrm>
          <a:prstGeom prst="rect">
            <a:avLst/>
          </a:prstGeom>
          <a:gradFill>
            <a:gsLst>
              <a:gs pos="24000">
                <a:srgbClr val="053EA5"/>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Building on a Strong Foundation</a:t>
            </a:r>
          </a:p>
        </p:txBody>
      </p:sp>
      <p:sp>
        <p:nvSpPr>
          <p:cNvPr id="4" name="TextBox 3">
            <a:extLst>
              <a:ext uri="{FF2B5EF4-FFF2-40B4-BE49-F238E27FC236}">
                <a16:creationId xmlns:a16="http://schemas.microsoft.com/office/drawing/2014/main" id="{A857557E-FFA6-0C4C-A832-B67BC79A696B}"/>
              </a:ext>
            </a:extLst>
          </p:cNvPr>
          <p:cNvSpPr txBox="1"/>
          <p:nvPr/>
        </p:nvSpPr>
        <p:spPr>
          <a:xfrm>
            <a:off x="570868" y="1600716"/>
            <a:ext cx="8455846" cy="369332"/>
          </a:xfrm>
          <a:prstGeom prst="rect">
            <a:avLst/>
          </a:prstGeom>
          <a:noFill/>
        </p:spPr>
        <p:txBody>
          <a:bodyPr wrap="square" lIns="91440" tIns="45720" rIns="91440" bIns="45720" rtlCol="0" anchor="t">
            <a:spAutoFit/>
          </a:bodyPr>
          <a:lstStyle/>
          <a:p>
            <a:endParaRPr lang="en-US" dirty="0"/>
          </a:p>
        </p:txBody>
      </p:sp>
      <p:sp>
        <p:nvSpPr>
          <p:cNvPr id="5" name="Rectangle 4">
            <a:extLst>
              <a:ext uri="{FF2B5EF4-FFF2-40B4-BE49-F238E27FC236}">
                <a16:creationId xmlns:a16="http://schemas.microsoft.com/office/drawing/2014/main" id="{79ADFAA7-8A00-964D-B558-BF6E855F33AE}"/>
              </a:ext>
            </a:extLst>
          </p:cNvPr>
          <p:cNvSpPr/>
          <p:nvPr/>
        </p:nvSpPr>
        <p:spPr>
          <a:xfrm>
            <a:off x="8179496" y="6087649"/>
            <a:ext cx="882582" cy="360448"/>
          </a:xfrm>
          <a:prstGeom prst="rect">
            <a:avLst/>
          </a:prstGeom>
          <a:gradFill>
            <a:gsLst>
              <a:gs pos="24000">
                <a:srgbClr val="053EA5"/>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fld id="{F30080B6-3BDC-E54F-9F62-CF259F0C007E}" type="slidenum">
              <a:rPr lang="en-US" sz="1400" smtClean="0"/>
              <a:t>7</a:t>
            </a:fld>
            <a:endParaRPr lang="en-US" sz="1400" dirty="0"/>
          </a:p>
        </p:txBody>
      </p:sp>
      <p:sp>
        <p:nvSpPr>
          <p:cNvPr id="7" name="Rectangle 6">
            <a:extLst>
              <a:ext uri="{FF2B5EF4-FFF2-40B4-BE49-F238E27FC236}">
                <a16:creationId xmlns:a16="http://schemas.microsoft.com/office/drawing/2014/main" id="{C810A371-30D1-1F4A-8F2E-9878B6FFDEBC}"/>
              </a:ext>
            </a:extLst>
          </p:cNvPr>
          <p:cNvSpPr/>
          <p:nvPr/>
        </p:nvSpPr>
        <p:spPr>
          <a:xfrm>
            <a:off x="76782" y="5321795"/>
            <a:ext cx="6338455" cy="596008"/>
          </a:xfrm>
          <a:prstGeom prst="rect">
            <a:avLst/>
          </a:prstGeom>
          <a:gradFill>
            <a:gsLst>
              <a:gs pos="24000">
                <a:srgbClr val="053EA5"/>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Growing Scholarship at SLU</a:t>
            </a:r>
          </a:p>
        </p:txBody>
      </p:sp>
      <p:sp>
        <p:nvSpPr>
          <p:cNvPr id="2" name="TextBox 1"/>
          <p:cNvSpPr txBox="1"/>
          <p:nvPr/>
        </p:nvSpPr>
        <p:spPr>
          <a:xfrm>
            <a:off x="-194896" y="6081001"/>
            <a:ext cx="8603674" cy="646331"/>
          </a:xfrm>
          <a:prstGeom prst="rect">
            <a:avLst/>
          </a:prstGeom>
          <a:noFill/>
        </p:spPr>
        <p:txBody>
          <a:bodyPr wrap="square" rtlCol="0">
            <a:spAutoFit/>
          </a:bodyPr>
          <a:lstStyle/>
          <a:p>
            <a:pPr marL="2114550" lvl="4" indent="-285750">
              <a:buFont typeface="Wingdings" charset="2"/>
              <a:buChar char="§"/>
            </a:pPr>
            <a:r>
              <a:rPr lang="en-US" dirty="0"/>
              <a:t>2021-2022 Hired over a dozen outstanding new colleagues across scholarship units  </a:t>
            </a:r>
          </a:p>
        </p:txBody>
      </p:sp>
      <p:sp>
        <p:nvSpPr>
          <p:cNvPr id="8" name="Rectangle 7">
            <a:extLst>
              <a:ext uri="{FF2B5EF4-FFF2-40B4-BE49-F238E27FC236}">
                <a16:creationId xmlns:a16="http://schemas.microsoft.com/office/drawing/2014/main" id="{C810A371-30D1-1F4A-8F2E-9878B6FFDEBC}"/>
              </a:ext>
            </a:extLst>
          </p:cNvPr>
          <p:cNvSpPr/>
          <p:nvPr/>
        </p:nvSpPr>
        <p:spPr>
          <a:xfrm>
            <a:off x="1" y="1526713"/>
            <a:ext cx="6063706" cy="596008"/>
          </a:xfrm>
          <a:prstGeom prst="rect">
            <a:avLst/>
          </a:prstGeom>
          <a:gradFill>
            <a:gsLst>
              <a:gs pos="24000">
                <a:srgbClr val="053EA5"/>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Examples of Excellence in Scholarly Centers</a:t>
            </a:r>
          </a:p>
        </p:txBody>
      </p:sp>
      <p:pic>
        <p:nvPicPr>
          <p:cNvPr id="9" name="Picture 8">
            <a:extLst>
              <a:ext uri="{FF2B5EF4-FFF2-40B4-BE49-F238E27FC236}">
                <a16:creationId xmlns:a16="http://schemas.microsoft.com/office/drawing/2014/main" id="{FF92714A-4C28-E889-EE75-03839FA12348}"/>
              </a:ext>
            </a:extLst>
          </p:cNvPr>
          <p:cNvPicPr>
            <a:picLocks noChangeAspect="1"/>
          </p:cNvPicPr>
          <p:nvPr/>
        </p:nvPicPr>
        <p:blipFill>
          <a:blip r:embed="rId4"/>
          <a:stretch>
            <a:fillRect/>
          </a:stretch>
        </p:blipFill>
        <p:spPr>
          <a:xfrm>
            <a:off x="-28642" y="2274706"/>
            <a:ext cx="3520221" cy="1219731"/>
          </a:xfrm>
          <a:prstGeom prst="rect">
            <a:avLst/>
          </a:prstGeom>
        </p:spPr>
      </p:pic>
      <p:pic>
        <p:nvPicPr>
          <p:cNvPr id="10" name="Picture 9">
            <a:extLst>
              <a:ext uri="{FF2B5EF4-FFF2-40B4-BE49-F238E27FC236}">
                <a16:creationId xmlns:a16="http://schemas.microsoft.com/office/drawing/2014/main" id="{4AE680D5-BAAB-CC37-E382-E901532756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2355" y="2926196"/>
            <a:ext cx="2309587" cy="2167961"/>
          </a:xfrm>
          <a:prstGeom prst="rect">
            <a:avLst/>
          </a:prstGeom>
        </p:spPr>
      </p:pic>
      <p:pic>
        <p:nvPicPr>
          <p:cNvPr id="11" name="Google Shape;286;p17">
            <a:extLst>
              <a:ext uri="{FF2B5EF4-FFF2-40B4-BE49-F238E27FC236}">
                <a16:creationId xmlns:a16="http://schemas.microsoft.com/office/drawing/2014/main" id="{816CBBE9-97D2-43AD-471E-E51F35F153C5}"/>
              </a:ext>
            </a:extLst>
          </p:cNvPr>
          <p:cNvPicPr preferRelativeResize="0"/>
          <p:nvPr/>
        </p:nvPicPr>
        <p:blipFill rotWithShape="1">
          <a:blip r:embed="rId6">
            <a:alphaModFix/>
          </a:blip>
          <a:srcRect/>
          <a:stretch/>
        </p:blipFill>
        <p:spPr>
          <a:xfrm>
            <a:off x="6206259" y="1716656"/>
            <a:ext cx="2820455" cy="1068972"/>
          </a:xfrm>
          <a:prstGeom prst="rect">
            <a:avLst/>
          </a:prstGeom>
          <a:noFill/>
          <a:ln>
            <a:noFill/>
          </a:ln>
        </p:spPr>
      </p:pic>
      <p:sp>
        <p:nvSpPr>
          <p:cNvPr id="12" name="Text Placeholder 2">
            <a:extLst>
              <a:ext uri="{FF2B5EF4-FFF2-40B4-BE49-F238E27FC236}">
                <a16:creationId xmlns:a16="http://schemas.microsoft.com/office/drawing/2014/main" id="{D6B22C88-C531-2E16-5D2B-D0B5E26D9AA3}"/>
              </a:ext>
            </a:extLst>
          </p:cNvPr>
          <p:cNvSpPr txBox="1">
            <a:spLocks/>
          </p:cNvSpPr>
          <p:nvPr/>
        </p:nvSpPr>
        <p:spPr>
          <a:xfrm>
            <a:off x="274210" y="3120034"/>
            <a:ext cx="2971800" cy="123765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buFont typeface="Wingdings" pitchFamily="2" charset="2"/>
              <a:buChar char="§"/>
            </a:pPr>
            <a:endParaRPr lang="en-US" sz="2000" dirty="0">
              <a:solidFill>
                <a:schemeClr val="tx1"/>
              </a:solidFill>
            </a:endParaRPr>
          </a:p>
        </p:txBody>
      </p:sp>
      <p:sp>
        <p:nvSpPr>
          <p:cNvPr id="14" name="Text Placeholder 4">
            <a:extLst>
              <a:ext uri="{FF2B5EF4-FFF2-40B4-BE49-F238E27FC236}">
                <a16:creationId xmlns:a16="http://schemas.microsoft.com/office/drawing/2014/main" id="{032BA729-9984-E2AD-C1ED-EEB2450496B6}"/>
              </a:ext>
            </a:extLst>
          </p:cNvPr>
          <p:cNvSpPr txBox="1">
            <a:spLocks/>
          </p:cNvSpPr>
          <p:nvPr/>
        </p:nvSpPr>
        <p:spPr>
          <a:xfrm>
            <a:off x="6206259" y="2774944"/>
            <a:ext cx="2725683" cy="316548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1800" dirty="0"/>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65971" y="2283760"/>
            <a:ext cx="2745516" cy="1131200"/>
          </a:xfrm>
          <a:prstGeom prst="rect">
            <a:avLst/>
          </a:prstGeom>
        </p:spPr>
      </p:pic>
      <p:pic>
        <p:nvPicPr>
          <p:cNvPr id="17" name="Picture 16"/>
          <p:cNvPicPr>
            <a:picLocks noChangeAspect="1"/>
          </p:cNvPicPr>
          <p:nvPr/>
        </p:nvPicPr>
        <p:blipFill>
          <a:blip r:embed="rId8"/>
          <a:stretch>
            <a:fillRect/>
          </a:stretch>
        </p:blipFill>
        <p:spPr>
          <a:xfrm>
            <a:off x="277208" y="3574942"/>
            <a:ext cx="3754582" cy="833174"/>
          </a:xfrm>
          <a:prstGeom prst="rect">
            <a:avLst/>
          </a:prstGeom>
        </p:spPr>
      </p:pic>
      <p:pic>
        <p:nvPicPr>
          <p:cNvPr id="6" name="Picture 5"/>
          <p:cNvPicPr>
            <a:picLocks noChangeAspect="1"/>
          </p:cNvPicPr>
          <p:nvPr/>
        </p:nvPicPr>
        <p:blipFill>
          <a:blip r:embed="rId9"/>
          <a:stretch>
            <a:fillRect/>
          </a:stretch>
        </p:blipFill>
        <p:spPr>
          <a:xfrm>
            <a:off x="4047988" y="3722074"/>
            <a:ext cx="2290344" cy="1372083"/>
          </a:xfrm>
          <a:prstGeom prst="rect">
            <a:avLst/>
          </a:prstGeom>
        </p:spPr>
      </p:pic>
    </p:spTree>
    <p:extLst>
      <p:ext uri="{BB962C8B-B14F-4D97-AF65-F5344CB8AC3E}">
        <p14:creationId xmlns:p14="http://schemas.microsoft.com/office/powerpoint/2010/main" val="1496118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907EEB2-3062-B344-AE1E-C22F58D166BB}"/>
              </a:ext>
            </a:extLst>
          </p:cNvPr>
          <p:cNvSpPr/>
          <p:nvPr/>
        </p:nvSpPr>
        <p:spPr>
          <a:xfrm>
            <a:off x="0" y="409903"/>
            <a:ext cx="9144000" cy="966952"/>
          </a:xfrm>
          <a:prstGeom prst="rect">
            <a:avLst/>
          </a:prstGeom>
          <a:gradFill>
            <a:gsLst>
              <a:gs pos="24000">
                <a:srgbClr val="053EA5"/>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Saint Louis University need strong Scholars and Scholarship</a:t>
            </a:r>
          </a:p>
        </p:txBody>
      </p:sp>
      <p:sp>
        <p:nvSpPr>
          <p:cNvPr id="4" name="TextBox 3">
            <a:extLst>
              <a:ext uri="{FF2B5EF4-FFF2-40B4-BE49-F238E27FC236}">
                <a16:creationId xmlns:a16="http://schemas.microsoft.com/office/drawing/2014/main" id="{A857557E-FFA6-0C4C-A832-B67BC79A696B}"/>
              </a:ext>
            </a:extLst>
          </p:cNvPr>
          <p:cNvSpPr txBox="1"/>
          <p:nvPr/>
        </p:nvSpPr>
        <p:spPr>
          <a:xfrm>
            <a:off x="570868" y="1600716"/>
            <a:ext cx="8455846" cy="369332"/>
          </a:xfrm>
          <a:prstGeom prst="rect">
            <a:avLst/>
          </a:prstGeom>
          <a:noFill/>
        </p:spPr>
        <p:txBody>
          <a:bodyPr wrap="square" lIns="91440" tIns="45720" rIns="91440" bIns="45720" rtlCol="0" anchor="t">
            <a:spAutoFit/>
          </a:bodyPr>
          <a:lstStyle/>
          <a:p>
            <a:endParaRPr lang="en-US" dirty="0"/>
          </a:p>
        </p:txBody>
      </p:sp>
      <p:sp>
        <p:nvSpPr>
          <p:cNvPr id="5" name="Rectangle 4">
            <a:extLst>
              <a:ext uri="{FF2B5EF4-FFF2-40B4-BE49-F238E27FC236}">
                <a16:creationId xmlns:a16="http://schemas.microsoft.com/office/drawing/2014/main" id="{79ADFAA7-8A00-964D-B558-BF6E855F33AE}"/>
              </a:ext>
            </a:extLst>
          </p:cNvPr>
          <p:cNvSpPr/>
          <p:nvPr/>
        </p:nvSpPr>
        <p:spPr>
          <a:xfrm>
            <a:off x="8179496" y="6087649"/>
            <a:ext cx="882582" cy="360448"/>
          </a:xfrm>
          <a:prstGeom prst="rect">
            <a:avLst/>
          </a:prstGeom>
          <a:gradFill>
            <a:gsLst>
              <a:gs pos="24000">
                <a:srgbClr val="053EA5"/>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fld id="{F30080B6-3BDC-E54F-9F62-CF259F0C007E}" type="slidenum">
              <a:rPr lang="en-US" sz="1400" smtClean="0"/>
              <a:t>8</a:t>
            </a:fld>
            <a:endParaRPr lang="en-US" sz="1400"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916287617"/>
              </p:ext>
            </p:extLst>
          </p:nvPr>
        </p:nvGraphicFramePr>
        <p:xfrm>
          <a:off x="146050" y="1600200"/>
          <a:ext cx="8880475" cy="5257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40827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7ECED8-9548-7B43-975C-7D8403F53ECB}"/>
              </a:ext>
            </a:extLst>
          </p:cNvPr>
          <p:cNvSpPr txBox="1"/>
          <p:nvPr/>
        </p:nvSpPr>
        <p:spPr>
          <a:xfrm>
            <a:off x="3079700" y="2399477"/>
            <a:ext cx="2984600" cy="830997"/>
          </a:xfrm>
          <a:prstGeom prst="rect">
            <a:avLst/>
          </a:prstGeom>
          <a:noFill/>
        </p:spPr>
        <p:txBody>
          <a:bodyPr wrap="none" rtlCol="0">
            <a:spAutoFit/>
          </a:bodyPr>
          <a:lstStyle/>
          <a:p>
            <a:r>
              <a:rPr lang="en-US" sz="4800" dirty="0">
                <a:solidFill>
                  <a:schemeClr val="bg1"/>
                </a:solidFill>
              </a:rPr>
              <a:t>Questions?</a:t>
            </a:r>
          </a:p>
        </p:txBody>
      </p:sp>
      <p:sp>
        <p:nvSpPr>
          <p:cNvPr id="4" name="TextBox 3">
            <a:extLst>
              <a:ext uri="{FF2B5EF4-FFF2-40B4-BE49-F238E27FC236}">
                <a16:creationId xmlns:a16="http://schemas.microsoft.com/office/drawing/2014/main" id="{98E9266A-E263-E943-AC76-12CF36B5494F}"/>
              </a:ext>
            </a:extLst>
          </p:cNvPr>
          <p:cNvSpPr txBox="1"/>
          <p:nvPr/>
        </p:nvSpPr>
        <p:spPr>
          <a:xfrm>
            <a:off x="3551528" y="3136612"/>
            <a:ext cx="2040943" cy="584775"/>
          </a:xfrm>
          <a:prstGeom prst="rect">
            <a:avLst/>
          </a:prstGeom>
          <a:noFill/>
        </p:spPr>
        <p:txBody>
          <a:bodyPr wrap="none" rtlCol="0">
            <a:spAutoFit/>
          </a:bodyPr>
          <a:lstStyle/>
          <a:p>
            <a:r>
              <a:rPr lang="en-US" sz="3200" dirty="0">
                <a:solidFill>
                  <a:schemeClr val="bg1"/>
                </a:solidFill>
              </a:rPr>
              <a:t>Thank you!</a:t>
            </a:r>
          </a:p>
        </p:txBody>
      </p:sp>
    </p:spTree>
    <p:extLst>
      <p:ext uri="{BB962C8B-B14F-4D97-AF65-F5344CB8AC3E}">
        <p14:creationId xmlns:p14="http://schemas.microsoft.com/office/powerpoint/2010/main" val="40079299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2541&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4&quot;/&gt;&lt;end val=&quot;4&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m_eweekdayFirstOfWeek val=&quot;1&quot;/&gt;&lt;m_eweekdayFirstOfWorkweek val=&quot;2&quot;/&gt;&lt;m_eweekdayFirstOfWeekend val=&quot;7&quot;/&gt;&lt;/CPresentation&gt;&lt;/root&gt;"/>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LU-SE_5YStrategicPlanSessionNov22 (1)" id="{F1885DC9-DB4F-D54E-AE86-184D8C32F3E2}" vid="{C11674F3-A301-F144-8716-4CF70E7AC4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98F02EEED57384EA9DD9D89F86D60D5" ma:contentTypeVersion="6" ma:contentTypeDescription="Create a new document." ma:contentTypeScope="" ma:versionID="aa0cfc155f044b1f34e566203340ba45">
  <xsd:schema xmlns:xsd="http://www.w3.org/2001/XMLSchema" xmlns:xs="http://www.w3.org/2001/XMLSchema" xmlns:p="http://schemas.microsoft.com/office/2006/metadata/properties" xmlns:ns2="833d9578-49f4-4837-956f-4c54fd362fa4" xmlns:ns3="18f6e5c6-d7d8-4c26-a997-dcbd0d76ab98" targetNamespace="http://schemas.microsoft.com/office/2006/metadata/properties" ma:root="true" ma:fieldsID="024aad513daf0aad31e76609fade0b6a" ns2:_="" ns3:_="">
    <xsd:import namespace="833d9578-49f4-4837-956f-4c54fd362fa4"/>
    <xsd:import namespace="18f6e5c6-d7d8-4c26-a997-dcbd0d76ab9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3d9578-49f4-4837-956f-4c54fd362f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8f6e5c6-d7d8-4c26-a997-dcbd0d76ab9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42F1645-9F65-4D8A-92DD-2EDF0AA50A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3d9578-49f4-4837-956f-4c54fd362fa4"/>
    <ds:schemaRef ds:uri="18f6e5c6-d7d8-4c26-a997-dcbd0d76ab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5C10211-B045-485F-AA79-C69F04F28FE1}">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11450D3-90E5-414D-81EA-803466B2FA3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Custom Design</Template>
  <TotalTime>2576</TotalTime>
  <Words>434</Words>
  <Application>Microsoft Office PowerPoint</Application>
  <PresentationFormat>On-screen Show (4:3)</PresentationFormat>
  <Paragraphs>85</Paragraphs>
  <Slides>9</Slides>
  <Notes>7</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Custom Design</vt:lpstr>
      <vt:lpstr>PowerPoint Presentation</vt:lpstr>
      <vt:lpstr>PowerPoint Presentation</vt:lpstr>
      <vt:lpstr>PowerPoint Presentation</vt:lpstr>
      <vt:lpstr>Supporting Scholarship at SLU</vt:lpstr>
      <vt:lpstr>Supporting Scholarship at SLU</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Dru Swadener</dc:creator>
  <cp:lastModifiedBy>CMG</cp:lastModifiedBy>
  <cp:revision>36</cp:revision>
  <cp:lastPrinted>2021-08-26T17:36:19Z</cp:lastPrinted>
  <dcterms:created xsi:type="dcterms:W3CDTF">2022-10-28T19:43:47Z</dcterms:created>
  <dcterms:modified xsi:type="dcterms:W3CDTF">2022-10-31T22:21:49Z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0x010100298F02EEED57384EA9DD9D89F86D60D5</vt:lpwstr>
  </property>
</Properties>
</file>