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CCB31-C4B6-9F49-94C0-A577383C3696}" vWet="2" dt="2022-11-01T22:16:52.7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76172"/>
            <a:ext cx="9144000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5572"/>
            <a:ext cx="9144000" cy="24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09955"/>
            <a:ext cx="9144000" cy="966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76172"/>
            <a:ext cx="9144000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5572"/>
            <a:ext cx="9144000" cy="24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09955"/>
            <a:ext cx="9144000" cy="966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3413" y="1614027"/>
            <a:ext cx="3928110" cy="447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53DA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89022" y="1613922"/>
            <a:ext cx="3347084" cy="3807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53DA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37260"/>
            <a:ext cx="9144000" cy="4418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8440" y="2392872"/>
            <a:ext cx="2827118" cy="126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295" y="2183842"/>
            <a:ext cx="8395408" cy="249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8.png"/><Relationship Id="rId21" Type="http://schemas.openxmlformats.org/officeDocument/2006/relationships/image" Target="../media/image54.jpg"/><Relationship Id="rId34" Type="http://schemas.openxmlformats.org/officeDocument/2006/relationships/image" Target="../media/image14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jpg"/><Relationship Id="rId33" Type="http://schemas.openxmlformats.org/officeDocument/2006/relationships/image" Target="../media/image66.png"/><Relationship Id="rId2" Type="http://schemas.openxmlformats.org/officeDocument/2006/relationships/image" Target="../media/image37.jpg"/><Relationship Id="rId16" Type="http://schemas.openxmlformats.org/officeDocument/2006/relationships/image" Target="../media/image49.png"/><Relationship Id="rId20" Type="http://schemas.openxmlformats.org/officeDocument/2006/relationships/image" Target="../media/image53.jp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44.png"/><Relationship Id="rId24" Type="http://schemas.openxmlformats.org/officeDocument/2006/relationships/image" Target="../media/image57.jpg"/><Relationship Id="rId32" Type="http://schemas.openxmlformats.org/officeDocument/2006/relationships/image" Target="../media/image65.png"/><Relationship Id="rId5" Type="http://schemas.openxmlformats.org/officeDocument/2006/relationships/image" Target="../media/image40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jpg"/><Relationship Id="rId30" Type="http://schemas.openxmlformats.org/officeDocument/2006/relationships/image" Target="../media/image63.png"/><Relationship Id="rId8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jpg"/><Relationship Id="rId4" Type="http://schemas.openxmlformats.org/officeDocument/2006/relationships/image" Target="../media/image2.png"/><Relationship Id="rId9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0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jpg"/><Relationship Id="rId3" Type="http://schemas.openxmlformats.org/officeDocument/2006/relationships/image" Target="../media/image7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6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8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9291" y="5103107"/>
            <a:ext cx="52920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Science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00" spc="-180" dirty="0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Growth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Plan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2027</a:t>
            </a:r>
            <a:r>
              <a:rPr sz="24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Vision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9419" y="4308800"/>
            <a:ext cx="1825739" cy="1881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97508"/>
            <a:ext cx="9144000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5384"/>
            <a:ext cx="9144000" cy="243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29768"/>
            <a:ext cx="9144000" cy="9677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429768"/>
            <a:ext cx="9144000" cy="96774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220" dirty="0"/>
              <a:t>ADDITIONAL </a:t>
            </a:r>
            <a:r>
              <a:rPr sz="2400" spc="-360" dirty="0"/>
              <a:t>SCIENCE </a:t>
            </a:r>
            <a:r>
              <a:rPr sz="2400" spc="35" dirty="0"/>
              <a:t>&amp; </a:t>
            </a:r>
            <a:r>
              <a:rPr sz="2400" spc="-285" dirty="0"/>
              <a:t>ENGINEERING</a:t>
            </a:r>
            <a:r>
              <a:rPr sz="2400" spc="-320" dirty="0"/>
              <a:t> </a:t>
            </a:r>
            <a:r>
              <a:rPr sz="2400" spc="-245" dirty="0"/>
              <a:t>INITIATIVES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2000" y="6448044"/>
            <a:ext cx="478535" cy="99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1626107"/>
            <a:ext cx="4811267" cy="5836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139695"/>
            <a:ext cx="4639055" cy="1874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601724"/>
            <a:ext cx="4639055" cy="487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650492"/>
            <a:ext cx="4764023" cy="4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0" y="1650492"/>
            <a:ext cx="4764405" cy="489584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30"/>
              </a:spcBef>
            </a:pPr>
            <a:r>
              <a:rPr sz="2400" spc="-290" dirty="0">
                <a:solidFill>
                  <a:srgbClr val="FFFFFF"/>
                </a:solidFill>
                <a:latin typeface="Arial"/>
                <a:cs typeface="Arial"/>
              </a:rPr>
              <a:t>REGIONAL </a:t>
            </a:r>
            <a:r>
              <a:rPr sz="2400" spc="-350" dirty="0">
                <a:solidFill>
                  <a:srgbClr val="FFFFFF"/>
                </a:solidFill>
                <a:latin typeface="Arial"/>
                <a:cs typeface="Arial"/>
              </a:rPr>
              <a:t>GEOSPATIAL</a:t>
            </a:r>
            <a:r>
              <a:rPr sz="24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45" dirty="0">
                <a:solidFill>
                  <a:srgbClr val="FFFFFF"/>
                </a:solidFill>
                <a:latin typeface="Arial"/>
                <a:cs typeface="Arial"/>
              </a:rPr>
              <a:t>INITIATIVES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00572" y="1504188"/>
            <a:ext cx="3043427" cy="8275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3703" y="1418844"/>
            <a:ext cx="2764535" cy="10911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7815" y="1528571"/>
            <a:ext cx="2996183" cy="7330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7815" y="1528572"/>
            <a:ext cx="2996565" cy="733425"/>
          </a:xfrm>
          <a:custGeom>
            <a:avLst/>
            <a:gdLst/>
            <a:ahLst/>
            <a:cxnLst/>
            <a:rect l="l" t="t" r="r" b="b"/>
            <a:pathLst>
              <a:path w="2996565" h="733425">
                <a:moveTo>
                  <a:pt x="0" y="0"/>
                </a:moveTo>
                <a:lnTo>
                  <a:pt x="2996184" y="0"/>
                </a:lnTo>
                <a:lnTo>
                  <a:pt x="2996184" y="733044"/>
                </a:lnTo>
                <a:lnTo>
                  <a:pt x="0" y="7330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26943" y="1496942"/>
            <a:ext cx="22713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380" dirty="0">
                <a:solidFill>
                  <a:srgbClr val="FFFFFF"/>
                </a:solidFill>
                <a:latin typeface="Arial"/>
                <a:cs typeface="Arial"/>
              </a:rPr>
              <a:t>CYBERSECURITY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INTELLIGENCE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595116"/>
            <a:ext cx="5254751" cy="8214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346447"/>
            <a:ext cx="4107179" cy="2514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06723"/>
            <a:ext cx="4107179" cy="1127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619500"/>
            <a:ext cx="5207508" cy="726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0" y="3619500"/>
            <a:ext cx="5207635" cy="72707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705"/>
              </a:lnSpc>
            </a:pP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ADVANCED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0" dirty="0">
                <a:solidFill>
                  <a:srgbClr val="FFFFFF"/>
                </a:solidFill>
                <a:latin typeface="Arial"/>
                <a:cs typeface="Arial"/>
              </a:rPr>
              <a:t>MANUFACTURING</a:t>
            </a:r>
            <a:endParaRPr sz="24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400" spc="-240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75" dirty="0">
                <a:solidFill>
                  <a:srgbClr val="FFFFFF"/>
                </a:solidFill>
                <a:latin typeface="Arial"/>
                <a:cs typeface="Arial"/>
              </a:rPr>
              <a:t>CENTER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43328" y="4712208"/>
            <a:ext cx="2964179" cy="171592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388" y="4520184"/>
            <a:ext cx="1914144" cy="4998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864" y="5486400"/>
            <a:ext cx="928115" cy="108508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52555" y="5654693"/>
            <a:ext cx="1084952" cy="50618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76966" y="5042494"/>
            <a:ext cx="1428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65" dirty="0">
                <a:solidFill>
                  <a:srgbClr val="7E7E7E"/>
                </a:solidFill>
                <a:latin typeface="Arial"/>
                <a:cs typeface="Arial"/>
              </a:rPr>
              <a:t>R&amp;D</a:t>
            </a:r>
            <a:r>
              <a:rPr sz="1800" b="1" spc="-1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7E7E7E"/>
                </a:solidFill>
                <a:latin typeface="Arial"/>
                <a:cs typeface="Arial"/>
              </a:rPr>
              <a:t>Co-Leads: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37090" y="2808732"/>
            <a:ext cx="2475259" cy="61800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31848" y="2217420"/>
            <a:ext cx="1542287" cy="55473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23788" y="2177795"/>
            <a:ext cx="1964422" cy="145389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50480" y="2362200"/>
            <a:ext cx="1411223" cy="95097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2232" y="6004559"/>
            <a:ext cx="3090671" cy="82600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5364" y="5917691"/>
            <a:ext cx="3104387" cy="94030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9476" y="6028944"/>
            <a:ext cx="2996183" cy="73151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89476" y="6028944"/>
            <a:ext cx="2996565" cy="73152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725"/>
              </a:lnSpc>
            </a:pPr>
            <a:r>
              <a:rPr sz="2400" spc="-315" dirty="0">
                <a:solidFill>
                  <a:srgbClr val="FFFFFF"/>
                </a:solidFill>
                <a:latin typeface="Arial"/>
                <a:cs typeface="Arial"/>
              </a:rPr>
              <a:t>CROSS-DISCIPLINARY</a:t>
            </a:r>
            <a:endParaRPr sz="24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2400" spc="-340" dirty="0">
                <a:solidFill>
                  <a:srgbClr val="FFFFFF"/>
                </a:solidFill>
                <a:latin typeface="Arial"/>
                <a:cs typeface="Arial"/>
              </a:rPr>
              <a:t>CONVERSATIONS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062471" y="3520440"/>
            <a:ext cx="3081528" cy="82600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75603" y="3433571"/>
            <a:ext cx="2621279" cy="10911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09715" y="3544823"/>
            <a:ext cx="2996183" cy="73151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109715" y="3544823"/>
            <a:ext cx="2996565" cy="73152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2725"/>
              </a:lnSpc>
            </a:pPr>
            <a:r>
              <a:rPr sz="2400" spc="-250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2400" spc="-380" dirty="0">
                <a:solidFill>
                  <a:srgbClr val="FFFFFF"/>
                </a:solidFill>
                <a:latin typeface="Arial"/>
                <a:cs typeface="Arial"/>
              </a:rPr>
              <a:t>ROOTS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7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2400" spc="-345" dirty="0">
                <a:solidFill>
                  <a:srgbClr val="FFFFFF"/>
                </a:solidFill>
                <a:latin typeface="Arial"/>
                <a:cs typeface="Arial"/>
              </a:rPr>
              <a:t>RESTORATION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98120" y="2388107"/>
            <a:ext cx="1449323" cy="83057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90" dirty="0"/>
              <a:t>MOVING </a:t>
            </a:r>
            <a:r>
              <a:rPr sz="2400" spc="-265" dirty="0"/>
              <a:t>FROM </a:t>
            </a:r>
            <a:r>
              <a:rPr sz="2400" spc="-275" dirty="0"/>
              <a:t>PLAN </a:t>
            </a:r>
            <a:r>
              <a:rPr sz="2400" spc="-330" dirty="0"/>
              <a:t>TO </a:t>
            </a:r>
            <a:r>
              <a:rPr sz="2400" spc="-200" dirty="0"/>
              <a:t>VISION: </a:t>
            </a:r>
            <a:r>
              <a:rPr sz="2400" spc="-280" dirty="0"/>
              <a:t>WE </a:t>
            </a:r>
            <a:r>
              <a:rPr sz="2400" spc="-330" dirty="0"/>
              <a:t>NEED</a:t>
            </a:r>
            <a:r>
              <a:rPr sz="2400" spc="-90" dirty="0"/>
              <a:t> </a:t>
            </a:r>
            <a:r>
              <a:rPr sz="2400" spc="-225" dirty="0"/>
              <a:t>YOU!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0" y="6448044"/>
            <a:ext cx="478535" cy="9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83257" y="3121915"/>
            <a:ext cx="2049780" cy="1772920"/>
          </a:xfrm>
          <a:custGeom>
            <a:avLst/>
            <a:gdLst/>
            <a:ahLst/>
            <a:cxnLst/>
            <a:rect l="l" t="t" r="r" b="b"/>
            <a:pathLst>
              <a:path w="2049779" h="1772920">
                <a:moveTo>
                  <a:pt x="1543405" y="0"/>
                </a:moveTo>
                <a:lnTo>
                  <a:pt x="506374" y="0"/>
                </a:lnTo>
                <a:lnTo>
                  <a:pt x="0" y="886205"/>
                </a:lnTo>
                <a:lnTo>
                  <a:pt x="506374" y="1772411"/>
                </a:lnTo>
                <a:lnTo>
                  <a:pt x="1543405" y="1772411"/>
                </a:lnTo>
                <a:lnTo>
                  <a:pt x="2049780" y="886205"/>
                </a:lnTo>
                <a:lnTo>
                  <a:pt x="154340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43829" y="3580236"/>
            <a:ext cx="1125220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1270" algn="ctr">
              <a:lnSpc>
                <a:spcPct val="91400"/>
              </a:lnSpc>
              <a:spcBef>
                <a:spcPts val="285"/>
              </a:spcBef>
            </a:pP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Science 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1800" spc="-33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1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g  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65704" y="2273807"/>
            <a:ext cx="774700" cy="666115"/>
          </a:xfrm>
          <a:custGeom>
            <a:avLst/>
            <a:gdLst/>
            <a:ahLst/>
            <a:cxnLst/>
            <a:rect l="l" t="t" r="r" b="b"/>
            <a:pathLst>
              <a:path w="774700" h="666114">
                <a:moveTo>
                  <a:pt x="581723" y="0"/>
                </a:moveTo>
                <a:lnTo>
                  <a:pt x="192468" y="0"/>
                </a:lnTo>
                <a:lnTo>
                  <a:pt x="0" y="332994"/>
                </a:lnTo>
                <a:lnTo>
                  <a:pt x="192468" y="665988"/>
                </a:lnTo>
                <a:lnTo>
                  <a:pt x="581723" y="665988"/>
                </a:lnTo>
                <a:lnTo>
                  <a:pt x="774192" y="332994"/>
                </a:lnTo>
                <a:lnTo>
                  <a:pt x="581723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2233" y="1509525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1264069" y="0"/>
                </a:moveTo>
                <a:lnTo>
                  <a:pt x="415378" y="0"/>
                </a:lnTo>
                <a:lnTo>
                  <a:pt x="0" y="726948"/>
                </a:lnTo>
                <a:lnTo>
                  <a:pt x="415378" y="1453896"/>
                </a:lnTo>
                <a:lnTo>
                  <a:pt x="1264069" y="1453896"/>
                </a:lnTo>
                <a:lnTo>
                  <a:pt x="1679448" y="726948"/>
                </a:lnTo>
                <a:lnTo>
                  <a:pt x="126406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72233" y="1509525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0" y="726948"/>
                </a:moveTo>
                <a:lnTo>
                  <a:pt x="415378" y="0"/>
                </a:lnTo>
                <a:lnTo>
                  <a:pt x="1264069" y="0"/>
                </a:lnTo>
                <a:lnTo>
                  <a:pt x="1679448" y="726948"/>
                </a:lnTo>
                <a:lnTo>
                  <a:pt x="1264069" y="1453896"/>
                </a:lnTo>
                <a:lnTo>
                  <a:pt x="415378" y="1453896"/>
                </a:lnTo>
                <a:lnTo>
                  <a:pt x="0" y="72694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71384" y="1933746"/>
            <a:ext cx="880744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77165" marR="5080" indent="-165100">
              <a:lnSpc>
                <a:spcPts val="1970"/>
              </a:lnSpc>
              <a:spcBef>
                <a:spcPts val="325"/>
              </a:spcBef>
            </a:pP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Jesuit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67911" y="3518915"/>
            <a:ext cx="774700" cy="666115"/>
          </a:xfrm>
          <a:custGeom>
            <a:avLst/>
            <a:gdLst/>
            <a:ahLst/>
            <a:cxnLst/>
            <a:rect l="l" t="t" r="r" b="b"/>
            <a:pathLst>
              <a:path w="774700" h="666114">
                <a:moveTo>
                  <a:pt x="581723" y="0"/>
                </a:moveTo>
                <a:lnTo>
                  <a:pt x="192468" y="0"/>
                </a:lnTo>
                <a:lnTo>
                  <a:pt x="0" y="332993"/>
                </a:lnTo>
                <a:lnTo>
                  <a:pt x="192468" y="665987"/>
                </a:lnTo>
                <a:lnTo>
                  <a:pt x="581723" y="665987"/>
                </a:lnTo>
                <a:lnTo>
                  <a:pt x="774192" y="332993"/>
                </a:lnTo>
                <a:lnTo>
                  <a:pt x="581723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2997" y="2404111"/>
            <a:ext cx="1679575" cy="1452880"/>
          </a:xfrm>
          <a:custGeom>
            <a:avLst/>
            <a:gdLst/>
            <a:ahLst/>
            <a:cxnLst/>
            <a:rect l="l" t="t" r="r" b="b"/>
            <a:pathLst>
              <a:path w="1679575" h="1452879">
                <a:moveTo>
                  <a:pt x="1264500" y="0"/>
                </a:moveTo>
                <a:lnTo>
                  <a:pt x="414947" y="0"/>
                </a:lnTo>
                <a:lnTo>
                  <a:pt x="0" y="726186"/>
                </a:lnTo>
                <a:lnTo>
                  <a:pt x="414947" y="1452372"/>
                </a:lnTo>
                <a:lnTo>
                  <a:pt x="1264500" y="1452372"/>
                </a:lnTo>
                <a:lnTo>
                  <a:pt x="1679448" y="726186"/>
                </a:lnTo>
                <a:lnTo>
                  <a:pt x="12645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12997" y="2404111"/>
            <a:ext cx="1679575" cy="1452880"/>
          </a:xfrm>
          <a:custGeom>
            <a:avLst/>
            <a:gdLst/>
            <a:ahLst/>
            <a:cxnLst/>
            <a:rect l="l" t="t" r="r" b="b"/>
            <a:pathLst>
              <a:path w="1679575" h="1452879">
                <a:moveTo>
                  <a:pt x="0" y="726186"/>
                </a:moveTo>
                <a:lnTo>
                  <a:pt x="414947" y="0"/>
                </a:lnTo>
                <a:lnTo>
                  <a:pt x="1264500" y="0"/>
                </a:lnTo>
                <a:lnTo>
                  <a:pt x="1679448" y="726186"/>
                </a:lnTo>
                <a:lnTo>
                  <a:pt x="1264500" y="1452372"/>
                </a:lnTo>
                <a:lnTo>
                  <a:pt x="414947" y="1452372"/>
                </a:lnTo>
                <a:lnTo>
                  <a:pt x="0" y="72618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09320" y="2701686"/>
            <a:ext cx="1082675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algn="ctr">
              <a:lnSpc>
                <a:spcPct val="91400"/>
              </a:lnSpc>
              <a:spcBef>
                <a:spcPts val="285"/>
              </a:spcBef>
            </a:pP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Out</a:t>
            </a:r>
            <a:r>
              <a:rPr sz="18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20" dirty="0">
                <a:solidFill>
                  <a:srgbClr val="FFFFFF"/>
                </a:solidFill>
                <a:latin typeface="Arial"/>
                <a:cs typeface="Arial"/>
              </a:rPr>
              <a:t>Classroom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241548" y="4924044"/>
            <a:ext cx="772795" cy="666115"/>
          </a:xfrm>
          <a:custGeom>
            <a:avLst/>
            <a:gdLst/>
            <a:ahLst/>
            <a:cxnLst/>
            <a:rect l="l" t="t" r="r" b="b"/>
            <a:pathLst>
              <a:path w="772795" h="666114">
                <a:moveTo>
                  <a:pt x="580199" y="0"/>
                </a:moveTo>
                <a:lnTo>
                  <a:pt x="192468" y="0"/>
                </a:lnTo>
                <a:lnTo>
                  <a:pt x="0" y="332993"/>
                </a:lnTo>
                <a:lnTo>
                  <a:pt x="192468" y="665987"/>
                </a:lnTo>
                <a:lnTo>
                  <a:pt x="580199" y="665987"/>
                </a:lnTo>
                <a:lnTo>
                  <a:pt x="772668" y="332993"/>
                </a:lnTo>
                <a:lnTo>
                  <a:pt x="580199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12997" y="4159761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1264069" y="0"/>
                </a:moveTo>
                <a:lnTo>
                  <a:pt x="415378" y="0"/>
                </a:lnTo>
                <a:lnTo>
                  <a:pt x="0" y="726948"/>
                </a:lnTo>
                <a:lnTo>
                  <a:pt x="415378" y="1453896"/>
                </a:lnTo>
                <a:lnTo>
                  <a:pt x="1264069" y="1453896"/>
                </a:lnTo>
                <a:lnTo>
                  <a:pt x="1679448" y="726948"/>
                </a:lnTo>
                <a:lnTo>
                  <a:pt x="126406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12997" y="4159761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0" y="726948"/>
                </a:moveTo>
                <a:lnTo>
                  <a:pt x="415378" y="0"/>
                </a:lnTo>
                <a:lnTo>
                  <a:pt x="1264069" y="0"/>
                </a:lnTo>
                <a:lnTo>
                  <a:pt x="1679448" y="726948"/>
                </a:lnTo>
                <a:lnTo>
                  <a:pt x="1264069" y="1453896"/>
                </a:lnTo>
                <a:lnTo>
                  <a:pt x="415378" y="1453896"/>
                </a:lnTo>
                <a:lnTo>
                  <a:pt x="0" y="72694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43464" y="4583888"/>
            <a:ext cx="815340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78105" marR="5080" indent="-66040">
              <a:lnSpc>
                <a:spcPts val="1970"/>
              </a:lnSpc>
              <a:spcBef>
                <a:spcPts val="325"/>
              </a:spcBef>
            </a:pP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Centric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87067" y="5070347"/>
            <a:ext cx="772795" cy="666115"/>
          </a:xfrm>
          <a:custGeom>
            <a:avLst/>
            <a:gdLst/>
            <a:ahLst/>
            <a:cxnLst/>
            <a:rect l="l" t="t" r="r" b="b"/>
            <a:pathLst>
              <a:path w="772794" h="666114">
                <a:moveTo>
                  <a:pt x="580199" y="0"/>
                </a:moveTo>
                <a:lnTo>
                  <a:pt x="192468" y="0"/>
                </a:lnTo>
                <a:lnTo>
                  <a:pt x="0" y="332993"/>
                </a:lnTo>
                <a:lnTo>
                  <a:pt x="192468" y="665987"/>
                </a:lnTo>
                <a:lnTo>
                  <a:pt x="580199" y="665987"/>
                </a:lnTo>
                <a:lnTo>
                  <a:pt x="772668" y="332993"/>
                </a:lnTo>
                <a:lnTo>
                  <a:pt x="580199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72233" y="5054349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1264069" y="0"/>
                </a:moveTo>
                <a:lnTo>
                  <a:pt x="415378" y="0"/>
                </a:lnTo>
                <a:lnTo>
                  <a:pt x="0" y="726947"/>
                </a:lnTo>
                <a:lnTo>
                  <a:pt x="415378" y="1453895"/>
                </a:lnTo>
                <a:lnTo>
                  <a:pt x="1264069" y="1453895"/>
                </a:lnTo>
                <a:lnTo>
                  <a:pt x="1679448" y="726947"/>
                </a:lnTo>
                <a:lnTo>
                  <a:pt x="126406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72233" y="5054349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0" y="726947"/>
                </a:moveTo>
                <a:lnTo>
                  <a:pt x="415378" y="0"/>
                </a:lnTo>
                <a:lnTo>
                  <a:pt x="1264069" y="0"/>
                </a:lnTo>
                <a:lnTo>
                  <a:pt x="1679448" y="726947"/>
                </a:lnTo>
                <a:lnTo>
                  <a:pt x="1264069" y="1453895"/>
                </a:lnTo>
                <a:lnTo>
                  <a:pt x="415378" y="1453895"/>
                </a:lnTo>
                <a:lnTo>
                  <a:pt x="0" y="72694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201250" y="5478430"/>
            <a:ext cx="1020444" cy="54991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127635">
              <a:lnSpc>
                <a:spcPts val="1970"/>
              </a:lnSpc>
              <a:spcBef>
                <a:spcPts val="320"/>
              </a:spcBef>
            </a:pP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Embeds 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114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9619" y="3825240"/>
            <a:ext cx="772795" cy="666115"/>
          </a:xfrm>
          <a:custGeom>
            <a:avLst/>
            <a:gdLst/>
            <a:ahLst/>
            <a:cxnLst/>
            <a:rect l="l" t="t" r="r" b="b"/>
            <a:pathLst>
              <a:path w="772794" h="666114">
                <a:moveTo>
                  <a:pt x="580199" y="0"/>
                </a:moveTo>
                <a:lnTo>
                  <a:pt x="192468" y="0"/>
                </a:lnTo>
                <a:lnTo>
                  <a:pt x="0" y="332994"/>
                </a:lnTo>
                <a:lnTo>
                  <a:pt x="192468" y="665988"/>
                </a:lnTo>
                <a:lnTo>
                  <a:pt x="580199" y="665988"/>
                </a:lnTo>
                <a:lnTo>
                  <a:pt x="772668" y="332994"/>
                </a:lnTo>
                <a:lnTo>
                  <a:pt x="580199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5374" y="4161283"/>
            <a:ext cx="1679575" cy="1452880"/>
          </a:xfrm>
          <a:custGeom>
            <a:avLst/>
            <a:gdLst/>
            <a:ahLst/>
            <a:cxnLst/>
            <a:rect l="l" t="t" r="r" b="b"/>
            <a:pathLst>
              <a:path w="1679575" h="1452879">
                <a:moveTo>
                  <a:pt x="1264500" y="0"/>
                </a:moveTo>
                <a:lnTo>
                  <a:pt x="414947" y="0"/>
                </a:lnTo>
                <a:lnTo>
                  <a:pt x="0" y="726186"/>
                </a:lnTo>
                <a:lnTo>
                  <a:pt x="414947" y="1452372"/>
                </a:lnTo>
                <a:lnTo>
                  <a:pt x="1264500" y="1452372"/>
                </a:lnTo>
                <a:lnTo>
                  <a:pt x="1679448" y="726186"/>
                </a:lnTo>
                <a:lnTo>
                  <a:pt x="12645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5374" y="4161283"/>
            <a:ext cx="1679575" cy="1452880"/>
          </a:xfrm>
          <a:custGeom>
            <a:avLst/>
            <a:gdLst/>
            <a:ahLst/>
            <a:cxnLst/>
            <a:rect l="l" t="t" r="r" b="b"/>
            <a:pathLst>
              <a:path w="1679575" h="1452879">
                <a:moveTo>
                  <a:pt x="0" y="726186"/>
                </a:moveTo>
                <a:lnTo>
                  <a:pt x="414947" y="0"/>
                </a:lnTo>
                <a:lnTo>
                  <a:pt x="1264500" y="0"/>
                </a:lnTo>
                <a:lnTo>
                  <a:pt x="1679448" y="726186"/>
                </a:lnTo>
                <a:lnTo>
                  <a:pt x="1264500" y="1452372"/>
                </a:lnTo>
                <a:lnTo>
                  <a:pt x="414947" y="1452372"/>
                </a:lnTo>
                <a:lnTo>
                  <a:pt x="0" y="72618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20452" y="4459285"/>
            <a:ext cx="1085850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635" algn="ctr">
              <a:lnSpc>
                <a:spcPct val="91400"/>
              </a:lnSpc>
              <a:spcBef>
                <a:spcPts val="285"/>
              </a:spcBef>
            </a:pP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Beyond</a:t>
            </a:r>
            <a:r>
              <a:rPr sz="1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Institution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5374" y="2401065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1264069" y="0"/>
                </a:moveTo>
                <a:lnTo>
                  <a:pt x="415378" y="0"/>
                </a:lnTo>
                <a:lnTo>
                  <a:pt x="0" y="726948"/>
                </a:lnTo>
                <a:lnTo>
                  <a:pt x="415378" y="1453896"/>
                </a:lnTo>
                <a:lnTo>
                  <a:pt x="1264069" y="1453896"/>
                </a:lnTo>
                <a:lnTo>
                  <a:pt x="1679448" y="726948"/>
                </a:lnTo>
                <a:lnTo>
                  <a:pt x="126406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5374" y="2401065"/>
            <a:ext cx="1679575" cy="1454150"/>
          </a:xfrm>
          <a:custGeom>
            <a:avLst/>
            <a:gdLst/>
            <a:ahLst/>
            <a:cxnLst/>
            <a:rect l="l" t="t" r="r" b="b"/>
            <a:pathLst>
              <a:path w="1679575" h="1454150">
                <a:moveTo>
                  <a:pt x="0" y="726948"/>
                </a:moveTo>
                <a:lnTo>
                  <a:pt x="415378" y="0"/>
                </a:lnTo>
                <a:lnTo>
                  <a:pt x="1264069" y="0"/>
                </a:lnTo>
                <a:lnTo>
                  <a:pt x="1679448" y="726948"/>
                </a:lnTo>
                <a:lnTo>
                  <a:pt x="1264069" y="1453896"/>
                </a:lnTo>
                <a:lnTo>
                  <a:pt x="415378" y="1453896"/>
                </a:lnTo>
                <a:lnTo>
                  <a:pt x="0" y="72694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31780" y="2825290"/>
            <a:ext cx="863600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09855" marR="5080" indent="-97790">
              <a:lnSpc>
                <a:spcPts val="1970"/>
              </a:lnSpc>
              <a:spcBef>
                <a:spcPts val="325"/>
              </a:spcBef>
            </a:pPr>
            <a:r>
              <a:rPr sz="1800" spc="-2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29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y  Impact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05555" y="1715717"/>
            <a:ext cx="2849880" cy="402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Ways </a:t>
            </a:r>
            <a:r>
              <a:rPr sz="2400" u="heavy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Engage: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latin typeface="Arial"/>
                <a:cs typeface="Arial"/>
              </a:rPr>
              <a:t>5 </a:t>
            </a:r>
            <a:r>
              <a:rPr sz="2000" spc="-190" dirty="0">
                <a:latin typeface="Arial"/>
                <a:cs typeface="Arial"/>
              </a:rPr>
              <a:t>Year </a:t>
            </a:r>
            <a:r>
              <a:rPr sz="2000" spc="-95" dirty="0">
                <a:latin typeface="Arial"/>
                <a:cs typeface="Arial"/>
              </a:rPr>
              <a:t>Strategic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Planning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70" dirty="0">
                <a:latin typeface="Arial"/>
                <a:cs typeface="Arial"/>
              </a:rPr>
              <a:t>Follow-on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Conversations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95" dirty="0">
                <a:latin typeface="Arial"/>
                <a:cs typeface="Arial"/>
              </a:rPr>
              <a:t>Provide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Feedback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marR="2228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latin typeface="Arial"/>
                <a:cs typeface="Arial"/>
              </a:rPr>
              <a:t>Communicate </a:t>
            </a:r>
            <a:r>
              <a:rPr sz="2000" spc="-45" dirty="0">
                <a:latin typeface="Arial"/>
                <a:cs typeface="Arial"/>
              </a:rPr>
              <a:t>through  </a:t>
            </a:r>
            <a:r>
              <a:rPr sz="2000" spc="-380" dirty="0">
                <a:latin typeface="Arial"/>
                <a:cs typeface="Arial"/>
              </a:rPr>
              <a:t>SERC</a:t>
            </a:r>
            <a:r>
              <a:rPr sz="2000" spc="-31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representatives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marR="1714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latin typeface="Arial"/>
                <a:cs typeface="Arial"/>
              </a:rPr>
              <a:t>Faculty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140" dirty="0">
                <a:latin typeface="Arial"/>
                <a:cs typeface="Arial"/>
              </a:rPr>
              <a:t>Dean </a:t>
            </a:r>
            <a:r>
              <a:rPr sz="2000" spc="-150" dirty="0">
                <a:latin typeface="Arial"/>
                <a:cs typeface="Arial"/>
              </a:rPr>
              <a:t>Search  </a:t>
            </a:r>
            <a:r>
              <a:rPr sz="2000" spc="-160" dirty="0"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09" dirty="0"/>
              <a:t>Q</a:t>
            </a:r>
            <a:r>
              <a:rPr spc="-220" dirty="0"/>
              <a:t>ue</a:t>
            </a:r>
            <a:r>
              <a:rPr spc="-580" dirty="0"/>
              <a:t>s</a:t>
            </a:r>
            <a:r>
              <a:rPr spc="170" dirty="0"/>
              <a:t>t</a:t>
            </a:r>
            <a:r>
              <a:rPr spc="140" dirty="0"/>
              <a:t>i</a:t>
            </a:r>
            <a:r>
              <a:rPr spc="-285" dirty="0"/>
              <a:t>on</a:t>
            </a:r>
            <a:r>
              <a:rPr spc="-265" dirty="0"/>
              <a:t>s</a:t>
            </a:r>
            <a:r>
              <a:rPr spc="-450" dirty="0"/>
              <a:t>?</a:t>
            </a: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3200" spc="-200" dirty="0"/>
              <a:t>Thank</a:t>
            </a:r>
            <a:r>
              <a:rPr sz="3200" spc="-170" dirty="0"/>
              <a:t> </a:t>
            </a:r>
            <a:r>
              <a:rPr sz="3200" spc="-60" dirty="0"/>
              <a:t>you!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75" dirty="0"/>
              <a:t>Science </a:t>
            </a:r>
            <a:r>
              <a:rPr sz="2400" spc="35" dirty="0"/>
              <a:t>&amp; </a:t>
            </a:r>
            <a:r>
              <a:rPr sz="2400" spc="-120" dirty="0"/>
              <a:t>Engineering </a:t>
            </a:r>
            <a:r>
              <a:rPr sz="2400" spc="-40" dirty="0"/>
              <a:t>at</a:t>
            </a:r>
            <a:r>
              <a:rPr sz="2400" spc="-300" dirty="0"/>
              <a:t> </a:t>
            </a:r>
            <a:r>
              <a:rPr sz="2400" spc="-360" dirty="0"/>
              <a:t>SLU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0880">
              <a:lnSpc>
                <a:spcPct val="100000"/>
              </a:lnSpc>
              <a:spcBef>
                <a:spcPts val="100"/>
              </a:spcBef>
            </a:pPr>
            <a:r>
              <a:rPr spc="-350" dirty="0"/>
              <a:t>SCHOOL </a:t>
            </a:r>
            <a:r>
              <a:rPr spc="-310" dirty="0"/>
              <a:t>OF </a:t>
            </a:r>
            <a:r>
              <a:rPr spc="-350" dirty="0"/>
              <a:t>SCIENCE </a:t>
            </a:r>
            <a:r>
              <a:rPr spc="-220" dirty="0"/>
              <a:t>AND  </a:t>
            </a:r>
            <a:r>
              <a:rPr spc="-260" dirty="0"/>
              <a:t>ENGINEERING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/>
          </a:p>
          <a:p>
            <a:pPr marL="299085" marR="81851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720" algn="l"/>
              </a:tabLst>
            </a:pPr>
            <a:r>
              <a:rPr sz="2200" b="0" spc="-135" dirty="0">
                <a:solidFill>
                  <a:srgbClr val="7E7E7E"/>
                </a:solidFill>
                <a:latin typeface="Arial"/>
                <a:cs typeface="Arial"/>
              </a:rPr>
              <a:t>Aerospace </a:t>
            </a:r>
            <a:r>
              <a:rPr sz="2200" b="0" spc="30" dirty="0">
                <a:solidFill>
                  <a:srgbClr val="7E7E7E"/>
                </a:solidFill>
                <a:latin typeface="Arial"/>
                <a:cs typeface="Arial"/>
              </a:rPr>
              <a:t>&amp;</a:t>
            </a:r>
            <a:r>
              <a:rPr sz="2200" b="0" spc="-1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95" dirty="0">
                <a:solidFill>
                  <a:srgbClr val="7E7E7E"/>
                </a:solidFill>
                <a:latin typeface="Arial"/>
                <a:cs typeface="Arial"/>
              </a:rPr>
              <a:t>Mechanical  </a:t>
            </a:r>
            <a:r>
              <a:rPr sz="2200" b="0" spc="-114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70" dirty="0">
                <a:solidFill>
                  <a:srgbClr val="7E7E7E"/>
                </a:solidFill>
                <a:latin typeface="Arial"/>
                <a:cs typeface="Arial"/>
              </a:rPr>
              <a:t>Aviation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100" dirty="0">
                <a:solidFill>
                  <a:srgbClr val="7E7E7E"/>
                </a:solidFill>
                <a:latin typeface="Arial"/>
                <a:cs typeface="Arial"/>
              </a:rPr>
              <a:t>Biomedical</a:t>
            </a:r>
            <a:r>
              <a:rPr sz="2200" b="0" spc="-1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114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100" dirty="0">
                <a:solidFill>
                  <a:srgbClr val="7E7E7E"/>
                </a:solidFill>
                <a:latin typeface="Arial"/>
                <a:cs typeface="Arial"/>
              </a:rPr>
              <a:t>Chemistry</a:t>
            </a:r>
            <a:endParaRPr sz="2200">
              <a:latin typeface="Arial"/>
              <a:cs typeface="Arial"/>
            </a:endParaRPr>
          </a:p>
          <a:p>
            <a:pPr marL="299085" marR="54419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95" dirty="0">
                <a:solidFill>
                  <a:srgbClr val="7E7E7E"/>
                </a:solidFill>
                <a:latin typeface="Arial"/>
                <a:cs typeface="Arial"/>
              </a:rPr>
              <a:t>Civil, </a:t>
            </a:r>
            <a:r>
              <a:rPr sz="2200" b="0" spc="-90" dirty="0">
                <a:solidFill>
                  <a:srgbClr val="7E7E7E"/>
                </a:solidFill>
                <a:latin typeface="Arial"/>
                <a:cs typeface="Arial"/>
              </a:rPr>
              <a:t>Computer </a:t>
            </a:r>
            <a:r>
              <a:rPr sz="2200" b="0" spc="30" dirty="0">
                <a:solidFill>
                  <a:srgbClr val="7E7E7E"/>
                </a:solidFill>
                <a:latin typeface="Arial"/>
                <a:cs typeface="Arial"/>
              </a:rPr>
              <a:t>&amp;</a:t>
            </a:r>
            <a:r>
              <a:rPr sz="2200" b="0" spc="-2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90" dirty="0">
                <a:solidFill>
                  <a:srgbClr val="7E7E7E"/>
                </a:solidFill>
                <a:latin typeface="Arial"/>
                <a:cs typeface="Arial"/>
              </a:rPr>
              <a:t>Electrical  </a:t>
            </a:r>
            <a:r>
              <a:rPr sz="2200" b="0" spc="-114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90" dirty="0">
                <a:solidFill>
                  <a:srgbClr val="7E7E7E"/>
                </a:solidFill>
                <a:latin typeface="Arial"/>
                <a:cs typeface="Arial"/>
              </a:rPr>
              <a:t>Computer</a:t>
            </a:r>
            <a:r>
              <a:rPr sz="2200" b="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165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110" dirty="0">
                <a:solidFill>
                  <a:srgbClr val="7E7E7E"/>
                </a:solidFill>
                <a:latin typeface="Arial"/>
                <a:cs typeface="Arial"/>
              </a:rPr>
              <a:t>Earth and </a:t>
            </a:r>
            <a:r>
              <a:rPr sz="2200" b="0" spc="-85" dirty="0">
                <a:solidFill>
                  <a:srgbClr val="7E7E7E"/>
                </a:solidFill>
                <a:latin typeface="Arial"/>
                <a:cs typeface="Arial"/>
              </a:rPr>
              <a:t>Atmospheric</a:t>
            </a:r>
            <a:r>
              <a:rPr sz="2200" b="0" spc="-1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175" dirty="0">
                <a:solidFill>
                  <a:srgbClr val="7E7E7E"/>
                </a:solidFill>
                <a:latin typeface="Arial"/>
                <a:cs typeface="Arial"/>
              </a:rPr>
              <a:t>Sciences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8450" algn="l"/>
                <a:tab pos="299720" algn="l"/>
              </a:tabLst>
            </a:pPr>
            <a:r>
              <a:rPr sz="2200" b="0" spc="-175" dirty="0">
                <a:solidFill>
                  <a:srgbClr val="7E7E7E"/>
                </a:solidFill>
                <a:latin typeface="Arial"/>
                <a:cs typeface="Arial"/>
              </a:rPr>
              <a:t>Physics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0055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COLLEGE </a:t>
            </a:r>
            <a:r>
              <a:rPr spc="-310" dirty="0"/>
              <a:t>OF </a:t>
            </a:r>
            <a:r>
              <a:rPr spc="-365" dirty="0"/>
              <a:t>ARTS </a:t>
            </a:r>
            <a:r>
              <a:rPr spc="-220" dirty="0"/>
              <a:t>AND  </a:t>
            </a:r>
            <a:r>
              <a:rPr spc="-365" dirty="0"/>
              <a:t>SCIENCES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/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95" dirty="0">
                <a:solidFill>
                  <a:srgbClr val="7E7E7E"/>
                </a:solidFill>
                <a:latin typeface="Arial"/>
                <a:cs typeface="Arial"/>
              </a:rPr>
              <a:t>Biology</a:t>
            </a:r>
            <a:endParaRPr sz="2200">
              <a:latin typeface="Arial"/>
              <a:cs typeface="Arial"/>
            </a:endParaRPr>
          </a:p>
          <a:p>
            <a:pPr marL="299085" marR="46164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70" dirty="0">
                <a:solidFill>
                  <a:srgbClr val="7E7E7E"/>
                </a:solidFill>
                <a:latin typeface="Arial"/>
                <a:cs typeface="Arial"/>
              </a:rPr>
              <a:t>Bioinformatics </a:t>
            </a:r>
            <a:r>
              <a:rPr sz="2200" b="0" spc="30" dirty="0">
                <a:solidFill>
                  <a:srgbClr val="7E7E7E"/>
                </a:solidFill>
                <a:latin typeface="Arial"/>
                <a:cs typeface="Arial"/>
              </a:rPr>
              <a:t>&amp;  </a:t>
            </a:r>
            <a:r>
              <a:rPr sz="2200" b="0" spc="-75" dirty="0">
                <a:solidFill>
                  <a:srgbClr val="7E7E7E"/>
                </a:solidFill>
                <a:latin typeface="Arial"/>
                <a:cs typeface="Arial"/>
              </a:rPr>
              <a:t>Computational</a:t>
            </a:r>
            <a:r>
              <a:rPr sz="2200" b="0" spc="-2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95" dirty="0">
                <a:solidFill>
                  <a:srgbClr val="7E7E7E"/>
                </a:solidFill>
                <a:latin typeface="Arial"/>
                <a:cs typeface="Arial"/>
              </a:rPr>
              <a:t>Biology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130" dirty="0">
                <a:solidFill>
                  <a:srgbClr val="7E7E7E"/>
                </a:solidFill>
                <a:latin typeface="Arial"/>
                <a:cs typeface="Arial"/>
              </a:rPr>
              <a:t>Data</a:t>
            </a:r>
            <a:r>
              <a:rPr sz="2200" b="0" spc="-1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170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130" dirty="0">
                <a:solidFill>
                  <a:srgbClr val="7E7E7E"/>
                </a:solidFill>
                <a:latin typeface="Arial"/>
                <a:cs typeface="Arial"/>
              </a:rPr>
              <a:t>Forensic </a:t>
            </a:r>
            <a:r>
              <a:rPr sz="2200" b="0" spc="-170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75" dirty="0">
                <a:solidFill>
                  <a:srgbClr val="7E7E7E"/>
                </a:solidFill>
                <a:latin typeface="Arial"/>
                <a:cs typeface="Arial"/>
              </a:rPr>
              <a:t>Mathematics </a:t>
            </a:r>
            <a:r>
              <a:rPr sz="2200" b="0" spc="-110" dirty="0">
                <a:solidFill>
                  <a:srgbClr val="7E7E7E"/>
                </a:solidFill>
                <a:latin typeface="Arial"/>
                <a:cs typeface="Arial"/>
              </a:rPr>
              <a:t>and</a:t>
            </a:r>
            <a:r>
              <a:rPr sz="2200" b="0" spc="-18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200" b="0" spc="-100" dirty="0">
                <a:solidFill>
                  <a:srgbClr val="7E7E7E"/>
                </a:solidFill>
                <a:latin typeface="Arial"/>
                <a:cs typeface="Arial"/>
              </a:rPr>
              <a:t>Statistics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114" dirty="0">
                <a:solidFill>
                  <a:srgbClr val="7E7E7E"/>
                </a:solidFill>
                <a:latin typeface="Arial"/>
                <a:cs typeface="Arial"/>
              </a:rPr>
              <a:t>Neuroscience</a:t>
            </a:r>
            <a:endParaRPr sz="2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200" b="0" spc="-145" dirty="0">
                <a:solidFill>
                  <a:srgbClr val="7E7E7E"/>
                </a:solidFill>
                <a:latin typeface="Arial"/>
                <a:cs typeface="Arial"/>
              </a:rPr>
              <a:t>Psychology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06067"/>
            <a:ext cx="9144000" cy="70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15468"/>
            <a:ext cx="9144000" cy="24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39852"/>
            <a:ext cx="9144000" cy="966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339852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400" spc="-175" dirty="0"/>
              <a:t>Science </a:t>
            </a:r>
            <a:r>
              <a:rPr sz="2400" spc="35" dirty="0"/>
              <a:t>&amp; </a:t>
            </a:r>
            <a:r>
              <a:rPr sz="2400" spc="-120" dirty="0"/>
              <a:t>Engineering </a:t>
            </a:r>
            <a:r>
              <a:rPr sz="2400" spc="-180" dirty="0"/>
              <a:t>Research </a:t>
            </a:r>
            <a:r>
              <a:rPr sz="2400" spc="-120" dirty="0"/>
              <a:t>Council </a:t>
            </a:r>
            <a:r>
              <a:rPr sz="2400" spc="-40" dirty="0"/>
              <a:t>at</a:t>
            </a:r>
            <a:r>
              <a:rPr sz="2400" spc="-290" dirty="0"/>
              <a:t> </a:t>
            </a:r>
            <a:r>
              <a:rPr sz="2400" spc="-360" dirty="0"/>
              <a:t>SLU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274675" y="1285923"/>
            <a:ext cx="8692515" cy="4599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57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Jenna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Gorlewicz, </a:t>
            </a:r>
            <a:r>
              <a:rPr sz="2000" spc="-150" dirty="0">
                <a:solidFill>
                  <a:srgbClr val="7E7E7E"/>
                </a:solidFill>
                <a:latin typeface="Arial"/>
                <a:cs typeface="Arial"/>
              </a:rPr>
              <a:t>Ph.D,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(Chair)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40" dirty="0">
                <a:solidFill>
                  <a:srgbClr val="7E7E7E"/>
                </a:solidFill>
                <a:latin typeface="Arial"/>
                <a:cs typeface="Arial"/>
              </a:rPr>
              <a:t>Dean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Innovation </a:t>
            </a:r>
            <a:r>
              <a:rPr sz="2000" spc="-225" dirty="0">
                <a:solidFill>
                  <a:srgbClr val="7E7E7E"/>
                </a:solidFill>
                <a:latin typeface="Arial"/>
                <a:cs typeface="Arial"/>
              </a:rPr>
              <a:t>(SSE), 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Mechanical</a:t>
            </a: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10" dirty="0">
                <a:solidFill>
                  <a:srgbClr val="7E7E7E"/>
                </a:solidFill>
                <a:latin typeface="Arial"/>
                <a:cs typeface="Arial"/>
              </a:rPr>
              <a:t>Stephen </a:t>
            </a:r>
            <a:r>
              <a:rPr sz="2000" spc="-60" dirty="0">
                <a:solidFill>
                  <a:srgbClr val="7E7E7E"/>
                </a:solidFill>
                <a:latin typeface="Arial"/>
                <a:cs typeface="Arial"/>
              </a:rPr>
              <a:t>Belt,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60" dirty="0">
                <a:solidFill>
                  <a:srgbClr val="7E7E7E"/>
                </a:solidFill>
                <a:latin typeface="Arial"/>
                <a:cs typeface="Arial"/>
              </a:rPr>
              <a:t>Aviation</a:t>
            </a:r>
            <a:r>
              <a:rPr sz="2000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Amanda </a:t>
            </a:r>
            <a:r>
              <a:rPr sz="2000" spc="-170" dirty="0">
                <a:solidFill>
                  <a:srgbClr val="7E7E7E"/>
                </a:solidFill>
                <a:latin typeface="Arial"/>
                <a:cs typeface="Arial"/>
              </a:rPr>
              <a:t>Cox,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Civil</a:t>
            </a:r>
            <a:r>
              <a:rPr sz="2000" spc="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05" dirty="0">
                <a:solidFill>
                  <a:srgbClr val="7E7E7E"/>
                </a:solidFill>
                <a:latin typeface="Arial"/>
                <a:cs typeface="Arial"/>
              </a:rPr>
              <a:t>Alexei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Demchenko,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Chair,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 Chemistry</a:t>
            </a:r>
            <a:endParaRPr sz="2000">
              <a:latin typeface="Arial"/>
              <a:cs typeface="Arial"/>
            </a:endParaRPr>
          </a:p>
          <a:p>
            <a:pPr marL="355600" marR="20764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Maureen </a:t>
            </a:r>
            <a:r>
              <a:rPr sz="2000" spc="-65" dirty="0">
                <a:solidFill>
                  <a:srgbClr val="7E7E7E"/>
                </a:solidFill>
                <a:latin typeface="Arial"/>
                <a:cs typeface="Arial"/>
              </a:rPr>
              <a:t>Donlin,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Computing, </a:t>
            </a: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Biochemistry 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2000" spc="-50" dirty="0">
                <a:solidFill>
                  <a:srgbClr val="7E7E7E"/>
                </a:solidFill>
                <a:latin typeface="Arial"/>
                <a:cs typeface="Arial"/>
              </a:rPr>
              <a:t>Molecular</a:t>
            </a:r>
            <a:r>
              <a:rPr sz="2000" spc="-1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Biology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85" dirty="0">
                <a:solidFill>
                  <a:srgbClr val="7E7E7E"/>
                </a:solidFill>
                <a:latin typeface="Arial"/>
                <a:cs typeface="Arial"/>
              </a:rPr>
              <a:t>Kasey 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Fowler-Finn,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</a:t>
            </a:r>
            <a:r>
              <a:rPr sz="2000" spc="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Biology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Haijun </a:t>
            </a:r>
            <a:r>
              <a:rPr sz="2000" spc="-125" dirty="0">
                <a:solidFill>
                  <a:srgbClr val="7E7E7E"/>
                </a:solidFill>
                <a:latin typeface="Arial"/>
                <a:cs typeface="Arial"/>
              </a:rPr>
              <a:t>Gong,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E7E7E"/>
                </a:solidFill>
                <a:latin typeface="Arial"/>
                <a:cs typeface="Arial"/>
              </a:rPr>
              <a:t>Math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Adriana </a:t>
            </a:r>
            <a:r>
              <a:rPr sz="2000" spc="-50" dirty="0">
                <a:solidFill>
                  <a:srgbClr val="7E7E7E"/>
                </a:solidFill>
                <a:latin typeface="Arial"/>
                <a:cs typeface="Arial"/>
              </a:rPr>
              <a:t>Montano,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05" dirty="0">
                <a:solidFill>
                  <a:srgbClr val="7E7E7E"/>
                </a:solidFill>
                <a:latin typeface="Arial"/>
                <a:cs typeface="Arial"/>
              </a:rPr>
              <a:t>Senior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40" dirty="0">
                <a:solidFill>
                  <a:srgbClr val="7E7E7E"/>
                </a:solidFill>
                <a:latin typeface="Arial"/>
                <a:cs typeface="Arial"/>
              </a:rPr>
              <a:t>Dean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Research, </a:t>
            </a:r>
            <a:r>
              <a:rPr sz="2000" spc="-125" dirty="0">
                <a:solidFill>
                  <a:srgbClr val="7E7E7E"/>
                </a:solidFill>
                <a:latin typeface="Arial"/>
                <a:cs typeface="Arial"/>
              </a:rPr>
              <a:t>School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of</a:t>
            </a:r>
            <a:r>
              <a:rPr sz="2000" spc="-1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Medicine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25" dirty="0">
                <a:solidFill>
                  <a:srgbClr val="7E7E7E"/>
                </a:solidFill>
                <a:latin typeface="Arial"/>
                <a:cs typeface="Arial"/>
              </a:rPr>
              <a:t>Zachary </a:t>
            </a: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Phillips,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Assistant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Earth and </a:t>
            </a: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Atmospheric</a:t>
            </a: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Sciences</a:t>
            </a:r>
            <a:endParaRPr sz="2000">
              <a:latin typeface="Arial"/>
              <a:cs typeface="Arial"/>
            </a:endParaRPr>
          </a:p>
          <a:p>
            <a:pPr marL="354965" marR="1447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Scott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Sell,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40" dirty="0">
                <a:solidFill>
                  <a:srgbClr val="7E7E7E"/>
                </a:solidFill>
                <a:latin typeface="Arial"/>
                <a:cs typeface="Arial"/>
              </a:rPr>
              <a:t>Dean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Undergraduate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Education </a:t>
            </a:r>
            <a:r>
              <a:rPr sz="2000" spc="-225" dirty="0">
                <a:solidFill>
                  <a:srgbClr val="7E7E7E"/>
                </a:solidFill>
                <a:latin typeface="Arial"/>
                <a:cs typeface="Arial"/>
              </a:rPr>
              <a:t>(SSE), 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Biomedical 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  <a:p>
            <a:pPr marL="354965" marR="3302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Laurie </a:t>
            </a:r>
            <a:r>
              <a:rPr sz="2000" spc="-130" dirty="0">
                <a:solidFill>
                  <a:srgbClr val="7E7E7E"/>
                </a:solidFill>
                <a:latin typeface="Arial"/>
                <a:cs typeface="Arial"/>
              </a:rPr>
              <a:t>Russell,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Associate </a:t>
            </a:r>
            <a:r>
              <a:rPr sz="2000" spc="-140" dirty="0">
                <a:solidFill>
                  <a:srgbClr val="7E7E7E"/>
                </a:solidFill>
                <a:latin typeface="Arial"/>
                <a:cs typeface="Arial"/>
              </a:rPr>
              <a:t>Dean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Student </a:t>
            </a:r>
            <a:r>
              <a:rPr sz="2000" spc="-195" dirty="0">
                <a:solidFill>
                  <a:srgbClr val="7E7E7E"/>
                </a:solidFill>
                <a:latin typeface="Arial"/>
                <a:cs typeface="Arial"/>
              </a:rPr>
              <a:t>Success </a:t>
            </a:r>
            <a:r>
              <a:rPr sz="2000" spc="30" dirty="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Academic </a:t>
            </a: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Innovation  </a:t>
            </a:r>
            <a:r>
              <a:rPr sz="2000" spc="-195" dirty="0">
                <a:solidFill>
                  <a:srgbClr val="7E7E7E"/>
                </a:solidFill>
                <a:latin typeface="Arial"/>
                <a:cs typeface="Arial"/>
              </a:rPr>
              <a:t>(CAS),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Biology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753" y="5859431"/>
            <a:ext cx="661924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Abby </a:t>
            </a: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Stylianou,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Assistant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 </a:t>
            </a: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Computer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10" dirty="0">
                <a:solidFill>
                  <a:srgbClr val="7E7E7E"/>
                </a:solidFill>
                <a:latin typeface="Arial"/>
                <a:cs typeface="Arial"/>
              </a:rPr>
              <a:t>Jeremiah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Weinstock,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Chair,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30" dirty="0">
                <a:solidFill>
                  <a:srgbClr val="7E7E7E"/>
                </a:solidFill>
                <a:latin typeface="Arial"/>
                <a:cs typeface="Arial"/>
              </a:rPr>
              <a:t>Psychology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David Wisbey, </a:t>
            </a:r>
            <a:r>
              <a:rPr sz="2000" spc="-135" dirty="0">
                <a:solidFill>
                  <a:srgbClr val="7E7E7E"/>
                </a:solidFill>
                <a:latin typeface="Arial"/>
                <a:cs typeface="Arial"/>
              </a:rPr>
              <a:t>Ph.D.,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Assistant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Professor,</a:t>
            </a: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60" dirty="0">
                <a:solidFill>
                  <a:srgbClr val="7E7E7E"/>
                </a:solidFill>
                <a:latin typeface="Arial"/>
                <a:cs typeface="Arial"/>
              </a:rPr>
              <a:t>Physics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99" y="6045199"/>
            <a:ext cx="1473199" cy="660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76172"/>
            <a:ext cx="9144000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5572"/>
            <a:ext cx="9144000" cy="24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09955"/>
            <a:ext cx="9144000" cy="966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75" dirty="0"/>
              <a:t>Science </a:t>
            </a:r>
            <a:r>
              <a:rPr sz="2400" spc="35" dirty="0"/>
              <a:t>&amp; </a:t>
            </a:r>
            <a:r>
              <a:rPr sz="2400" spc="-110" dirty="0"/>
              <a:t>Engineering: </a:t>
            </a:r>
            <a:r>
              <a:rPr sz="2400" spc="-125" dirty="0"/>
              <a:t>2016 </a:t>
            </a:r>
            <a:r>
              <a:rPr sz="2400" spc="-140" dirty="0"/>
              <a:t>– </a:t>
            </a:r>
            <a:r>
              <a:rPr sz="2400" spc="-125" dirty="0"/>
              <a:t>2022</a:t>
            </a:r>
            <a:r>
              <a:rPr sz="2400" spc="-310" dirty="0"/>
              <a:t> </a:t>
            </a:r>
            <a:r>
              <a:rPr sz="2400" spc="-80" dirty="0"/>
              <a:t>Milestones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6883" y="5128635"/>
            <a:ext cx="2542539" cy="4886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05144" y="5949696"/>
            <a:ext cx="1996439" cy="6355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9476" y="4663440"/>
            <a:ext cx="2903219" cy="11871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99398" y="6087360"/>
            <a:ext cx="26104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053DA4"/>
                </a:solidFill>
                <a:latin typeface="Arial Rounded MT Bold"/>
                <a:cs typeface="Arial Rounded MT Bold"/>
              </a:rPr>
              <a:t>OPENSOURCE</a:t>
            </a:r>
            <a:r>
              <a:rPr sz="2000" spc="-15" dirty="0">
                <a:solidFill>
                  <a:srgbClr val="92CDDD"/>
                </a:solidFill>
                <a:latin typeface="Arial Rounded MT Bold"/>
                <a:cs typeface="Arial Rounded MT Bold"/>
              </a:rPr>
              <a:t>@</a:t>
            </a:r>
            <a:r>
              <a:rPr sz="2000" spc="-15" dirty="0">
                <a:solidFill>
                  <a:srgbClr val="053DA4"/>
                </a:solidFill>
                <a:latin typeface="Arial Rounded MT Bold"/>
                <a:cs typeface="Arial Rounded MT Bold"/>
              </a:rPr>
              <a:t>SLU</a:t>
            </a:r>
            <a:endParaRPr sz="2000">
              <a:latin typeface="Arial Rounded MT Bold"/>
              <a:cs typeface="Arial Rounded MT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8608" y="1447326"/>
            <a:ext cx="8260080" cy="4149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Reimagination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sz="2000" spc="5" dirty="0">
                <a:solidFill>
                  <a:srgbClr val="7E7E7E"/>
                </a:solidFill>
                <a:latin typeface="Arial"/>
                <a:cs typeface="Arial"/>
              </a:rPr>
              <a:t>two </a:t>
            </a: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new </a:t>
            </a:r>
            <a:r>
              <a:rPr sz="2000" spc="-40" dirty="0">
                <a:solidFill>
                  <a:srgbClr val="7E7E7E"/>
                </a:solidFill>
                <a:latin typeface="Arial"/>
                <a:cs typeface="Arial"/>
              </a:rPr>
              <a:t>units: </a:t>
            </a:r>
            <a:r>
              <a:rPr sz="2000" b="1" spc="-340" dirty="0">
                <a:solidFill>
                  <a:srgbClr val="053DA4"/>
                </a:solidFill>
                <a:latin typeface="Arial"/>
                <a:cs typeface="Arial"/>
              </a:rPr>
              <a:t>COLLEGE </a:t>
            </a:r>
            <a:r>
              <a:rPr sz="2000" b="1" spc="-254" dirty="0">
                <a:solidFill>
                  <a:srgbClr val="053DA4"/>
                </a:solidFill>
                <a:latin typeface="Arial"/>
                <a:cs typeface="Arial"/>
              </a:rPr>
              <a:t>OF </a:t>
            </a:r>
            <a:r>
              <a:rPr sz="2000" b="1" spc="-305" dirty="0">
                <a:solidFill>
                  <a:srgbClr val="053DA4"/>
                </a:solidFill>
                <a:latin typeface="Arial"/>
                <a:cs typeface="Arial"/>
              </a:rPr>
              <a:t>ARTS </a:t>
            </a:r>
            <a:r>
              <a:rPr sz="2000" b="1" spc="-185" dirty="0">
                <a:solidFill>
                  <a:srgbClr val="053DA4"/>
                </a:solidFill>
                <a:latin typeface="Arial"/>
                <a:cs typeface="Arial"/>
              </a:rPr>
              <a:t>AND </a:t>
            </a:r>
            <a:r>
              <a:rPr sz="2000" b="1" spc="-310" dirty="0">
                <a:solidFill>
                  <a:srgbClr val="053DA4"/>
                </a:solidFill>
                <a:latin typeface="Arial"/>
                <a:cs typeface="Arial"/>
              </a:rPr>
              <a:t>SCIENCES</a:t>
            </a:r>
            <a:r>
              <a:rPr sz="2000" b="1" spc="-254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7E7E7E"/>
                </a:solidFill>
                <a:latin typeface="Arial"/>
                <a:cs typeface="Arial"/>
              </a:rPr>
              <a:t>&amp;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b="1" spc="-290" dirty="0">
                <a:solidFill>
                  <a:srgbClr val="053DA4"/>
                </a:solidFill>
                <a:latin typeface="Arial"/>
                <a:cs typeface="Arial"/>
              </a:rPr>
              <a:t>SCHOOL </a:t>
            </a:r>
            <a:r>
              <a:rPr sz="2000" b="1" spc="-254" dirty="0">
                <a:solidFill>
                  <a:srgbClr val="053DA4"/>
                </a:solidFill>
                <a:latin typeface="Arial"/>
                <a:cs typeface="Arial"/>
              </a:rPr>
              <a:t>OF </a:t>
            </a:r>
            <a:r>
              <a:rPr sz="2000" b="1" spc="-290" dirty="0">
                <a:solidFill>
                  <a:srgbClr val="053DA4"/>
                </a:solidFill>
                <a:latin typeface="Arial"/>
                <a:cs typeface="Arial"/>
              </a:rPr>
              <a:t>SCIENCE </a:t>
            </a:r>
            <a:r>
              <a:rPr sz="2000" b="1" spc="-185" dirty="0">
                <a:solidFill>
                  <a:srgbClr val="053DA4"/>
                </a:solidFill>
                <a:latin typeface="Arial"/>
                <a:cs typeface="Arial"/>
              </a:rPr>
              <a:t>AND</a:t>
            </a:r>
            <a:r>
              <a:rPr sz="2000" b="1" spc="-140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053DA4"/>
                </a:solidFill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Formation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sz="2000" spc="-20" dirty="0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Science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Council</a:t>
            </a:r>
            <a:r>
              <a:rPr sz="2000" spc="-2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265" dirty="0">
                <a:solidFill>
                  <a:srgbClr val="7E7E7E"/>
                </a:solidFill>
                <a:latin typeface="Arial"/>
                <a:cs typeface="Arial"/>
              </a:rPr>
              <a:t>(</a:t>
            </a:r>
            <a:r>
              <a:rPr sz="2000" b="1" spc="-265" dirty="0">
                <a:solidFill>
                  <a:srgbClr val="053DA4"/>
                </a:solidFill>
                <a:latin typeface="Arial"/>
                <a:cs typeface="Arial"/>
              </a:rPr>
              <a:t>SERC</a:t>
            </a:r>
            <a:r>
              <a:rPr sz="2000" spc="-265" dirty="0">
                <a:solidFill>
                  <a:srgbClr val="7E7E7E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17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Science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 </a:t>
            </a:r>
            <a:r>
              <a:rPr sz="2000" b="1" spc="-170" dirty="0">
                <a:solidFill>
                  <a:srgbClr val="053DA4"/>
                </a:solidFill>
                <a:latin typeface="Arial"/>
                <a:cs typeface="Arial"/>
              </a:rPr>
              <a:t>RI </a:t>
            </a:r>
            <a:r>
              <a:rPr sz="2000" b="1" spc="-310" dirty="0">
                <a:solidFill>
                  <a:srgbClr val="053DA4"/>
                </a:solidFill>
                <a:latin typeface="Arial"/>
                <a:cs typeface="Arial"/>
              </a:rPr>
              <a:t>FELLOWS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Named </a:t>
            </a:r>
            <a:r>
              <a:rPr sz="2000" spc="-25" dirty="0">
                <a:solidFill>
                  <a:srgbClr val="7E7E7E"/>
                </a:solidFill>
                <a:latin typeface="Arial"/>
                <a:cs typeface="Arial"/>
              </a:rPr>
              <a:t>in</a:t>
            </a:r>
            <a:r>
              <a:rPr sz="20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2022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Numerous </a:t>
            </a:r>
            <a:r>
              <a:rPr sz="2000" b="1" spc="-150" dirty="0">
                <a:solidFill>
                  <a:srgbClr val="053DA4"/>
                </a:solidFill>
                <a:latin typeface="Arial"/>
                <a:cs typeface="Arial"/>
              </a:rPr>
              <a:t>INDIVIDUAL </a:t>
            </a:r>
            <a:r>
              <a:rPr sz="2000" b="1" spc="-145" dirty="0">
                <a:solidFill>
                  <a:srgbClr val="053DA4"/>
                </a:solidFill>
                <a:latin typeface="Arial"/>
                <a:cs typeface="Arial"/>
              </a:rPr>
              <a:t>PI </a:t>
            </a:r>
            <a:r>
              <a:rPr sz="2000" b="1" spc="-270" dirty="0">
                <a:solidFill>
                  <a:srgbClr val="053DA4"/>
                </a:solidFill>
                <a:latin typeface="Arial"/>
                <a:cs typeface="Arial"/>
              </a:rPr>
              <a:t>AWARDS </a:t>
            </a:r>
            <a:r>
              <a:rPr sz="2000" spc="-90" dirty="0">
                <a:solidFill>
                  <a:srgbClr val="7E7E7E"/>
                </a:solidFill>
                <a:latin typeface="Arial"/>
                <a:cs typeface="Arial"/>
              </a:rPr>
              <a:t>(e.g. </a:t>
            </a:r>
            <a:r>
              <a:rPr sz="2000" spc="-290" dirty="0">
                <a:solidFill>
                  <a:srgbClr val="7E7E7E"/>
                </a:solidFill>
                <a:latin typeface="Arial"/>
                <a:cs typeface="Arial"/>
              </a:rPr>
              <a:t>NSF CAREER, </a:t>
            </a:r>
            <a:r>
              <a:rPr sz="2000" spc="-120" dirty="0">
                <a:solidFill>
                  <a:srgbClr val="7E7E7E"/>
                </a:solidFill>
                <a:latin typeface="Arial"/>
                <a:cs typeface="Arial"/>
              </a:rPr>
              <a:t>Google </a:t>
            </a:r>
            <a:r>
              <a:rPr sz="2000" spc="-114" dirty="0">
                <a:solidFill>
                  <a:srgbClr val="7E7E7E"/>
                </a:solidFill>
                <a:latin typeface="Arial"/>
                <a:cs typeface="Arial"/>
              </a:rPr>
              <a:t>Scholar 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Award,  </a:t>
            </a:r>
            <a:r>
              <a:rPr sz="2000" spc="-105" dirty="0">
                <a:solidFill>
                  <a:srgbClr val="7E7E7E"/>
                </a:solidFill>
                <a:latin typeface="Arial"/>
                <a:cs typeface="Arial"/>
              </a:rPr>
              <a:t>Jefferson </a:t>
            </a:r>
            <a:r>
              <a:rPr sz="2000" spc="-145" dirty="0">
                <a:solidFill>
                  <a:srgbClr val="7E7E7E"/>
                </a:solidFill>
                <a:latin typeface="Arial"/>
                <a:cs typeface="Arial"/>
              </a:rPr>
              <a:t>Science </a:t>
            </a:r>
            <a:r>
              <a:rPr sz="2000" spc="-110" dirty="0">
                <a:solidFill>
                  <a:srgbClr val="7E7E7E"/>
                </a:solidFill>
                <a:latin typeface="Arial"/>
                <a:cs typeface="Arial"/>
              </a:rPr>
              <a:t>Fellow,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</a:t>
            </a: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7E7E7E"/>
                </a:solidFill>
                <a:latin typeface="Arial"/>
                <a:cs typeface="Arial"/>
              </a:rPr>
              <a:t>more!)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Amplifying </a:t>
            </a:r>
            <a:r>
              <a:rPr sz="2000" spc="-30" dirty="0">
                <a:solidFill>
                  <a:srgbClr val="7E7E7E"/>
                </a:solidFill>
                <a:latin typeface="Arial"/>
                <a:cs typeface="Arial"/>
              </a:rPr>
              <a:t>our </a:t>
            </a:r>
            <a:r>
              <a:rPr sz="2000" b="1" spc="-270" dirty="0">
                <a:solidFill>
                  <a:srgbClr val="053DA4"/>
                </a:solidFill>
                <a:latin typeface="Arial"/>
                <a:cs typeface="Arial"/>
              </a:rPr>
              <a:t>JESUIT </a:t>
            </a:r>
            <a:r>
              <a:rPr sz="2000" b="1" spc="-150" dirty="0">
                <a:solidFill>
                  <a:srgbClr val="053DA4"/>
                </a:solidFill>
                <a:latin typeface="Arial"/>
                <a:cs typeface="Arial"/>
              </a:rPr>
              <a:t>MISSION </a:t>
            </a: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through </a:t>
            </a:r>
            <a:r>
              <a:rPr sz="2000" spc="-30" dirty="0">
                <a:solidFill>
                  <a:srgbClr val="7E7E7E"/>
                </a:solidFill>
                <a:latin typeface="Arial"/>
                <a:cs typeface="Arial"/>
              </a:rPr>
              <a:t>our </a:t>
            </a:r>
            <a:r>
              <a:rPr sz="2000" spc="-105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2000" spc="30" dirty="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sz="2000" spc="-50" dirty="0">
                <a:solidFill>
                  <a:srgbClr val="7E7E7E"/>
                </a:solidFill>
                <a:latin typeface="Arial"/>
                <a:cs typeface="Arial"/>
              </a:rPr>
              <a:t>innovation</a:t>
            </a:r>
            <a:r>
              <a:rPr sz="2000" spc="-37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7E7E7E"/>
                </a:solidFill>
                <a:latin typeface="Arial"/>
                <a:cs typeface="Arial"/>
              </a:rPr>
              <a:t>initiatives</a:t>
            </a:r>
            <a:endParaRPr sz="2000">
              <a:latin typeface="Arial"/>
              <a:cs typeface="Arial"/>
            </a:endParaRPr>
          </a:p>
          <a:p>
            <a:pPr marL="3025775" marR="3049270" algn="ctr">
              <a:lnSpc>
                <a:spcPct val="100000"/>
              </a:lnSpc>
              <a:spcBef>
                <a:spcPts val="1265"/>
              </a:spcBef>
            </a:pPr>
            <a:r>
              <a:rPr sz="2000" spc="5" dirty="0">
                <a:solidFill>
                  <a:srgbClr val="053DA4"/>
                </a:solidFill>
                <a:latin typeface="Arial Rounded MT Bold"/>
                <a:cs typeface="Arial Rounded MT Bold"/>
              </a:rPr>
              <a:t>NEW </a:t>
            </a:r>
            <a:r>
              <a:rPr sz="2000" spc="-10" dirty="0">
                <a:solidFill>
                  <a:srgbClr val="053DA4"/>
                </a:solidFill>
                <a:latin typeface="Arial Rounded MT Bold"/>
                <a:cs typeface="Arial Rounded MT Bold"/>
              </a:rPr>
              <a:t>ROOTS</a:t>
            </a:r>
            <a:r>
              <a:rPr sz="2000" spc="-135" dirty="0">
                <a:solidFill>
                  <a:srgbClr val="053DA4"/>
                </a:solidFill>
                <a:latin typeface="Arial Rounded MT Bold"/>
                <a:cs typeface="Arial Rounded MT Bold"/>
              </a:rPr>
              <a:t> </a:t>
            </a:r>
            <a:r>
              <a:rPr sz="2000" spc="5" dirty="0">
                <a:solidFill>
                  <a:srgbClr val="053DA4"/>
                </a:solidFill>
                <a:latin typeface="Arial Rounded MT Bold"/>
                <a:cs typeface="Arial Rounded MT Bold"/>
              </a:rPr>
              <a:t>FOR  </a:t>
            </a:r>
            <a:r>
              <a:rPr sz="2000" spc="-20" dirty="0">
                <a:solidFill>
                  <a:srgbClr val="053DA4"/>
                </a:solidFill>
                <a:latin typeface="Arial Rounded MT Bold"/>
                <a:cs typeface="Arial Rounded MT Bold"/>
              </a:rPr>
              <a:t>RESTORATION</a:t>
            </a:r>
            <a:endParaRPr sz="2000">
              <a:latin typeface="Arial Rounded MT Bold"/>
              <a:cs typeface="Arial Rounded MT Bol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44979" y="5747003"/>
            <a:ext cx="1357883" cy="7772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45" dirty="0"/>
              <a:t>Taylor </a:t>
            </a:r>
            <a:r>
              <a:rPr sz="2400" spc="-114" dirty="0"/>
              <a:t>Geospatial </a:t>
            </a:r>
            <a:r>
              <a:rPr sz="2400" spc="-30" dirty="0"/>
              <a:t>Institute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83344" y="3001538"/>
            <a:ext cx="334073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15" dirty="0">
                <a:solidFill>
                  <a:srgbClr val="053DA4"/>
                </a:solidFill>
                <a:latin typeface="Arial"/>
                <a:cs typeface="Arial"/>
              </a:rPr>
              <a:t>AREAS </a:t>
            </a:r>
            <a:r>
              <a:rPr sz="2000" b="1" spc="-254" dirty="0">
                <a:solidFill>
                  <a:srgbClr val="053DA4"/>
                </a:solidFill>
                <a:latin typeface="Arial"/>
                <a:cs typeface="Arial"/>
              </a:rPr>
              <a:t>OF </a:t>
            </a:r>
            <a:r>
              <a:rPr sz="2000" b="1" spc="-295" dirty="0">
                <a:solidFill>
                  <a:srgbClr val="053DA4"/>
                </a:solidFill>
                <a:latin typeface="Arial"/>
                <a:cs typeface="Arial"/>
              </a:rPr>
              <a:t>GEOSPATIAL</a:t>
            </a:r>
            <a:r>
              <a:rPr sz="2000" b="1" spc="-350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53DA4"/>
                </a:solidFill>
                <a:latin typeface="Arial"/>
                <a:cs typeface="Arial"/>
              </a:rPr>
              <a:t>IMPACT: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z="2000" b="1" spc="-185" dirty="0">
                <a:solidFill>
                  <a:srgbClr val="7E7E7E"/>
                </a:solidFill>
                <a:latin typeface="Arial"/>
                <a:cs typeface="Arial"/>
              </a:rPr>
              <a:t>Core </a:t>
            </a:r>
            <a:r>
              <a:rPr sz="2000" b="1" spc="-140" dirty="0">
                <a:solidFill>
                  <a:srgbClr val="7E7E7E"/>
                </a:solidFill>
                <a:latin typeface="Arial"/>
                <a:cs typeface="Arial"/>
              </a:rPr>
              <a:t>Geospatial</a:t>
            </a:r>
            <a:r>
              <a:rPr sz="2000" b="1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7E7E7E"/>
                </a:solidFill>
                <a:latin typeface="Arial"/>
                <a:cs typeface="Arial"/>
              </a:rPr>
              <a:t>Science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5326" y="3306438"/>
            <a:ext cx="14624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90" dirty="0">
                <a:solidFill>
                  <a:srgbClr val="7E7E7E"/>
                </a:solidFill>
                <a:latin typeface="Arial"/>
                <a:cs typeface="Arial"/>
              </a:rPr>
              <a:t>Food</a:t>
            </a:r>
            <a:r>
              <a:rPr sz="2000" b="1" spc="-2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7E7E7E"/>
                </a:solidFill>
                <a:latin typeface="Arial"/>
                <a:cs typeface="Arial"/>
              </a:rPr>
              <a:t>Systems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440" y="3915985"/>
            <a:ext cx="19088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40" dirty="0">
                <a:solidFill>
                  <a:srgbClr val="7E7E7E"/>
                </a:solidFill>
                <a:latin typeface="Arial"/>
                <a:cs typeface="Arial"/>
              </a:rPr>
              <a:t>Geospatial</a:t>
            </a:r>
            <a:r>
              <a:rPr sz="2000" b="1" spc="-1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7E7E7E"/>
                </a:solidFill>
                <a:latin typeface="Arial"/>
                <a:cs typeface="Arial"/>
              </a:rPr>
              <a:t>Health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5326" y="3915985"/>
            <a:ext cx="1837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5" dirty="0">
                <a:solidFill>
                  <a:srgbClr val="7E7E7E"/>
                </a:solidFill>
                <a:latin typeface="Arial"/>
                <a:cs typeface="Arial"/>
              </a:rPr>
              <a:t>National</a:t>
            </a:r>
            <a:r>
              <a:rPr sz="2000" b="1" spc="-16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7E7E7E"/>
                </a:solidFill>
                <a:latin typeface="Arial"/>
                <a:cs typeface="Arial"/>
              </a:rPr>
              <a:t>Security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507480" y="1482852"/>
            <a:ext cx="2462783" cy="14112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4698" y="1550639"/>
            <a:ext cx="62191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i="1" spc="-55" dirty="0">
                <a:solidFill>
                  <a:srgbClr val="7E7E7E"/>
                </a:solidFill>
                <a:latin typeface="Arial"/>
                <a:cs typeface="Arial"/>
              </a:rPr>
              <a:t>“We’re </a:t>
            </a:r>
            <a:r>
              <a:rPr sz="1800" i="1" spc="-95" dirty="0">
                <a:solidFill>
                  <a:srgbClr val="7E7E7E"/>
                </a:solidFill>
                <a:latin typeface="Arial"/>
                <a:cs typeface="Arial"/>
              </a:rPr>
              <a:t>harnessing </a:t>
            </a:r>
            <a:r>
              <a:rPr sz="1800" i="1" spc="-45" dirty="0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power </a:t>
            </a:r>
            <a:r>
              <a:rPr sz="1800" i="1" spc="-15" dirty="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sz="1800" i="1" spc="-60" dirty="0">
                <a:solidFill>
                  <a:srgbClr val="7E7E7E"/>
                </a:solidFill>
                <a:latin typeface="Arial"/>
                <a:cs typeface="Arial"/>
              </a:rPr>
              <a:t>partnership </a:t>
            </a:r>
            <a:r>
              <a:rPr sz="1800" i="1" dirty="0">
                <a:solidFill>
                  <a:srgbClr val="7E7E7E"/>
                </a:solidFill>
                <a:latin typeface="Arial"/>
                <a:cs typeface="Arial"/>
              </a:rPr>
              <a:t>with </a:t>
            </a:r>
            <a:r>
              <a:rPr sz="1800" i="1" spc="-70" dirty="0">
                <a:solidFill>
                  <a:srgbClr val="7E7E7E"/>
                </a:solidFill>
                <a:latin typeface="Arial"/>
                <a:cs typeface="Arial"/>
              </a:rPr>
              <a:t>industry,  government </a:t>
            </a:r>
            <a:r>
              <a:rPr sz="1800" i="1" spc="-105" dirty="0">
                <a:solidFill>
                  <a:srgbClr val="7E7E7E"/>
                </a:solidFill>
                <a:latin typeface="Arial"/>
                <a:cs typeface="Arial"/>
              </a:rPr>
              <a:t>agencies, </a:t>
            </a:r>
            <a:r>
              <a:rPr sz="1800" i="1" spc="-80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1800" i="1" spc="-100" dirty="0">
                <a:solidFill>
                  <a:srgbClr val="7E7E7E"/>
                </a:solidFill>
                <a:latin typeface="Arial"/>
                <a:cs typeface="Arial"/>
              </a:rPr>
              <a:t>research </a:t>
            </a:r>
            <a:r>
              <a:rPr sz="1800" i="1" spc="-50" dirty="0">
                <a:solidFill>
                  <a:srgbClr val="7E7E7E"/>
                </a:solidFill>
                <a:latin typeface="Arial"/>
                <a:cs typeface="Arial"/>
              </a:rPr>
              <a:t>entities </a:t>
            </a:r>
            <a:r>
              <a:rPr sz="1800" i="1" spc="-5" dirty="0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sz="1800" i="1" spc="-20" dirty="0">
                <a:solidFill>
                  <a:srgbClr val="7E7E7E"/>
                </a:solidFill>
                <a:latin typeface="Arial"/>
                <a:cs typeface="Arial"/>
              </a:rPr>
              <a:t>not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only </a:t>
            </a:r>
            <a:r>
              <a:rPr sz="1800" i="1" spc="-45" dirty="0">
                <a:solidFill>
                  <a:srgbClr val="7E7E7E"/>
                </a:solidFill>
                <a:latin typeface="Arial"/>
                <a:cs typeface="Arial"/>
              </a:rPr>
              <a:t>grow</a:t>
            </a:r>
            <a:r>
              <a:rPr sz="1800" i="1" spc="-2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i="1" spc="-25" dirty="0">
                <a:solidFill>
                  <a:srgbClr val="7E7E7E"/>
                </a:solidFill>
                <a:latin typeface="Arial"/>
                <a:cs typeface="Arial"/>
              </a:rPr>
              <a:t>talent  </a:t>
            </a:r>
            <a:r>
              <a:rPr sz="1800" i="1" spc="-20" dirty="0">
                <a:solidFill>
                  <a:srgbClr val="7E7E7E"/>
                </a:solidFill>
                <a:latin typeface="Arial"/>
                <a:cs typeface="Arial"/>
              </a:rPr>
              <a:t>but </a:t>
            </a:r>
            <a:r>
              <a:rPr sz="1800" i="1" spc="-90" dirty="0">
                <a:solidFill>
                  <a:srgbClr val="7E7E7E"/>
                </a:solidFill>
                <a:latin typeface="Arial"/>
                <a:cs typeface="Arial"/>
              </a:rPr>
              <a:t>develop </a:t>
            </a:r>
            <a:r>
              <a:rPr sz="1800" i="1" spc="-95" dirty="0">
                <a:solidFill>
                  <a:srgbClr val="7E7E7E"/>
                </a:solidFill>
                <a:latin typeface="Arial"/>
                <a:cs typeface="Arial"/>
              </a:rPr>
              <a:t>core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geospatial </a:t>
            </a:r>
            <a:r>
              <a:rPr sz="1800" i="1" spc="-130" dirty="0">
                <a:solidFill>
                  <a:srgbClr val="7E7E7E"/>
                </a:solidFill>
                <a:latin typeface="Arial"/>
                <a:cs typeface="Arial"/>
              </a:rPr>
              <a:t>science </a:t>
            </a:r>
            <a:r>
              <a:rPr sz="1800" i="1" spc="-80" dirty="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adjacent </a:t>
            </a:r>
            <a:r>
              <a:rPr sz="1800" i="1" spc="-60" dirty="0">
                <a:solidFill>
                  <a:srgbClr val="7E7E7E"/>
                </a:solidFill>
                <a:latin typeface="Arial"/>
                <a:cs typeface="Arial"/>
              </a:rPr>
              <a:t>fields </a:t>
            </a:r>
            <a:r>
              <a:rPr sz="1800" i="1" spc="5" dirty="0">
                <a:solidFill>
                  <a:srgbClr val="7E7E7E"/>
                </a:solidFill>
                <a:latin typeface="Arial"/>
                <a:cs typeface="Arial"/>
              </a:rPr>
              <a:t>that</a:t>
            </a:r>
            <a:r>
              <a:rPr sz="1800" i="1" spc="-1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i="1" spc="-90" dirty="0">
                <a:solidFill>
                  <a:srgbClr val="7E7E7E"/>
                </a:solidFill>
                <a:latin typeface="Arial"/>
                <a:cs typeface="Arial"/>
              </a:rPr>
              <a:t>enable 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positive </a:t>
            </a:r>
            <a:r>
              <a:rPr sz="1800" i="1" spc="-75" dirty="0">
                <a:solidFill>
                  <a:srgbClr val="7E7E7E"/>
                </a:solidFill>
                <a:latin typeface="Arial"/>
                <a:cs typeface="Arial"/>
              </a:rPr>
              <a:t>impacts </a:t>
            </a:r>
            <a:r>
              <a:rPr sz="1800" i="1" spc="-80" dirty="0">
                <a:solidFill>
                  <a:srgbClr val="7E7E7E"/>
                </a:solidFill>
                <a:latin typeface="Arial"/>
                <a:cs typeface="Arial"/>
              </a:rPr>
              <a:t>on </a:t>
            </a:r>
            <a:r>
              <a:rPr sz="1800" i="1" spc="-125" dirty="0">
                <a:solidFill>
                  <a:srgbClr val="7E7E7E"/>
                </a:solidFill>
                <a:latin typeface="Arial"/>
                <a:cs typeface="Arial"/>
              </a:rPr>
              <a:t>some </a:t>
            </a:r>
            <a:r>
              <a:rPr sz="1800" i="1" spc="-15" dirty="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sz="1800" i="1" spc="-45" dirty="0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sz="1800" i="1" spc="-60" dirty="0">
                <a:solidFill>
                  <a:srgbClr val="7E7E7E"/>
                </a:solidFill>
                <a:latin typeface="Arial"/>
                <a:cs typeface="Arial"/>
              </a:rPr>
              <a:t>world’s </a:t>
            </a:r>
            <a:r>
              <a:rPr sz="1800" i="1" spc="-65" dirty="0">
                <a:solidFill>
                  <a:srgbClr val="7E7E7E"/>
                </a:solidFill>
                <a:latin typeface="Arial"/>
                <a:cs typeface="Arial"/>
              </a:rPr>
              <a:t>greatest</a:t>
            </a:r>
            <a:r>
              <a:rPr sz="1800" i="1" spc="-1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i="1" spc="-85" dirty="0">
                <a:solidFill>
                  <a:srgbClr val="7E7E7E"/>
                </a:solidFill>
                <a:latin typeface="Arial"/>
                <a:cs typeface="Arial"/>
              </a:rPr>
              <a:t>challenges.”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5143" y="4487150"/>
            <a:ext cx="6339680" cy="23546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99" y="6045199"/>
            <a:ext cx="1473199" cy="660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76172"/>
            <a:ext cx="9144000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5572"/>
            <a:ext cx="9144000" cy="24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09955"/>
            <a:ext cx="9144000" cy="966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305" dirty="0"/>
              <a:t>S&amp;E </a:t>
            </a:r>
            <a:r>
              <a:rPr sz="2400" spc="-400" dirty="0"/>
              <a:t>RESEARCH </a:t>
            </a:r>
            <a:r>
              <a:rPr sz="2400" spc="-315" dirty="0"/>
              <a:t>EXPENDITURES,</a:t>
            </a:r>
            <a:r>
              <a:rPr sz="2400" spc="-340" dirty="0"/>
              <a:t> </a:t>
            </a:r>
            <a:r>
              <a:rPr sz="2400" spc="-120" dirty="0"/>
              <a:t>2016-2022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34796" y="5687567"/>
            <a:ext cx="599440" cy="315595"/>
          </a:xfrm>
          <a:custGeom>
            <a:avLst/>
            <a:gdLst/>
            <a:ahLst/>
            <a:cxnLst/>
            <a:rect l="l" t="t" r="r" b="b"/>
            <a:pathLst>
              <a:path w="599439" h="315595">
                <a:moveTo>
                  <a:pt x="598931" y="0"/>
                </a:moveTo>
                <a:lnTo>
                  <a:pt x="0" y="0"/>
                </a:lnTo>
                <a:lnTo>
                  <a:pt x="0" y="315467"/>
                </a:lnTo>
                <a:lnTo>
                  <a:pt x="598931" y="315467"/>
                </a:lnTo>
                <a:lnTo>
                  <a:pt x="598931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2264" y="5847588"/>
            <a:ext cx="599440" cy="155575"/>
          </a:xfrm>
          <a:custGeom>
            <a:avLst/>
            <a:gdLst/>
            <a:ahLst/>
            <a:cxnLst/>
            <a:rect l="l" t="t" r="r" b="b"/>
            <a:pathLst>
              <a:path w="599439" h="155575">
                <a:moveTo>
                  <a:pt x="598932" y="0"/>
                </a:moveTo>
                <a:lnTo>
                  <a:pt x="0" y="0"/>
                </a:lnTo>
                <a:lnTo>
                  <a:pt x="0" y="155447"/>
                </a:lnTo>
                <a:lnTo>
                  <a:pt x="598932" y="155447"/>
                </a:lnTo>
                <a:lnTo>
                  <a:pt x="598932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89732" y="5780532"/>
            <a:ext cx="599440" cy="222885"/>
          </a:xfrm>
          <a:custGeom>
            <a:avLst/>
            <a:gdLst/>
            <a:ahLst/>
            <a:cxnLst/>
            <a:rect l="l" t="t" r="r" b="b"/>
            <a:pathLst>
              <a:path w="599439" h="222885">
                <a:moveTo>
                  <a:pt x="598932" y="0"/>
                </a:moveTo>
                <a:lnTo>
                  <a:pt x="0" y="0"/>
                </a:lnTo>
                <a:lnTo>
                  <a:pt x="0" y="222504"/>
                </a:lnTo>
                <a:lnTo>
                  <a:pt x="598932" y="222504"/>
                </a:lnTo>
                <a:lnTo>
                  <a:pt x="598932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5530596"/>
            <a:ext cx="599440" cy="472440"/>
          </a:xfrm>
          <a:custGeom>
            <a:avLst/>
            <a:gdLst/>
            <a:ahLst/>
            <a:cxnLst/>
            <a:rect l="l" t="t" r="r" b="b"/>
            <a:pathLst>
              <a:path w="599439" h="472439">
                <a:moveTo>
                  <a:pt x="598931" y="0"/>
                </a:moveTo>
                <a:lnTo>
                  <a:pt x="0" y="0"/>
                </a:lnTo>
                <a:lnTo>
                  <a:pt x="0" y="472439"/>
                </a:lnTo>
                <a:lnTo>
                  <a:pt x="598931" y="472439"/>
                </a:lnTo>
                <a:lnTo>
                  <a:pt x="598931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46191" y="5273040"/>
            <a:ext cx="597535" cy="730250"/>
          </a:xfrm>
          <a:custGeom>
            <a:avLst/>
            <a:gdLst/>
            <a:ahLst/>
            <a:cxnLst/>
            <a:rect l="l" t="t" r="r" b="b"/>
            <a:pathLst>
              <a:path w="597535" h="730250">
                <a:moveTo>
                  <a:pt x="597408" y="0"/>
                </a:moveTo>
                <a:lnTo>
                  <a:pt x="0" y="0"/>
                </a:lnTo>
                <a:lnTo>
                  <a:pt x="0" y="729996"/>
                </a:lnTo>
                <a:lnTo>
                  <a:pt x="597408" y="729996"/>
                </a:lnTo>
                <a:lnTo>
                  <a:pt x="597408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23659" y="5477255"/>
            <a:ext cx="599440" cy="525780"/>
          </a:xfrm>
          <a:custGeom>
            <a:avLst/>
            <a:gdLst/>
            <a:ahLst/>
            <a:cxnLst/>
            <a:rect l="l" t="t" r="r" b="b"/>
            <a:pathLst>
              <a:path w="599440" h="525779">
                <a:moveTo>
                  <a:pt x="598932" y="0"/>
                </a:moveTo>
                <a:lnTo>
                  <a:pt x="0" y="0"/>
                </a:lnTo>
                <a:lnTo>
                  <a:pt x="0" y="525780"/>
                </a:lnTo>
                <a:lnTo>
                  <a:pt x="598932" y="525780"/>
                </a:lnTo>
                <a:lnTo>
                  <a:pt x="598932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01128" y="5497067"/>
            <a:ext cx="599440" cy="506095"/>
          </a:xfrm>
          <a:custGeom>
            <a:avLst/>
            <a:gdLst/>
            <a:ahLst/>
            <a:cxnLst/>
            <a:rect l="l" t="t" r="r" b="b"/>
            <a:pathLst>
              <a:path w="599440" h="506095">
                <a:moveTo>
                  <a:pt x="598931" y="0"/>
                </a:moveTo>
                <a:lnTo>
                  <a:pt x="0" y="0"/>
                </a:lnTo>
                <a:lnTo>
                  <a:pt x="0" y="505967"/>
                </a:lnTo>
                <a:lnTo>
                  <a:pt x="598931" y="505967"/>
                </a:lnTo>
                <a:lnTo>
                  <a:pt x="598931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4796" y="5434584"/>
            <a:ext cx="599440" cy="253365"/>
          </a:xfrm>
          <a:custGeom>
            <a:avLst/>
            <a:gdLst/>
            <a:ahLst/>
            <a:cxnLst/>
            <a:rect l="l" t="t" r="r" b="b"/>
            <a:pathLst>
              <a:path w="599439" h="253364">
                <a:moveTo>
                  <a:pt x="598931" y="0"/>
                </a:moveTo>
                <a:lnTo>
                  <a:pt x="0" y="0"/>
                </a:lnTo>
                <a:lnTo>
                  <a:pt x="0" y="252983"/>
                </a:lnTo>
                <a:lnTo>
                  <a:pt x="598931" y="252983"/>
                </a:lnTo>
                <a:lnTo>
                  <a:pt x="59893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2264" y="5405628"/>
            <a:ext cx="599440" cy="441959"/>
          </a:xfrm>
          <a:custGeom>
            <a:avLst/>
            <a:gdLst/>
            <a:ahLst/>
            <a:cxnLst/>
            <a:rect l="l" t="t" r="r" b="b"/>
            <a:pathLst>
              <a:path w="599439" h="441960">
                <a:moveTo>
                  <a:pt x="598932" y="0"/>
                </a:moveTo>
                <a:lnTo>
                  <a:pt x="0" y="0"/>
                </a:lnTo>
                <a:lnTo>
                  <a:pt x="0" y="441960"/>
                </a:lnTo>
                <a:lnTo>
                  <a:pt x="598932" y="441960"/>
                </a:lnTo>
                <a:lnTo>
                  <a:pt x="59893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9732" y="5241035"/>
            <a:ext cx="599440" cy="539750"/>
          </a:xfrm>
          <a:custGeom>
            <a:avLst/>
            <a:gdLst/>
            <a:ahLst/>
            <a:cxnLst/>
            <a:rect l="l" t="t" r="r" b="b"/>
            <a:pathLst>
              <a:path w="599439" h="539750">
                <a:moveTo>
                  <a:pt x="598932" y="0"/>
                </a:moveTo>
                <a:lnTo>
                  <a:pt x="0" y="0"/>
                </a:lnTo>
                <a:lnTo>
                  <a:pt x="0" y="539495"/>
                </a:lnTo>
                <a:lnTo>
                  <a:pt x="598932" y="539495"/>
                </a:lnTo>
                <a:lnTo>
                  <a:pt x="59893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7200" y="4898135"/>
            <a:ext cx="599440" cy="632460"/>
          </a:xfrm>
          <a:custGeom>
            <a:avLst/>
            <a:gdLst/>
            <a:ahLst/>
            <a:cxnLst/>
            <a:rect l="l" t="t" r="r" b="b"/>
            <a:pathLst>
              <a:path w="599439" h="632460">
                <a:moveTo>
                  <a:pt x="598931" y="0"/>
                </a:moveTo>
                <a:lnTo>
                  <a:pt x="0" y="0"/>
                </a:lnTo>
                <a:lnTo>
                  <a:pt x="0" y="632460"/>
                </a:lnTo>
                <a:lnTo>
                  <a:pt x="598931" y="632460"/>
                </a:lnTo>
                <a:lnTo>
                  <a:pt x="59893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46191" y="4413503"/>
            <a:ext cx="597535" cy="859790"/>
          </a:xfrm>
          <a:custGeom>
            <a:avLst/>
            <a:gdLst/>
            <a:ahLst/>
            <a:cxnLst/>
            <a:rect l="l" t="t" r="r" b="b"/>
            <a:pathLst>
              <a:path w="597535" h="859789">
                <a:moveTo>
                  <a:pt x="597408" y="0"/>
                </a:moveTo>
                <a:lnTo>
                  <a:pt x="0" y="0"/>
                </a:lnTo>
                <a:lnTo>
                  <a:pt x="0" y="859536"/>
                </a:lnTo>
                <a:lnTo>
                  <a:pt x="597408" y="859536"/>
                </a:lnTo>
                <a:lnTo>
                  <a:pt x="597408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23659" y="4712208"/>
            <a:ext cx="599440" cy="765175"/>
          </a:xfrm>
          <a:custGeom>
            <a:avLst/>
            <a:gdLst/>
            <a:ahLst/>
            <a:cxnLst/>
            <a:rect l="l" t="t" r="r" b="b"/>
            <a:pathLst>
              <a:path w="599440" h="765175">
                <a:moveTo>
                  <a:pt x="598932" y="0"/>
                </a:moveTo>
                <a:lnTo>
                  <a:pt x="0" y="0"/>
                </a:lnTo>
                <a:lnTo>
                  <a:pt x="0" y="765048"/>
                </a:lnTo>
                <a:lnTo>
                  <a:pt x="598932" y="765048"/>
                </a:lnTo>
                <a:lnTo>
                  <a:pt x="59893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01128" y="4652771"/>
            <a:ext cx="599440" cy="844550"/>
          </a:xfrm>
          <a:custGeom>
            <a:avLst/>
            <a:gdLst/>
            <a:ahLst/>
            <a:cxnLst/>
            <a:rect l="l" t="t" r="r" b="b"/>
            <a:pathLst>
              <a:path w="599440" h="844550">
                <a:moveTo>
                  <a:pt x="598931" y="0"/>
                </a:moveTo>
                <a:lnTo>
                  <a:pt x="0" y="0"/>
                </a:lnTo>
                <a:lnTo>
                  <a:pt x="0" y="844296"/>
                </a:lnTo>
                <a:lnTo>
                  <a:pt x="598931" y="844296"/>
                </a:lnTo>
                <a:lnTo>
                  <a:pt x="59893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4796" y="5245608"/>
            <a:ext cx="599440" cy="189230"/>
          </a:xfrm>
          <a:custGeom>
            <a:avLst/>
            <a:gdLst/>
            <a:ahLst/>
            <a:cxnLst/>
            <a:rect l="l" t="t" r="r" b="b"/>
            <a:pathLst>
              <a:path w="599439" h="189229">
                <a:moveTo>
                  <a:pt x="598931" y="0"/>
                </a:moveTo>
                <a:lnTo>
                  <a:pt x="0" y="0"/>
                </a:lnTo>
                <a:lnTo>
                  <a:pt x="0" y="188975"/>
                </a:lnTo>
                <a:lnTo>
                  <a:pt x="598931" y="188975"/>
                </a:lnTo>
                <a:lnTo>
                  <a:pt x="59893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12264" y="5199888"/>
            <a:ext cx="599440" cy="205740"/>
          </a:xfrm>
          <a:custGeom>
            <a:avLst/>
            <a:gdLst/>
            <a:ahLst/>
            <a:cxnLst/>
            <a:rect l="l" t="t" r="r" b="b"/>
            <a:pathLst>
              <a:path w="599439" h="205739">
                <a:moveTo>
                  <a:pt x="598932" y="0"/>
                </a:moveTo>
                <a:lnTo>
                  <a:pt x="0" y="0"/>
                </a:lnTo>
                <a:lnTo>
                  <a:pt x="0" y="205740"/>
                </a:lnTo>
                <a:lnTo>
                  <a:pt x="598932" y="205740"/>
                </a:lnTo>
                <a:lnTo>
                  <a:pt x="59893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89732" y="4949952"/>
            <a:ext cx="599440" cy="291465"/>
          </a:xfrm>
          <a:custGeom>
            <a:avLst/>
            <a:gdLst/>
            <a:ahLst/>
            <a:cxnLst/>
            <a:rect l="l" t="t" r="r" b="b"/>
            <a:pathLst>
              <a:path w="599439" h="291464">
                <a:moveTo>
                  <a:pt x="598932" y="0"/>
                </a:moveTo>
                <a:lnTo>
                  <a:pt x="0" y="0"/>
                </a:lnTo>
                <a:lnTo>
                  <a:pt x="0" y="291084"/>
                </a:lnTo>
                <a:lnTo>
                  <a:pt x="598932" y="291084"/>
                </a:lnTo>
                <a:lnTo>
                  <a:pt x="59893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67200" y="4538471"/>
            <a:ext cx="599440" cy="360045"/>
          </a:xfrm>
          <a:custGeom>
            <a:avLst/>
            <a:gdLst/>
            <a:ahLst/>
            <a:cxnLst/>
            <a:rect l="l" t="t" r="r" b="b"/>
            <a:pathLst>
              <a:path w="599439" h="360045">
                <a:moveTo>
                  <a:pt x="598931" y="0"/>
                </a:moveTo>
                <a:lnTo>
                  <a:pt x="0" y="0"/>
                </a:lnTo>
                <a:lnTo>
                  <a:pt x="0" y="359663"/>
                </a:lnTo>
                <a:lnTo>
                  <a:pt x="598931" y="359663"/>
                </a:lnTo>
                <a:lnTo>
                  <a:pt x="59893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46191" y="3953255"/>
            <a:ext cx="597535" cy="460375"/>
          </a:xfrm>
          <a:custGeom>
            <a:avLst/>
            <a:gdLst/>
            <a:ahLst/>
            <a:cxnLst/>
            <a:rect l="l" t="t" r="r" b="b"/>
            <a:pathLst>
              <a:path w="597535" h="460375">
                <a:moveTo>
                  <a:pt x="597408" y="0"/>
                </a:moveTo>
                <a:lnTo>
                  <a:pt x="0" y="0"/>
                </a:lnTo>
                <a:lnTo>
                  <a:pt x="0" y="460248"/>
                </a:lnTo>
                <a:lnTo>
                  <a:pt x="597408" y="460248"/>
                </a:lnTo>
                <a:lnTo>
                  <a:pt x="59740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23659" y="4198620"/>
            <a:ext cx="599440" cy="513715"/>
          </a:xfrm>
          <a:custGeom>
            <a:avLst/>
            <a:gdLst/>
            <a:ahLst/>
            <a:cxnLst/>
            <a:rect l="l" t="t" r="r" b="b"/>
            <a:pathLst>
              <a:path w="599440" h="513714">
                <a:moveTo>
                  <a:pt x="598932" y="0"/>
                </a:moveTo>
                <a:lnTo>
                  <a:pt x="0" y="0"/>
                </a:lnTo>
                <a:lnTo>
                  <a:pt x="0" y="513587"/>
                </a:lnTo>
                <a:lnTo>
                  <a:pt x="598932" y="513587"/>
                </a:lnTo>
                <a:lnTo>
                  <a:pt x="59893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01128" y="3832859"/>
            <a:ext cx="599440" cy="820419"/>
          </a:xfrm>
          <a:custGeom>
            <a:avLst/>
            <a:gdLst/>
            <a:ahLst/>
            <a:cxnLst/>
            <a:rect l="l" t="t" r="r" b="b"/>
            <a:pathLst>
              <a:path w="599440" h="820420">
                <a:moveTo>
                  <a:pt x="598931" y="0"/>
                </a:moveTo>
                <a:lnTo>
                  <a:pt x="0" y="0"/>
                </a:lnTo>
                <a:lnTo>
                  <a:pt x="0" y="819912"/>
                </a:lnTo>
                <a:lnTo>
                  <a:pt x="598931" y="819912"/>
                </a:lnTo>
                <a:lnTo>
                  <a:pt x="59893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4796" y="4905755"/>
            <a:ext cx="599440" cy="340360"/>
          </a:xfrm>
          <a:custGeom>
            <a:avLst/>
            <a:gdLst/>
            <a:ahLst/>
            <a:cxnLst/>
            <a:rect l="l" t="t" r="r" b="b"/>
            <a:pathLst>
              <a:path w="599439" h="340360">
                <a:moveTo>
                  <a:pt x="598931" y="0"/>
                </a:moveTo>
                <a:lnTo>
                  <a:pt x="0" y="0"/>
                </a:lnTo>
                <a:lnTo>
                  <a:pt x="0" y="339852"/>
                </a:lnTo>
                <a:lnTo>
                  <a:pt x="598931" y="339852"/>
                </a:lnTo>
                <a:lnTo>
                  <a:pt x="5989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12264" y="4855464"/>
            <a:ext cx="599440" cy="344805"/>
          </a:xfrm>
          <a:custGeom>
            <a:avLst/>
            <a:gdLst/>
            <a:ahLst/>
            <a:cxnLst/>
            <a:rect l="l" t="t" r="r" b="b"/>
            <a:pathLst>
              <a:path w="599439" h="344804">
                <a:moveTo>
                  <a:pt x="598932" y="0"/>
                </a:moveTo>
                <a:lnTo>
                  <a:pt x="0" y="0"/>
                </a:lnTo>
                <a:lnTo>
                  <a:pt x="0" y="344424"/>
                </a:lnTo>
                <a:lnTo>
                  <a:pt x="598932" y="344424"/>
                </a:lnTo>
                <a:lnTo>
                  <a:pt x="5989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89732" y="4671059"/>
            <a:ext cx="599440" cy="279400"/>
          </a:xfrm>
          <a:custGeom>
            <a:avLst/>
            <a:gdLst/>
            <a:ahLst/>
            <a:cxnLst/>
            <a:rect l="l" t="t" r="r" b="b"/>
            <a:pathLst>
              <a:path w="599439" h="279400">
                <a:moveTo>
                  <a:pt x="598932" y="0"/>
                </a:moveTo>
                <a:lnTo>
                  <a:pt x="0" y="0"/>
                </a:lnTo>
                <a:lnTo>
                  <a:pt x="0" y="278892"/>
                </a:lnTo>
                <a:lnTo>
                  <a:pt x="598932" y="278892"/>
                </a:lnTo>
                <a:lnTo>
                  <a:pt x="5989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67200" y="4229100"/>
            <a:ext cx="599440" cy="309880"/>
          </a:xfrm>
          <a:custGeom>
            <a:avLst/>
            <a:gdLst/>
            <a:ahLst/>
            <a:cxnLst/>
            <a:rect l="l" t="t" r="r" b="b"/>
            <a:pathLst>
              <a:path w="599439" h="309879">
                <a:moveTo>
                  <a:pt x="598931" y="0"/>
                </a:moveTo>
                <a:lnTo>
                  <a:pt x="0" y="0"/>
                </a:lnTo>
                <a:lnTo>
                  <a:pt x="0" y="309372"/>
                </a:lnTo>
                <a:lnTo>
                  <a:pt x="598931" y="309372"/>
                </a:lnTo>
                <a:lnTo>
                  <a:pt x="5989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46191" y="3564635"/>
            <a:ext cx="597535" cy="388620"/>
          </a:xfrm>
          <a:custGeom>
            <a:avLst/>
            <a:gdLst/>
            <a:ahLst/>
            <a:cxnLst/>
            <a:rect l="l" t="t" r="r" b="b"/>
            <a:pathLst>
              <a:path w="597535" h="388620">
                <a:moveTo>
                  <a:pt x="597408" y="0"/>
                </a:moveTo>
                <a:lnTo>
                  <a:pt x="0" y="0"/>
                </a:lnTo>
                <a:lnTo>
                  <a:pt x="0" y="388619"/>
                </a:lnTo>
                <a:lnTo>
                  <a:pt x="597408" y="388619"/>
                </a:lnTo>
                <a:lnTo>
                  <a:pt x="59740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23659" y="3938015"/>
            <a:ext cx="599440" cy="260985"/>
          </a:xfrm>
          <a:custGeom>
            <a:avLst/>
            <a:gdLst/>
            <a:ahLst/>
            <a:cxnLst/>
            <a:rect l="l" t="t" r="r" b="b"/>
            <a:pathLst>
              <a:path w="599440" h="260985">
                <a:moveTo>
                  <a:pt x="598932" y="0"/>
                </a:moveTo>
                <a:lnTo>
                  <a:pt x="0" y="0"/>
                </a:lnTo>
                <a:lnTo>
                  <a:pt x="0" y="260603"/>
                </a:lnTo>
                <a:lnTo>
                  <a:pt x="598932" y="260603"/>
                </a:lnTo>
                <a:lnTo>
                  <a:pt x="5989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01128" y="3582923"/>
            <a:ext cx="599440" cy="250190"/>
          </a:xfrm>
          <a:custGeom>
            <a:avLst/>
            <a:gdLst/>
            <a:ahLst/>
            <a:cxnLst/>
            <a:rect l="l" t="t" r="r" b="b"/>
            <a:pathLst>
              <a:path w="599440" h="250189">
                <a:moveTo>
                  <a:pt x="598931" y="0"/>
                </a:moveTo>
                <a:lnTo>
                  <a:pt x="0" y="0"/>
                </a:lnTo>
                <a:lnTo>
                  <a:pt x="0" y="249936"/>
                </a:lnTo>
                <a:lnTo>
                  <a:pt x="598931" y="249936"/>
                </a:lnTo>
                <a:lnTo>
                  <a:pt x="5989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4796" y="4864608"/>
            <a:ext cx="599440" cy="41275"/>
          </a:xfrm>
          <a:custGeom>
            <a:avLst/>
            <a:gdLst/>
            <a:ahLst/>
            <a:cxnLst/>
            <a:rect l="l" t="t" r="r" b="b"/>
            <a:pathLst>
              <a:path w="599439" h="41275">
                <a:moveTo>
                  <a:pt x="0" y="41148"/>
                </a:moveTo>
                <a:lnTo>
                  <a:pt x="598931" y="41148"/>
                </a:lnTo>
                <a:lnTo>
                  <a:pt x="598931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12264" y="4799076"/>
            <a:ext cx="599440" cy="56515"/>
          </a:xfrm>
          <a:custGeom>
            <a:avLst/>
            <a:gdLst/>
            <a:ahLst/>
            <a:cxnLst/>
            <a:rect l="l" t="t" r="r" b="b"/>
            <a:pathLst>
              <a:path w="599439" h="56514">
                <a:moveTo>
                  <a:pt x="0" y="56387"/>
                </a:moveTo>
                <a:lnTo>
                  <a:pt x="598932" y="56387"/>
                </a:lnTo>
                <a:lnTo>
                  <a:pt x="598932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89732" y="4594859"/>
            <a:ext cx="599440" cy="76200"/>
          </a:xfrm>
          <a:custGeom>
            <a:avLst/>
            <a:gdLst/>
            <a:ahLst/>
            <a:cxnLst/>
            <a:rect l="l" t="t" r="r" b="b"/>
            <a:pathLst>
              <a:path w="599439" h="76200">
                <a:moveTo>
                  <a:pt x="0" y="76200"/>
                </a:moveTo>
                <a:lnTo>
                  <a:pt x="598932" y="76200"/>
                </a:lnTo>
                <a:lnTo>
                  <a:pt x="598932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67200" y="4090415"/>
            <a:ext cx="599440" cy="139065"/>
          </a:xfrm>
          <a:custGeom>
            <a:avLst/>
            <a:gdLst/>
            <a:ahLst/>
            <a:cxnLst/>
            <a:rect l="l" t="t" r="r" b="b"/>
            <a:pathLst>
              <a:path w="599439" h="139064">
                <a:moveTo>
                  <a:pt x="598931" y="0"/>
                </a:moveTo>
                <a:lnTo>
                  <a:pt x="0" y="0"/>
                </a:lnTo>
                <a:lnTo>
                  <a:pt x="0" y="138683"/>
                </a:lnTo>
                <a:lnTo>
                  <a:pt x="598931" y="138683"/>
                </a:lnTo>
                <a:lnTo>
                  <a:pt x="598931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46191" y="3262884"/>
            <a:ext cx="597535" cy="302260"/>
          </a:xfrm>
          <a:custGeom>
            <a:avLst/>
            <a:gdLst/>
            <a:ahLst/>
            <a:cxnLst/>
            <a:rect l="l" t="t" r="r" b="b"/>
            <a:pathLst>
              <a:path w="597535" h="302260">
                <a:moveTo>
                  <a:pt x="597408" y="0"/>
                </a:moveTo>
                <a:lnTo>
                  <a:pt x="0" y="0"/>
                </a:lnTo>
                <a:lnTo>
                  <a:pt x="0" y="301751"/>
                </a:lnTo>
                <a:lnTo>
                  <a:pt x="597408" y="301751"/>
                </a:lnTo>
                <a:lnTo>
                  <a:pt x="597408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23659" y="3630167"/>
            <a:ext cx="599440" cy="307975"/>
          </a:xfrm>
          <a:custGeom>
            <a:avLst/>
            <a:gdLst/>
            <a:ahLst/>
            <a:cxnLst/>
            <a:rect l="l" t="t" r="r" b="b"/>
            <a:pathLst>
              <a:path w="599440" h="307975">
                <a:moveTo>
                  <a:pt x="598932" y="0"/>
                </a:moveTo>
                <a:lnTo>
                  <a:pt x="0" y="0"/>
                </a:lnTo>
                <a:lnTo>
                  <a:pt x="0" y="307847"/>
                </a:lnTo>
                <a:lnTo>
                  <a:pt x="598932" y="307847"/>
                </a:lnTo>
                <a:lnTo>
                  <a:pt x="598932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01128" y="3412235"/>
            <a:ext cx="599440" cy="170815"/>
          </a:xfrm>
          <a:custGeom>
            <a:avLst/>
            <a:gdLst/>
            <a:ahLst/>
            <a:cxnLst/>
            <a:rect l="l" t="t" r="r" b="b"/>
            <a:pathLst>
              <a:path w="599440" h="170814">
                <a:moveTo>
                  <a:pt x="598931" y="0"/>
                </a:moveTo>
                <a:lnTo>
                  <a:pt x="0" y="0"/>
                </a:lnTo>
                <a:lnTo>
                  <a:pt x="0" y="170687"/>
                </a:lnTo>
                <a:lnTo>
                  <a:pt x="598931" y="170687"/>
                </a:lnTo>
                <a:lnTo>
                  <a:pt x="598931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34796" y="4698491"/>
            <a:ext cx="599440" cy="166370"/>
          </a:xfrm>
          <a:custGeom>
            <a:avLst/>
            <a:gdLst/>
            <a:ahLst/>
            <a:cxnLst/>
            <a:rect l="l" t="t" r="r" b="b"/>
            <a:pathLst>
              <a:path w="599439" h="166370">
                <a:moveTo>
                  <a:pt x="598931" y="0"/>
                </a:moveTo>
                <a:lnTo>
                  <a:pt x="0" y="0"/>
                </a:lnTo>
                <a:lnTo>
                  <a:pt x="0" y="166115"/>
                </a:lnTo>
                <a:lnTo>
                  <a:pt x="598931" y="166115"/>
                </a:lnTo>
                <a:lnTo>
                  <a:pt x="598931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12264" y="4643628"/>
            <a:ext cx="599440" cy="155575"/>
          </a:xfrm>
          <a:custGeom>
            <a:avLst/>
            <a:gdLst/>
            <a:ahLst/>
            <a:cxnLst/>
            <a:rect l="l" t="t" r="r" b="b"/>
            <a:pathLst>
              <a:path w="599439" h="155575">
                <a:moveTo>
                  <a:pt x="598932" y="0"/>
                </a:moveTo>
                <a:lnTo>
                  <a:pt x="0" y="0"/>
                </a:lnTo>
                <a:lnTo>
                  <a:pt x="0" y="155448"/>
                </a:lnTo>
                <a:lnTo>
                  <a:pt x="598932" y="155448"/>
                </a:lnTo>
                <a:lnTo>
                  <a:pt x="59893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89732" y="4466844"/>
            <a:ext cx="599440" cy="128270"/>
          </a:xfrm>
          <a:custGeom>
            <a:avLst/>
            <a:gdLst/>
            <a:ahLst/>
            <a:cxnLst/>
            <a:rect l="l" t="t" r="r" b="b"/>
            <a:pathLst>
              <a:path w="599439" h="128270">
                <a:moveTo>
                  <a:pt x="598932" y="0"/>
                </a:moveTo>
                <a:lnTo>
                  <a:pt x="0" y="0"/>
                </a:lnTo>
                <a:lnTo>
                  <a:pt x="0" y="128015"/>
                </a:lnTo>
                <a:lnTo>
                  <a:pt x="598932" y="128015"/>
                </a:lnTo>
                <a:lnTo>
                  <a:pt x="598932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67200" y="3979164"/>
            <a:ext cx="599440" cy="111760"/>
          </a:xfrm>
          <a:custGeom>
            <a:avLst/>
            <a:gdLst/>
            <a:ahLst/>
            <a:cxnLst/>
            <a:rect l="l" t="t" r="r" b="b"/>
            <a:pathLst>
              <a:path w="599439" h="111760">
                <a:moveTo>
                  <a:pt x="598931" y="0"/>
                </a:moveTo>
                <a:lnTo>
                  <a:pt x="0" y="0"/>
                </a:lnTo>
                <a:lnTo>
                  <a:pt x="0" y="111251"/>
                </a:lnTo>
                <a:lnTo>
                  <a:pt x="598931" y="111251"/>
                </a:lnTo>
                <a:lnTo>
                  <a:pt x="598931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46191" y="3140964"/>
            <a:ext cx="597535" cy="121920"/>
          </a:xfrm>
          <a:custGeom>
            <a:avLst/>
            <a:gdLst/>
            <a:ahLst/>
            <a:cxnLst/>
            <a:rect l="l" t="t" r="r" b="b"/>
            <a:pathLst>
              <a:path w="597535" h="121920">
                <a:moveTo>
                  <a:pt x="597408" y="0"/>
                </a:moveTo>
                <a:lnTo>
                  <a:pt x="0" y="0"/>
                </a:lnTo>
                <a:lnTo>
                  <a:pt x="0" y="121920"/>
                </a:lnTo>
                <a:lnTo>
                  <a:pt x="597408" y="121920"/>
                </a:lnTo>
                <a:lnTo>
                  <a:pt x="597408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23659" y="3558540"/>
            <a:ext cx="599440" cy="71755"/>
          </a:xfrm>
          <a:custGeom>
            <a:avLst/>
            <a:gdLst/>
            <a:ahLst/>
            <a:cxnLst/>
            <a:rect l="l" t="t" r="r" b="b"/>
            <a:pathLst>
              <a:path w="599440" h="71754">
                <a:moveTo>
                  <a:pt x="0" y="71627"/>
                </a:moveTo>
                <a:lnTo>
                  <a:pt x="598932" y="71627"/>
                </a:lnTo>
                <a:lnTo>
                  <a:pt x="598932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01128" y="3241548"/>
            <a:ext cx="599440" cy="170815"/>
          </a:xfrm>
          <a:custGeom>
            <a:avLst/>
            <a:gdLst/>
            <a:ahLst/>
            <a:cxnLst/>
            <a:rect l="l" t="t" r="r" b="b"/>
            <a:pathLst>
              <a:path w="599440" h="170814">
                <a:moveTo>
                  <a:pt x="598931" y="0"/>
                </a:moveTo>
                <a:lnTo>
                  <a:pt x="0" y="0"/>
                </a:lnTo>
                <a:lnTo>
                  <a:pt x="0" y="170687"/>
                </a:lnTo>
                <a:lnTo>
                  <a:pt x="598931" y="170687"/>
                </a:lnTo>
                <a:lnTo>
                  <a:pt x="598931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34796" y="4678679"/>
            <a:ext cx="599440" cy="20320"/>
          </a:xfrm>
          <a:custGeom>
            <a:avLst/>
            <a:gdLst/>
            <a:ahLst/>
            <a:cxnLst/>
            <a:rect l="l" t="t" r="r" b="b"/>
            <a:pathLst>
              <a:path w="599439" h="20320">
                <a:moveTo>
                  <a:pt x="0" y="19812"/>
                </a:moveTo>
                <a:lnTo>
                  <a:pt x="598931" y="19812"/>
                </a:lnTo>
                <a:lnTo>
                  <a:pt x="598931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2264" y="4610100"/>
            <a:ext cx="599440" cy="33655"/>
          </a:xfrm>
          <a:custGeom>
            <a:avLst/>
            <a:gdLst/>
            <a:ahLst/>
            <a:cxnLst/>
            <a:rect l="l" t="t" r="r" b="b"/>
            <a:pathLst>
              <a:path w="599439" h="33654">
                <a:moveTo>
                  <a:pt x="0" y="33527"/>
                </a:moveTo>
                <a:lnTo>
                  <a:pt x="598932" y="33527"/>
                </a:lnTo>
                <a:lnTo>
                  <a:pt x="598932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89732" y="4461509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32" y="0"/>
                </a:lnTo>
              </a:path>
            </a:pathLst>
          </a:custGeom>
          <a:ln w="10668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67200" y="3959352"/>
            <a:ext cx="599440" cy="20320"/>
          </a:xfrm>
          <a:custGeom>
            <a:avLst/>
            <a:gdLst/>
            <a:ahLst/>
            <a:cxnLst/>
            <a:rect l="l" t="t" r="r" b="b"/>
            <a:pathLst>
              <a:path w="599439" h="20320">
                <a:moveTo>
                  <a:pt x="0" y="19812"/>
                </a:moveTo>
                <a:lnTo>
                  <a:pt x="598931" y="19812"/>
                </a:lnTo>
                <a:lnTo>
                  <a:pt x="598931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46191" y="3086100"/>
            <a:ext cx="597535" cy="55244"/>
          </a:xfrm>
          <a:custGeom>
            <a:avLst/>
            <a:gdLst/>
            <a:ahLst/>
            <a:cxnLst/>
            <a:rect l="l" t="t" r="r" b="b"/>
            <a:pathLst>
              <a:path w="597535" h="55244">
                <a:moveTo>
                  <a:pt x="0" y="54863"/>
                </a:moveTo>
                <a:lnTo>
                  <a:pt x="597408" y="54863"/>
                </a:lnTo>
                <a:lnTo>
                  <a:pt x="597408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23659" y="3500628"/>
            <a:ext cx="599440" cy="58419"/>
          </a:xfrm>
          <a:custGeom>
            <a:avLst/>
            <a:gdLst/>
            <a:ahLst/>
            <a:cxnLst/>
            <a:rect l="l" t="t" r="r" b="b"/>
            <a:pathLst>
              <a:path w="599440" h="58420">
                <a:moveTo>
                  <a:pt x="0" y="57911"/>
                </a:moveTo>
                <a:lnTo>
                  <a:pt x="598932" y="57911"/>
                </a:lnTo>
                <a:lnTo>
                  <a:pt x="598932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01128" y="3182111"/>
            <a:ext cx="599440" cy="59690"/>
          </a:xfrm>
          <a:custGeom>
            <a:avLst/>
            <a:gdLst/>
            <a:ahLst/>
            <a:cxnLst/>
            <a:rect l="l" t="t" r="r" b="b"/>
            <a:pathLst>
              <a:path w="599440" h="59689">
                <a:moveTo>
                  <a:pt x="0" y="59436"/>
                </a:moveTo>
                <a:lnTo>
                  <a:pt x="598931" y="59436"/>
                </a:lnTo>
                <a:lnTo>
                  <a:pt x="598931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89732" y="4440935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32" y="0"/>
                </a:lnTo>
              </a:path>
            </a:pathLst>
          </a:custGeom>
          <a:ln w="30480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67200" y="3938015"/>
            <a:ext cx="599440" cy="21590"/>
          </a:xfrm>
          <a:custGeom>
            <a:avLst/>
            <a:gdLst/>
            <a:ahLst/>
            <a:cxnLst/>
            <a:rect l="l" t="t" r="r" b="b"/>
            <a:pathLst>
              <a:path w="599439" h="21589">
                <a:moveTo>
                  <a:pt x="0" y="21335"/>
                </a:moveTo>
                <a:lnTo>
                  <a:pt x="598931" y="21335"/>
                </a:lnTo>
                <a:lnTo>
                  <a:pt x="598931" y="0"/>
                </a:lnTo>
                <a:lnTo>
                  <a:pt x="0" y="0"/>
                </a:lnTo>
                <a:lnTo>
                  <a:pt x="0" y="21335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46191" y="3064764"/>
            <a:ext cx="597535" cy="21590"/>
          </a:xfrm>
          <a:custGeom>
            <a:avLst/>
            <a:gdLst/>
            <a:ahLst/>
            <a:cxnLst/>
            <a:rect l="l" t="t" r="r" b="b"/>
            <a:pathLst>
              <a:path w="597535" h="21589">
                <a:moveTo>
                  <a:pt x="0" y="21336"/>
                </a:moveTo>
                <a:lnTo>
                  <a:pt x="597408" y="21336"/>
                </a:lnTo>
                <a:lnTo>
                  <a:pt x="597408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49440" y="349910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3175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3659" y="3499103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3175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51726" y="3415284"/>
            <a:ext cx="68580" cy="82550"/>
          </a:xfrm>
          <a:custGeom>
            <a:avLst/>
            <a:gdLst/>
            <a:ahLst/>
            <a:cxnLst/>
            <a:rect l="l" t="t" r="r" b="b"/>
            <a:pathLst>
              <a:path w="68579" h="82550">
                <a:moveTo>
                  <a:pt x="0" y="82296"/>
                </a:moveTo>
                <a:lnTo>
                  <a:pt x="68579" y="82296"/>
                </a:lnTo>
                <a:lnTo>
                  <a:pt x="68579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23659" y="3415284"/>
            <a:ext cx="68580" cy="82550"/>
          </a:xfrm>
          <a:custGeom>
            <a:avLst/>
            <a:gdLst/>
            <a:ahLst/>
            <a:cxnLst/>
            <a:rect l="l" t="t" r="r" b="b"/>
            <a:pathLst>
              <a:path w="68579" h="82550">
                <a:moveTo>
                  <a:pt x="0" y="82296"/>
                </a:moveTo>
                <a:lnTo>
                  <a:pt x="68579" y="82296"/>
                </a:lnTo>
                <a:lnTo>
                  <a:pt x="68579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01128" y="2848355"/>
            <a:ext cx="599440" cy="334010"/>
          </a:xfrm>
          <a:custGeom>
            <a:avLst/>
            <a:gdLst/>
            <a:ahLst/>
            <a:cxnLst/>
            <a:rect l="l" t="t" r="r" b="b"/>
            <a:pathLst>
              <a:path w="599440" h="334010">
                <a:moveTo>
                  <a:pt x="598931" y="0"/>
                </a:moveTo>
                <a:lnTo>
                  <a:pt x="0" y="0"/>
                </a:lnTo>
                <a:lnTo>
                  <a:pt x="0" y="333755"/>
                </a:lnTo>
                <a:lnTo>
                  <a:pt x="598931" y="333755"/>
                </a:lnTo>
                <a:lnTo>
                  <a:pt x="59893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64245" y="276453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70103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36180" y="2764535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70103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49440" y="3384803"/>
            <a:ext cx="73660" cy="30480"/>
          </a:xfrm>
          <a:custGeom>
            <a:avLst/>
            <a:gdLst/>
            <a:ahLst/>
            <a:cxnLst/>
            <a:rect l="l" t="t" r="r" b="b"/>
            <a:pathLst>
              <a:path w="73659" h="30479">
                <a:moveTo>
                  <a:pt x="0" y="30479"/>
                </a:moveTo>
                <a:lnTo>
                  <a:pt x="73151" y="30479"/>
                </a:lnTo>
                <a:lnTo>
                  <a:pt x="73151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23659" y="3384803"/>
            <a:ext cx="68580" cy="30480"/>
          </a:xfrm>
          <a:custGeom>
            <a:avLst/>
            <a:gdLst/>
            <a:ahLst/>
            <a:cxnLst/>
            <a:rect l="l" t="t" r="r" b="b"/>
            <a:pathLst>
              <a:path w="68579" h="30479">
                <a:moveTo>
                  <a:pt x="0" y="30479"/>
                </a:moveTo>
                <a:lnTo>
                  <a:pt x="68579" y="30479"/>
                </a:lnTo>
                <a:lnTo>
                  <a:pt x="6857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5527" y="6003035"/>
            <a:ext cx="7543800" cy="0"/>
          </a:xfrm>
          <a:custGeom>
            <a:avLst/>
            <a:gdLst/>
            <a:ahLst/>
            <a:cxnLst/>
            <a:rect l="l" t="t" r="r" b="b"/>
            <a:pathLst>
              <a:path w="7543800">
                <a:moveTo>
                  <a:pt x="0" y="0"/>
                </a:moveTo>
                <a:lnTo>
                  <a:pt x="7543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297538" y="5670002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1,414,067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75250" y="5541233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2,184,940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452962" y="5643819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1,570,475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530547" y="5653505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1,512,482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12470" y="5464760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759,516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142115" y="5530283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1,319,611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19827" y="5414416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1,618,349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97538" y="5117666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1,893,333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375619" y="4744939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45" dirty="0">
                <a:latin typeface="Arial"/>
                <a:cs typeface="Arial"/>
              </a:rPr>
              <a:t>2,</a:t>
            </a:r>
            <a:r>
              <a:rPr sz="1000" b="1" spc="-50" dirty="0">
                <a:latin typeface="Arial"/>
                <a:cs typeface="Arial"/>
              </a:rPr>
              <a:t>574,</a:t>
            </a:r>
            <a:r>
              <a:rPr sz="1000" b="1" spc="-60" dirty="0">
                <a:latin typeface="Arial"/>
                <a:cs typeface="Arial"/>
              </a:rPr>
              <a:t>682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452861" y="4997296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2,292,196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530572" y="4978449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2,530,529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12495" y="5241931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565,364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106653" y="5172357"/>
            <a:ext cx="608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620,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366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267840" y="4997596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868,641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452861" y="4358034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1,536,482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530547" y="4146340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2,453,180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64875" y="4979339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45" dirty="0">
                <a:solidFill>
                  <a:srgbClr val="FFFFFF"/>
                </a:solidFill>
                <a:latin typeface="Arial"/>
                <a:cs typeface="Arial"/>
              </a:rPr>
              <a:t>1,</a:t>
            </a:r>
            <a:r>
              <a:rPr sz="1000" b="1" spc="-50" dirty="0">
                <a:solidFill>
                  <a:srgbClr val="FFFFFF"/>
                </a:solidFill>
                <a:latin typeface="Arial"/>
                <a:cs typeface="Arial"/>
              </a:rPr>
              <a:t>017,</a:t>
            </a:r>
            <a:r>
              <a:rPr sz="1000" b="1" spc="-60" dirty="0">
                <a:solidFill>
                  <a:srgbClr val="FFFFFF"/>
                </a:solidFill>
                <a:latin typeface="Arial"/>
                <a:cs typeface="Arial"/>
              </a:rPr>
              <a:t>043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142117" y="4931083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1,028,720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67840" y="4714388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837,052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375678" y="3662927"/>
            <a:ext cx="537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45" dirty="0">
                <a:solidFill>
                  <a:srgbClr val="FFFFFF"/>
                </a:solidFill>
                <a:latin typeface="Arial"/>
                <a:cs typeface="Arial"/>
              </a:rPr>
              <a:t>1,</a:t>
            </a:r>
            <a:r>
              <a:rPr sz="1000" b="1" spc="-50" dirty="0">
                <a:solidFill>
                  <a:srgbClr val="FFFFFF"/>
                </a:solidFill>
                <a:latin typeface="Arial"/>
                <a:cs typeface="Arial"/>
              </a:rPr>
              <a:t>164,</a:t>
            </a:r>
            <a:r>
              <a:rPr sz="1000" b="1" spc="-60" dirty="0">
                <a:solidFill>
                  <a:srgbClr val="FFFFFF"/>
                </a:solidFill>
                <a:latin typeface="Arial"/>
                <a:cs typeface="Arial"/>
              </a:rPr>
              <a:t>753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500950" y="3972327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782,502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578662" y="3611825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747,849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656982" y="4789162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121,976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734668" y="4730799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170,816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86980" y="4622041"/>
            <a:ext cx="1073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82" baseline="16666" dirty="0">
                <a:latin typeface="Arial"/>
                <a:cs typeface="Arial"/>
              </a:rPr>
              <a:t>226,660</a:t>
            </a:r>
            <a:r>
              <a:rPr sz="1500" spc="22" baseline="16666" dirty="0"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1,075,287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345543" y="4063048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416,636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423213" y="3317251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905,823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500898" y="3686002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923,452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578583" y="3401150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514,224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12439" y="4685676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498,196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190155" y="4624806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464,004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267840" y="4434890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383,601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64639" y="4086979"/>
            <a:ext cx="1073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-82" baseline="16666" dirty="0">
                <a:latin typeface="Arial"/>
                <a:cs typeface="Arial"/>
              </a:rPr>
              <a:t>333,187</a:t>
            </a:r>
            <a:r>
              <a:rPr sz="1500" baseline="16666" dirty="0"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FFFFFF"/>
                </a:solidFill>
                <a:latin typeface="Arial"/>
                <a:cs typeface="Arial"/>
              </a:rPr>
              <a:t>1,375,108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423203" y="3103602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363,968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578583" y="3229057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506,969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55840" y="4592651"/>
            <a:ext cx="377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58,574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733551" y="4529278"/>
            <a:ext cx="377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98,873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811263" y="4431753"/>
            <a:ext cx="377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34,729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888975" y="3895047"/>
            <a:ext cx="377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55,990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123096" y="3177626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181,376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811210" y="4287545"/>
            <a:ext cx="9759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6735" algn="l"/>
              </a:tabLst>
            </a:pPr>
            <a:r>
              <a:rPr sz="1500" spc="-82" baseline="2777" dirty="0">
                <a:latin typeface="Arial"/>
                <a:cs typeface="Arial"/>
              </a:rPr>
              <a:t>88,740	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928,119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888922" y="3742888"/>
            <a:ext cx="377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66,523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966583" y="2921817"/>
            <a:ext cx="4425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67,435</a:t>
            </a:r>
            <a:endParaRPr sz="10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162,430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044268" y="3171900"/>
            <a:ext cx="442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93,731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5" dirty="0">
                <a:latin typeface="Arial"/>
                <a:cs typeface="Arial"/>
              </a:rPr>
              <a:t>11,230</a:t>
            </a:r>
            <a:endParaRPr sz="1000">
              <a:latin typeface="Arial"/>
              <a:cs typeface="Arial"/>
            </a:endParaRPr>
          </a:p>
          <a:p>
            <a:pPr marL="13335">
              <a:lnSpc>
                <a:spcPts val="1195"/>
              </a:lnSpc>
            </a:pPr>
            <a:r>
              <a:rPr sz="1000" spc="-55" dirty="0">
                <a:latin typeface="Arial"/>
                <a:cs typeface="Arial"/>
              </a:rPr>
              <a:t>171,392</a:t>
            </a:r>
            <a:endParaRPr sz="1000">
              <a:latin typeface="Arial"/>
              <a:cs typeface="Arial"/>
            </a:endParaRPr>
          </a:p>
          <a:p>
            <a:pPr marL="13335">
              <a:lnSpc>
                <a:spcPts val="1195"/>
              </a:lnSpc>
            </a:pPr>
            <a:r>
              <a:rPr sz="1000" spc="-55" dirty="0">
                <a:latin typeface="Arial"/>
                <a:cs typeface="Arial"/>
              </a:rPr>
              <a:t>214,646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334261" y="1950440"/>
            <a:ext cx="6397625" cy="1896110"/>
          </a:xfrm>
          <a:custGeom>
            <a:avLst/>
            <a:gdLst/>
            <a:ahLst/>
            <a:cxnLst/>
            <a:rect l="l" t="t" r="r" b="b"/>
            <a:pathLst>
              <a:path w="6397625" h="1896110">
                <a:moveTo>
                  <a:pt x="0" y="1895817"/>
                </a:moveTo>
                <a:lnTo>
                  <a:pt x="6397396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705780" y="1913407"/>
            <a:ext cx="94615" cy="82550"/>
          </a:xfrm>
          <a:custGeom>
            <a:avLst/>
            <a:gdLst/>
            <a:ahLst/>
            <a:cxnLst/>
            <a:rect l="l" t="t" r="r" b="b"/>
            <a:pathLst>
              <a:path w="94615" h="82550">
                <a:moveTo>
                  <a:pt x="0" y="0"/>
                </a:moveTo>
                <a:lnTo>
                  <a:pt x="24358" y="82194"/>
                </a:lnTo>
                <a:lnTo>
                  <a:pt x="94373" y="167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57527" y="4884420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9207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89932" y="3968496"/>
            <a:ext cx="92075" cy="22225"/>
          </a:xfrm>
          <a:custGeom>
            <a:avLst/>
            <a:gdLst/>
            <a:ahLst/>
            <a:cxnLst/>
            <a:rect l="l" t="t" r="r" b="b"/>
            <a:pathLst>
              <a:path w="92075" h="22225">
                <a:moveTo>
                  <a:pt x="92075" y="2222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944868" y="3268979"/>
            <a:ext cx="92075" cy="132080"/>
          </a:xfrm>
          <a:custGeom>
            <a:avLst/>
            <a:gdLst/>
            <a:ahLst/>
            <a:cxnLst/>
            <a:rect l="l" t="t" r="r" b="b"/>
            <a:pathLst>
              <a:path w="92075" h="132079">
                <a:moveTo>
                  <a:pt x="92075" y="0"/>
                </a:moveTo>
                <a:lnTo>
                  <a:pt x="0" y="13176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23859" y="3121151"/>
            <a:ext cx="92075" cy="60325"/>
          </a:xfrm>
          <a:custGeom>
            <a:avLst/>
            <a:gdLst/>
            <a:ahLst/>
            <a:cxnLst/>
            <a:rect l="l" t="t" r="r" b="b"/>
            <a:pathLst>
              <a:path w="92075" h="60325">
                <a:moveTo>
                  <a:pt x="92075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12464" y="4460747"/>
            <a:ext cx="92075" cy="66675"/>
          </a:xfrm>
          <a:custGeom>
            <a:avLst/>
            <a:gdLst/>
            <a:ahLst/>
            <a:cxnLst/>
            <a:rect l="l" t="t" r="r" b="b"/>
            <a:pathLst>
              <a:path w="92075" h="66675">
                <a:moveTo>
                  <a:pt x="92075" y="6667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944868" y="3421379"/>
            <a:ext cx="92075" cy="78105"/>
          </a:xfrm>
          <a:custGeom>
            <a:avLst/>
            <a:gdLst/>
            <a:ahLst/>
            <a:cxnLst/>
            <a:rect l="l" t="t" r="r" b="b"/>
            <a:pathLst>
              <a:path w="92075" h="78104">
                <a:moveTo>
                  <a:pt x="92075" y="0"/>
                </a:moveTo>
                <a:lnTo>
                  <a:pt x="0" y="7778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23859" y="3211067"/>
            <a:ext cx="92075" cy="62230"/>
          </a:xfrm>
          <a:custGeom>
            <a:avLst/>
            <a:gdLst/>
            <a:ahLst/>
            <a:cxnLst/>
            <a:rect l="l" t="t" r="r" b="b"/>
            <a:pathLst>
              <a:path w="92075" h="62229">
                <a:moveTo>
                  <a:pt x="92075" y="6191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944868" y="3529584"/>
            <a:ext cx="92075" cy="44450"/>
          </a:xfrm>
          <a:custGeom>
            <a:avLst/>
            <a:gdLst/>
            <a:ahLst/>
            <a:cxnLst/>
            <a:rect l="l" t="t" r="r" b="b"/>
            <a:pathLst>
              <a:path w="92075" h="44450">
                <a:moveTo>
                  <a:pt x="92075" y="444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789932" y="4034028"/>
            <a:ext cx="92075" cy="109855"/>
          </a:xfrm>
          <a:custGeom>
            <a:avLst/>
            <a:gdLst/>
            <a:ahLst/>
            <a:cxnLst/>
            <a:rect l="l" t="t" r="r" b="b"/>
            <a:pathLst>
              <a:path w="92075" h="109854">
                <a:moveTo>
                  <a:pt x="92075" y="10953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67400" y="3113532"/>
            <a:ext cx="92075" cy="57150"/>
          </a:xfrm>
          <a:custGeom>
            <a:avLst/>
            <a:gdLst/>
            <a:ahLst/>
            <a:cxnLst/>
            <a:rect l="l" t="t" r="r" b="b"/>
            <a:pathLst>
              <a:path w="92075" h="57150">
                <a:moveTo>
                  <a:pt x="92075" y="571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634995" y="4828032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9207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67400" y="3017520"/>
            <a:ext cx="92075" cy="57150"/>
          </a:xfrm>
          <a:custGeom>
            <a:avLst/>
            <a:gdLst/>
            <a:ahLst/>
            <a:cxnLst/>
            <a:rect l="l" t="t" r="r" b="b"/>
            <a:pathLst>
              <a:path w="92075" h="57150">
                <a:moveTo>
                  <a:pt x="92075" y="0"/>
                </a:moveTo>
                <a:lnTo>
                  <a:pt x="0" y="571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789932" y="3838955"/>
            <a:ext cx="92075" cy="109855"/>
          </a:xfrm>
          <a:custGeom>
            <a:avLst/>
            <a:gdLst/>
            <a:ahLst/>
            <a:cxnLst/>
            <a:rect l="l" t="t" r="r" b="b"/>
            <a:pathLst>
              <a:path w="92075" h="109854">
                <a:moveTo>
                  <a:pt x="92075" y="0"/>
                </a:moveTo>
                <a:lnTo>
                  <a:pt x="0" y="10953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12464" y="4375403"/>
            <a:ext cx="92075" cy="65405"/>
          </a:xfrm>
          <a:custGeom>
            <a:avLst/>
            <a:gdLst/>
            <a:ahLst/>
            <a:cxnLst/>
            <a:rect l="l" t="t" r="r" b="b"/>
            <a:pathLst>
              <a:path w="92075" h="65404">
                <a:moveTo>
                  <a:pt x="92075" y="0"/>
                </a:moveTo>
                <a:lnTo>
                  <a:pt x="0" y="65087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712464" y="4632959"/>
            <a:ext cx="92075" cy="47625"/>
          </a:xfrm>
          <a:custGeom>
            <a:avLst/>
            <a:gdLst/>
            <a:ahLst/>
            <a:cxnLst/>
            <a:rect l="l" t="t" r="r" b="b"/>
            <a:pathLst>
              <a:path w="92075" h="47625">
                <a:moveTo>
                  <a:pt x="92075" y="4762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34995" y="4625340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9207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557527" y="4689347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9207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944868" y="3592067"/>
            <a:ext cx="92075" cy="133350"/>
          </a:xfrm>
          <a:custGeom>
            <a:avLst/>
            <a:gdLst/>
            <a:ahLst/>
            <a:cxnLst/>
            <a:rect l="l" t="t" r="r" b="b"/>
            <a:pathLst>
              <a:path w="92075" h="133350">
                <a:moveTo>
                  <a:pt x="92075" y="13334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92240" y="3380232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457200" y="0"/>
                </a:lnTo>
                <a:lnTo>
                  <a:pt x="45720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8" name="object 138"/>
          <p:cNvGraphicFramePr>
            <a:graphicFrameLocks noGrp="1"/>
          </p:cNvGraphicFramePr>
          <p:nvPr/>
        </p:nvGraphicFramePr>
        <p:xfrm>
          <a:off x="1122015" y="5839679"/>
          <a:ext cx="6933562" cy="432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6653">
                <a:tc>
                  <a:txBody>
                    <a:bodyPr/>
                    <a:lstStyle/>
                    <a:p>
                      <a:pPr marL="2540">
                        <a:lnSpc>
                          <a:spcPts val="580"/>
                        </a:lnSpc>
                      </a:pPr>
                      <a:r>
                        <a:rPr sz="1000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941,696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465,273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944"/>
                        </a:lnSpc>
                      </a:pPr>
                      <a:r>
                        <a:rPr sz="1000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663,006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69">
                <a:tc>
                  <a:txBody>
                    <a:bodyPr/>
                    <a:lstStyle/>
                    <a:p>
                      <a:pPr marL="3175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2022*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9" name="object 139"/>
          <p:cNvSpPr txBox="1"/>
          <p:nvPr/>
        </p:nvSpPr>
        <p:spPr>
          <a:xfrm>
            <a:off x="6499923" y="3359467"/>
            <a:ext cx="4419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243,510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98998" y="2779585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8,799,139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105257" y="3621020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6,183,142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571231" y="2729483"/>
            <a:ext cx="457200" cy="152400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130"/>
              </a:lnSpc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251,416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044761" y="4138485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4,720,778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039817" y="4327492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4,167,663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427750" y="2490741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9,698,024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961945" y="4390969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3,962,365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432613" y="2970033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7,839,616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530503" y="2918410"/>
            <a:ext cx="679450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019"/>
              </a:lnSpc>
              <a:spcBef>
                <a:spcPts val="95"/>
              </a:spcBef>
            </a:pP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1,000,000</a:t>
            </a:r>
            <a:endParaRPr sz="1000">
              <a:latin typeface="Arial"/>
              <a:cs typeface="Arial"/>
            </a:endParaRPr>
          </a:p>
          <a:p>
            <a:pPr marL="601980">
              <a:lnSpc>
                <a:spcPts val="1019"/>
              </a:lnSpc>
            </a:pPr>
            <a:r>
              <a:rPr sz="1000" spc="-55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282440" y="2735579"/>
            <a:ext cx="567055" cy="302260"/>
          </a:xfrm>
          <a:custGeom>
            <a:avLst/>
            <a:gdLst/>
            <a:ahLst/>
            <a:cxnLst/>
            <a:rect l="l" t="t" r="r" b="b"/>
            <a:pathLst>
              <a:path w="567054" h="302260">
                <a:moveTo>
                  <a:pt x="283464" y="0"/>
                </a:moveTo>
                <a:lnTo>
                  <a:pt x="226336" y="3065"/>
                </a:lnTo>
                <a:lnTo>
                  <a:pt x="173126" y="11856"/>
                </a:lnTo>
                <a:lnTo>
                  <a:pt x="124976" y="25767"/>
                </a:lnTo>
                <a:lnTo>
                  <a:pt x="83024" y="44191"/>
                </a:lnTo>
                <a:lnTo>
                  <a:pt x="48411" y="66520"/>
                </a:lnTo>
                <a:lnTo>
                  <a:pt x="5758" y="120469"/>
                </a:lnTo>
                <a:lnTo>
                  <a:pt x="0" y="150875"/>
                </a:lnTo>
                <a:lnTo>
                  <a:pt x="5758" y="181282"/>
                </a:lnTo>
                <a:lnTo>
                  <a:pt x="48411" y="235231"/>
                </a:lnTo>
                <a:lnTo>
                  <a:pt x="83024" y="257560"/>
                </a:lnTo>
                <a:lnTo>
                  <a:pt x="124976" y="275984"/>
                </a:lnTo>
                <a:lnTo>
                  <a:pt x="173126" y="289895"/>
                </a:lnTo>
                <a:lnTo>
                  <a:pt x="226336" y="298686"/>
                </a:lnTo>
                <a:lnTo>
                  <a:pt x="283464" y="301752"/>
                </a:lnTo>
                <a:lnTo>
                  <a:pt x="340591" y="298686"/>
                </a:lnTo>
                <a:lnTo>
                  <a:pt x="393801" y="289895"/>
                </a:lnTo>
                <a:lnTo>
                  <a:pt x="441951" y="275984"/>
                </a:lnTo>
                <a:lnTo>
                  <a:pt x="483903" y="257560"/>
                </a:lnTo>
                <a:lnTo>
                  <a:pt x="518516" y="235231"/>
                </a:lnTo>
                <a:lnTo>
                  <a:pt x="561169" y="181282"/>
                </a:lnTo>
                <a:lnTo>
                  <a:pt x="566928" y="150875"/>
                </a:lnTo>
                <a:lnTo>
                  <a:pt x="561169" y="120469"/>
                </a:lnTo>
                <a:lnTo>
                  <a:pt x="518516" y="66520"/>
                </a:lnTo>
                <a:lnTo>
                  <a:pt x="483903" y="44191"/>
                </a:lnTo>
                <a:lnTo>
                  <a:pt x="441951" y="25767"/>
                </a:lnTo>
                <a:lnTo>
                  <a:pt x="393801" y="11856"/>
                </a:lnTo>
                <a:lnTo>
                  <a:pt x="340591" y="3065"/>
                </a:lnTo>
                <a:lnTo>
                  <a:pt x="283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282440" y="2735579"/>
            <a:ext cx="567055" cy="302260"/>
          </a:xfrm>
          <a:custGeom>
            <a:avLst/>
            <a:gdLst/>
            <a:ahLst/>
            <a:cxnLst/>
            <a:rect l="l" t="t" r="r" b="b"/>
            <a:pathLst>
              <a:path w="567054" h="302260">
                <a:moveTo>
                  <a:pt x="0" y="150875"/>
                </a:moveTo>
                <a:lnTo>
                  <a:pt x="22275" y="92149"/>
                </a:lnTo>
                <a:lnTo>
                  <a:pt x="83024" y="44191"/>
                </a:lnTo>
                <a:lnTo>
                  <a:pt x="124976" y="25767"/>
                </a:lnTo>
                <a:lnTo>
                  <a:pt x="173126" y="11856"/>
                </a:lnTo>
                <a:lnTo>
                  <a:pt x="226336" y="3065"/>
                </a:lnTo>
                <a:lnTo>
                  <a:pt x="283464" y="0"/>
                </a:lnTo>
                <a:lnTo>
                  <a:pt x="340591" y="3065"/>
                </a:lnTo>
                <a:lnTo>
                  <a:pt x="393801" y="11856"/>
                </a:lnTo>
                <a:lnTo>
                  <a:pt x="441951" y="25767"/>
                </a:lnTo>
                <a:lnTo>
                  <a:pt x="483903" y="44191"/>
                </a:lnTo>
                <a:lnTo>
                  <a:pt x="518516" y="66520"/>
                </a:lnTo>
                <a:lnTo>
                  <a:pt x="561169" y="120469"/>
                </a:lnTo>
                <a:lnTo>
                  <a:pt x="566928" y="150875"/>
                </a:lnTo>
                <a:lnTo>
                  <a:pt x="561169" y="181282"/>
                </a:lnTo>
                <a:lnTo>
                  <a:pt x="518516" y="235231"/>
                </a:lnTo>
                <a:lnTo>
                  <a:pt x="483903" y="257560"/>
                </a:lnTo>
                <a:lnTo>
                  <a:pt x="441951" y="275984"/>
                </a:lnTo>
                <a:lnTo>
                  <a:pt x="393801" y="289895"/>
                </a:lnTo>
                <a:lnTo>
                  <a:pt x="340591" y="298686"/>
                </a:lnTo>
                <a:lnTo>
                  <a:pt x="283464" y="301752"/>
                </a:lnTo>
                <a:lnTo>
                  <a:pt x="226336" y="298686"/>
                </a:lnTo>
                <a:lnTo>
                  <a:pt x="173126" y="289895"/>
                </a:lnTo>
                <a:lnTo>
                  <a:pt x="124976" y="275984"/>
                </a:lnTo>
                <a:lnTo>
                  <a:pt x="83024" y="257560"/>
                </a:lnTo>
                <a:lnTo>
                  <a:pt x="48411" y="235231"/>
                </a:lnTo>
                <a:lnTo>
                  <a:pt x="5758" y="181282"/>
                </a:lnTo>
                <a:lnTo>
                  <a:pt x="0" y="150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355242" y="2754504"/>
            <a:ext cx="4235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5" dirty="0">
                <a:latin typeface="Arial"/>
                <a:cs typeface="Arial"/>
              </a:rPr>
              <a:t>+16%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45008" y="3034283"/>
            <a:ext cx="250190" cy="187960"/>
          </a:xfrm>
          <a:custGeom>
            <a:avLst/>
            <a:gdLst/>
            <a:ahLst/>
            <a:cxnLst/>
            <a:rect l="l" t="t" r="r" b="b"/>
            <a:pathLst>
              <a:path w="250190" h="187960">
                <a:moveTo>
                  <a:pt x="0" y="0"/>
                </a:moveTo>
                <a:lnTo>
                  <a:pt x="249936" y="0"/>
                </a:lnTo>
                <a:lnTo>
                  <a:pt x="24993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45008" y="2770632"/>
            <a:ext cx="250190" cy="187960"/>
          </a:xfrm>
          <a:custGeom>
            <a:avLst/>
            <a:gdLst/>
            <a:ahLst/>
            <a:cxnLst/>
            <a:rect l="l" t="t" r="r" b="b"/>
            <a:pathLst>
              <a:path w="250190" h="187960">
                <a:moveTo>
                  <a:pt x="0" y="0"/>
                </a:moveTo>
                <a:lnTo>
                  <a:pt x="249936" y="0"/>
                </a:lnTo>
                <a:lnTo>
                  <a:pt x="24993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45008" y="3560064"/>
            <a:ext cx="250190" cy="187960"/>
          </a:xfrm>
          <a:custGeom>
            <a:avLst/>
            <a:gdLst/>
            <a:ahLst/>
            <a:cxnLst/>
            <a:rect l="l" t="t" r="r" b="b"/>
            <a:pathLst>
              <a:path w="250190" h="187960">
                <a:moveTo>
                  <a:pt x="0" y="0"/>
                </a:moveTo>
                <a:lnTo>
                  <a:pt x="249936" y="0"/>
                </a:lnTo>
                <a:lnTo>
                  <a:pt x="24993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45008" y="3297935"/>
            <a:ext cx="250190" cy="186055"/>
          </a:xfrm>
          <a:custGeom>
            <a:avLst/>
            <a:gdLst/>
            <a:ahLst/>
            <a:cxnLst/>
            <a:rect l="l" t="t" r="r" b="b"/>
            <a:pathLst>
              <a:path w="250190" h="186054">
                <a:moveTo>
                  <a:pt x="0" y="0"/>
                </a:moveTo>
                <a:lnTo>
                  <a:pt x="249936" y="0"/>
                </a:lnTo>
                <a:lnTo>
                  <a:pt x="249936" y="185927"/>
                </a:lnTo>
                <a:lnTo>
                  <a:pt x="0" y="185927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6" name="object 156"/>
          <p:cNvGraphicFramePr>
            <a:graphicFrameLocks noGrp="1"/>
          </p:cNvGraphicFramePr>
          <p:nvPr/>
        </p:nvGraphicFramePr>
        <p:xfrm>
          <a:off x="445008" y="1452372"/>
          <a:ext cx="250190" cy="1242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7" name="object 157"/>
          <p:cNvSpPr/>
          <p:nvPr/>
        </p:nvSpPr>
        <p:spPr>
          <a:xfrm>
            <a:off x="445008" y="3823715"/>
            <a:ext cx="250190" cy="187960"/>
          </a:xfrm>
          <a:custGeom>
            <a:avLst/>
            <a:gdLst/>
            <a:ahLst/>
            <a:cxnLst/>
            <a:rect l="l" t="t" r="r" b="b"/>
            <a:pathLst>
              <a:path w="250190" h="187960">
                <a:moveTo>
                  <a:pt x="0" y="0"/>
                </a:moveTo>
                <a:lnTo>
                  <a:pt x="249936" y="0"/>
                </a:lnTo>
                <a:lnTo>
                  <a:pt x="24993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733425" y="3267265"/>
            <a:ext cx="692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7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h</a:t>
            </a:r>
            <a:r>
              <a:rPr sz="1400" spc="-70" dirty="0">
                <a:latin typeface="Arial"/>
                <a:cs typeface="Arial"/>
              </a:rPr>
              <a:t>e</a:t>
            </a:r>
            <a:r>
              <a:rPr sz="1400" spc="-40" dirty="0">
                <a:latin typeface="Arial"/>
                <a:cs typeface="Arial"/>
              </a:rPr>
              <a:t>m</a:t>
            </a: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733425" y="3003726"/>
            <a:ext cx="22637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Earth and </a:t>
            </a:r>
            <a:r>
              <a:rPr sz="1400" spc="-55" dirty="0">
                <a:latin typeface="Arial"/>
                <a:cs typeface="Arial"/>
              </a:rPr>
              <a:t>Atmospheric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Science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733425" y="2740187"/>
            <a:ext cx="13347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60" dirty="0">
                <a:latin typeface="Arial"/>
                <a:cs typeface="Arial"/>
              </a:rPr>
              <a:t>Computer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Science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33425" y="3481235"/>
            <a:ext cx="1831339" cy="5530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1400" spc="-60" dirty="0">
                <a:latin typeface="Arial"/>
                <a:cs typeface="Arial"/>
              </a:rPr>
              <a:t>Biology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400" spc="-75" dirty="0">
                <a:latin typeface="Arial"/>
                <a:cs typeface="Arial"/>
              </a:rPr>
              <a:t>Engineering </a:t>
            </a:r>
            <a:r>
              <a:rPr sz="1400" spc="-70" dirty="0">
                <a:latin typeface="Arial"/>
                <a:cs typeface="Arial"/>
              </a:rPr>
              <a:t>and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Aviation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33425" y="1372921"/>
            <a:ext cx="1441450" cy="1343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500"/>
              </a:lnSpc>
              <a:spcBef>
                <a:spcPts val="100"/>
              </a:spcBef>
            </a:pPr>
            <a:r>
              <a:rPr sz="1400" spc="-50" dirty="0">
                <a:latin typeface="Arial"/>
                <a:cs typeface="Arial"/>
              </a:rPr>
              <a:t>Water </a:t>
            </a:r>
            <a:r>
              <a:rPr sz="1400" spc="-20" dirty="0">
                <a:latin typeface="Arial"/>
                <a:cs typeface="Arial"/>
              </a:rPr>
              <a:t>Institute  </a:t>
            </a:r>
            <a:r>
              <a:rPr sz="1400" spc="-70" dirty="0">
                <a:latin typeface="Arial"/>
                <a:cs typeface="Arial"/>
              </a:rPr>
              <a:t>Geospatial </a:t>
            </a:r>
            <a:r>
              <a:rPr sz="1400" spc="-20" dirty="0">
                <a:latin typeface="Arial"/>
                <a:cs typeface="Arial"/>
              </a:rPr>
              <a:t>Institute  </a:t>
            </a:r>
            <a:r>
              <a:rPr sz="1400" spc="-114" dirty="0">
                <a:latin typeface="Arial"/>
                <a:cs typeface="Arial"/>
              </a:rPr>
              <a:t>Physics</a:t>
            </a:r>
            <a:endParaRPr sz="1400">
              <a:latin typeface="Arial"/>
              <a:cs typeface="Arial"/>
            </a:endParaRPr>
          </a:p>
          <a:p>
            <a:pPr marL="12700" marR="41275">
              <a:lnSpc>
                <a:spcPct val="123500"/>
              </a:lnSpc>
            </a:pPr>
            <a:r>
              <a:rPr sz="1400" spc="-15" dirty="0">
                <a:latin typeface="Arial"/>
                <a:cs typeface="Arial"/>
              </a:rPr>
              <a:t>Math </a:t>
            </a:r>
            <a:r>
              <a:rPr sz="1400" spc="-70" dirty="0">
                <a:latin typeface="Arial"/>
                <a:cs typeface="Arial"/>
              </a:rPr>
              <a:t>and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Statistics  </a:t>
            </a:r>
            <a:r>
              <a:rPr sz="1400" spc="-95" dirty="0">
                <a:latin typeface="Arial"/>
                <a:cs typeface="Arial"/>
              </a:rPr>
              <a:t>Psychology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860801" y="6325782"/>
            <a:ext cx="12255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95" dirty="0">
                <a:latin typeface="Arial"/>
                <a:cs typeface="Arial"/>
              </a:rPr>
              <a:t>*FY22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Estimated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99" y="6045199"/>
            <a:ext cx="1473199" cy="660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76172"/>
            <a:ext cx="9144000" cy="70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5572"/>
            <a:ext cx="9144000" cy="24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09955"/>
            <a:ext cx="9144000" cy="966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09955"/>
            <a:ext cx="9144000" cy="966469"/>
          </a:xfrm>
          <a:custGeom>
            <a:avLst/>
            <a:gdLst/>
            <a:ahLst/>
            <a:cxnLst/>
            <a:rect l="l" t="t" r="r" b="b"/>
            <a:pathLst>
              <a:path w="9144000" h="966469">
                <a:moveTo>
                  <a:pt x="0" y="0"/>
                </a:moveTo>
                <a:lnTo>
                  <a:pt x="9144000" y="0"/>
                </a:lnTo>
                <a:lnTo>
                  <a:pt x="9144000" y="966215"/>
                </a:lnTo>
                <a:lnTo>
                  <a:pt x="0" y="966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3662" y="677986"/>
            <a:ext cx="7936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15" dirty="0"/>
              <a:t>EXEMPLAR </a:t>
            </a:r>
            <a:r>
              <a:rPr sz="2400" spc="-300" dirty="0"/>
              <a:t>GROWTH </a:t>
            </a:r>
            <a:r>
              <a:rPr sz="2400" spc="-305" dirty="0"/>
              <a:t>AREAS: </a:t>
            </a:r>
            <a:r>
              <a:rPr sz="2400" spc="-320" dirty="0"/>
              <a:t>CHEMISTRY </a:t>
            </a:r>
            <a:r>
              <a:rPr sz="2400" spc="35" dirty="0"/>
              <a:t>&amp; </a:t>
            </a:r>
            <a:r>
              <a:rPr sz="2400" spc="-315" dirty="0"/>
              <a:t>BIOLOGY,</a:t>
            </a:r>
            <a:r>
              <a:rPr sz="2400" spc="-295" dirty="0"/>
              <a:t> </a:t>
            </a:r>
            <a:r>
              <a:rPr sz="2400" spc="-120" dirty="0"/>
              <a:t>2016-2022</a:t>
            </a:r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75303" y="2561831"/>
            <a:ext cx="245745" cy="3239135"/>
          </a:xfrm>
          <a:custGeom>
            <a:avLst/>
            <a:gdLst/>
            <a:ahLst/>
            <a:cxnLst/>
            <a:rect l="l" t="t" r="r" b="b"/>
            <a:pathLst>
              <a:path w="245745" h="3239135">
                <a:moveTo>
                  <a:pt x="245363" y="0"/>
                </a:moveTo>
                <a:lnTo>
                  <a:pt x="0" y="0"/>
                </a:lnTo>
                <a:lnTo>
                  <a:pt x="0" y="3238512"/>
                </a:lnTo>
                <a:lnTo>
                  <a:pt x="245363" y="3238512"/>
                </a:lnTo>
                <a:lnTo>
                  <a:pt x="24536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3344" y="3771900"/>
            <a:ext cx="245745" cy="2028825"/>
          </a:xfrm>
          <a:custGeom>
            <a:avLst/>
            <a:gdLst/>
            <a:ahLst/>
            <a:cxnLst/>
            <a:rect l="l" t="t" r="r" b="b"/>
            <a:pathLst>
              <a:path w="245745" h="2028825">
                <a:moveTo>
                  <a:pt x="245364" y="0"/>
                </a:moveTo>
                <a:lnTo>
                  <a:pt x="0" y="0"/>
                </a:lnTo>
                <a:lnTo>
                  <a:pt x="0" y="2028444"/>
                </a:lnTo>
                <a:lnTo>
                  <a:pt x="245364" y="2028444"/>
                </a:lnTo>
                <a:lnTo>
                  <a:pt x="24536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92907" y="3985259"/>
            <a:ext cx="245745" cy="1815464"/>
          </a:xfrm>
          <a:custGeom>
            <a:avLst/>
            <a:gdLst/>
            <a:ahLst/>
            <a:cxnLst/>
            <a:rect l="l" t="t" r="r" b="b"/>
            <a:pathLst>
              <a:path w="245744" h="1815464">
                <a:moveTo>
                  <a:pt x="245363" y="0"/>
                </a:moveTo>
                <a:lnTo>
                  <a:pt x="0" y="0"/>
                </a:lnTo>
                <a:lnTo>
                  <a:pt x="0" y="1815083"/>
                </a:lnTo>
                <a:lnTo>
                  <a:pt x="245363" y="1815083"/>
                </a:lnTo>
                <a:lnTo>
                  <a:pt x="24536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0948" y="4381487"/>
            <a:ext cx="245745" cy="1419225"/>
          </a:xfrm>
          <a:custGeom>
            <a:avLst/>
            <a:gdLst/>
            <a:ahLst/>
            <a:cxnLst/>
            <a:rect l="l" t="t" r="r" b="b"/>
            <a:pathLst>
              <a:path w="245744" h="1419225">
                <a:moveTo>
                  <a:pt x="245363" y="0"/>
                </a:moveTo>
                <a:lnTo>
                  <a:pt x="0" y="0"/>
                </a:lnTo>
                <a:lnTo>
                  <a:pt x="0" y="1418856"/>
                </a:lnTo>
                <a:lnTo>
                  <a:pt x="245363" y="1418856"/>
                </a:lnTo>
                <a:lnTo>
                  <a:pt x="24536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10511" y="4654296"/>
            <a:ext cx="245745" cy="1146175"/>
          </a:xfrm>
          <a:custGeom>
            <a:avLst/>
            <a:gdLst/>
            <a:ahLst/>
            <a:cxnLst/>
            <a:rect l="l" t="t" r="r" b="b"/>
            <a:pathLst>
              <a:path w="245744" h="1146175">
                <a:moveTo>
                  <a:pt x="245363" y="0"/>
                </a:moveTo>
                <a:lnTo>
                  <a:pt x="0" y="0"/>
                </a:lnTo>
                <a:lnTo>
                  <a:pt x="0" y="1146047"/>
                </a:lnTo>
                <a:lnTo>
                  <a:pt x="245363" y="1146047"/>
                </a:lnTo>
                <a:lnTo>
                  <a:pt x="245363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70075" y="4981955"/>
            <a:ext cx="243840" cy="818515"/>
          </a:xfrm>
          <a:custGeom>
            <a:avLst/>
            <a:gdLst/>
            <a:ahLst/>
            <a:cxnLst/>
            <a:rect l="l" t="t" r="r" b="b"/>
            <a:pathLst>
              <a:path w="243840" h="818514">
                <a:moveTo>
                  <a:pt x="243840" y="0"/>
                </a:moveTo>
                <a:lnTo>
                  <a:pt x="0" y="0"/>
                </a:lnTo>
                <a:lnTo>
                  <a:pt x="0" y="818388"/>
                </a:lnTo>
                <a:lnTo>
                  <a:pt x="243840" y="818388"/>
                </a:lnTo>
                <a:lnTo>
                  <a:pt x="24384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8116" y="5055108"/>
            <a:ext cx="245745" cy="745490"/>
          </a:xfrm>
          <a:custGeom>
            <a:avLst/>
            <a:gdLst/>
            <a:ahLst/>
            <a:cxnLst/>
            <a:rect l="l" t="t" r="r" b="b"/>
            <a:pathLst>
              <a:path w="245744" h="745489">
                <a:moveTo>
                  <a:pt x="245364" y="0"/>
                </a:moveTo>
                <a:lnTo>
                  <a:pt x="0" y="0"/>
                </a:lnTo>
                <a:lnTo>
                  <a:pt x="0" y="745236"/>
                </a:lnTo>
                <a:lnTo>
                  <a:pt x="245364" y="745236"/>
                </a:lnTo>
                <a:lnTo>
                  <a:pt x="24536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0580" y="5800344"/>
            <a:ext cx="3088005" cy="0"/>
          </a:xfrm>
          <a:custGeom>
            <a:avLst/>
            <a:gdLst/>
            <a:ahLst/>
            <a:cxnLst/>
            <a:rect l="l" t="t" r="r" b="b"/>
            <a:pathLst>
              <a:path w="3088004">
                <a:moveTo>
                  <a:pt x="0" y="0"/>
                </a:moveTo>
                <a:lnTo>
                  <a:pt x="30876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5597" y="4792357"/>
            <a:ext cx="608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565,</a:t>
            </a:r>
            <a:r>
              <a:rPr sz="1400" spc="-75" dirty="0">
                <a:latin typeface="Arial"/>
                <a:cs typeface="Arial"/>
              </a:rPr>
              <a:t>364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6696" y="4579840"/>
            <a:ext cx="608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620,</a:t>
            </a:r>
            <a:r>
              <a:rPr sz="1400" spc="-75" dirty="0">
                <a:latin typeface="Arial"/>
                <a:cs typeface="Arial"/>
              </a:rPr>
              <a:t>366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27794" y="4366752"/>
            <a:ext cx="608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868,</a:t>
            </a:r>
            <a:r>
              <a:rPr sz="1400" spc="-75" dirty="0">
                <a:latin typeface="Arial"/>
                <a:cs typeface="Arial"/>
              </a:rPr>
              <a:t>641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31795" y="4119227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1,075,287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74483" y="3722889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1,375,108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15581" y="3510009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1,536,482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24941" y="2300095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2,453,180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50797" y="1909025"/>
            <a:ext cx="2594610" cy="2443480"/>
          </a:xfrm>
          <a:custGeom>
            <a:avLst/>
            <a:gdLst/>
            <a:ahLst/>
            <a:cxnLst/>
            <a:rect l="l" t="t" r="r" b="b"/>
            <a:pathLst>
              <a:path w="2594610" h="2443479">
                <a:moveTo>
                  <a:pt x="0" y="2443391"/>
                </a:moveTo>
                <a:lnTo>
                  <a:pt x="259435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5371" y="1860040"/>
            <a:ext cx="92075" cy="90170"/>
          </a:xfrm>
          <a:custGeom>
            <a:avLst/>
            <a:gdLst/>
            <a:ahLst/>
            <a:cxnLst/>
            <a:rect l="l" t="t" r="r" b="b"/>
            <a:pathLst>
              <a:path w="92075" h="90169">
                <a:moveTo>
                  <a:pt x="91795" y="0"/>
                </a:moveTo>
                <a:lnTo>
                  <a:pt x="0" y="27571"/>
                </a:lnTo>
                <a:lnTo>
                  <a:pt x="58775" y="89979"/>
                </a:lnTo>
                <a:lnTo>
                  <a:pt x="91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56974" y="5834570"/>
            <a:ext cx="30753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latin typeface="Arial"/>
                <a:cs typeface="Arial"/>
              </a:rPr>
              <a:t>2016 2017 2018 2019 2020 2021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2022*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89404" y="2955035"/>
            <a:ext cx="567055" cy="300355"/>
          </a:xfrm>
          <a:custGeom>
            <a:avLst/>
            <a:gdLst/>
            <a:ahLst/>
            <a:cxnLst/>
            <a:rect l="l" t="t" r="r" b="b"/>
            <a:pathLst>
              <a:path w="567055" h="300354">
                <a:moveTo>
                  <a:pt x="283464" y="0"/>
                </a:moveTo>
                <a:lnTo>
                  <a:pt x="226336" y="3049"/>
                </a:lnTo>
                <a:lnTo>
                  <a:pt x="173126" y="11796"/>
                </a:lnTo>
                <a:lnTo>
                  <a:pt x="124976" y="25637"/>
                </a:lnTo>
                <a:lnTo>
                  <a:pt x="83024" y="43967"/>
                </a:lnTo>
                <a:lnTo>
                  <a:pt x="48411" y="66183"/>
                </a:lnTo>
                <a:lnTo>
                  <a:pt x="5758" y="119860"/>
                </a:lnTo>
                <a:lnTo>
                  <a:pt x="0" y="150113"/>
                </a:lnTo>
                <a:lnTo>
                  <a:pt x="5758" y="180367"/>
                </a:lnTo>
                <a:lnTo>
                  <a:pt x="48411" y="234044"/>
                </a:lnTo>
                <a:lnTo>
                  <a:pt x="83024" y="256260"/>
                </a:lnTo>
                <a:lnTo>
                  <a:pt x="124976" y="274590"/>
                </a:lnTo>
                <a:lnTo>
                  <a:pt x="173126" y="288431"/>
                </a:lnTo>
                <a:lnTo>
                  <a:pt x="226336" y="297178"/>
                </a:lnTo>
                <a:lnTo>
                  <a:pt x="283464" y="300227"/>
                </a:lnTo>
                <a:lnTo>
                  <a:pt x="340591" y="297178"/>
                </a:lnTo>
                <a:lnTo>
                  <a:pt x="393801" y="288431"/>
                </a:lnTo>
                <a:lnTo>
                  <a:pt x="441951" y="274590"/>
                </a:lnTo>
                <a:lnTo>
                  <a:pt x="483903" y="256260"/>
                </a:lnTo>
                <a:lnTo>
                  <a:pt x="518516" y="234044"/>
                </a:lnTo>
                <a:lnTo>
                  <a:pt x="561169" y="180367"/>
                </a:lnTo>
                <a:lnTo>
                  <a:pt x="566928" y="150113"/>
                </a:lnTo>
                <a:lnTo>
                  <a:pt x="561169" y="119860"/>
                </a:lnTo>
                <a:lnTo>
                  <a:pt x="518516" y="66183"/>
                </a:lnTo>
                <a:lnTo>
                  <a:pt x="483903" y="43967"/>
                </a:lnTo>
                <a:lnTo>
                  <a:pt x="441951" y="25637"/>
                </a:lnTo>
                <a:lnTo>
                  <a:pt x="393801" y="11796"/>
                </a:lnTo>
                <a:lnTo>
                  <a:pt x="340591" y="3049"/>
                </a:lnTo>
                <a:lnTo>
                  <a:pt x="283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89404" y="2955035"/>
            <a:ext cx="567055" cy="300355"/>
          </a:xfrm>
          <a:custGeom>
            <a:avLst/>
            <a:gdLst/>
            <a:ahLst/>
            <a:cxnLst/>
            <a:rect l="l" t="t" r="r" b="b"/>
            <a:pathLst>
              <a:path w="567055" h="300354">
                <a:moveTo>
                  <a:pt x="0" y="150113"/>
                </a:moveTo>
                <a:lnTo>
                  <a:pt x="22275" y="91682"/>
                </a:lnTo>
                <a:lnTo>
                  <a:pt x="83024" y="43967"/>
                </a:lnTo>
                <a:lnTo>
                  <a:pt x="124976" y="25637"/>
                </a:lnTo>
                <a:lnTo>
                  <a:pt x="173126" y="11796"/>
                </a:lnTo>
                <a:lnTo>
                  <a:pt x="226336" y="3049"/>
                </a:lnTo>
                <a:lnTo>
                  <a:pt x="283464" y="0"/>
                </a:lnTo>
                <a:lnTo>
                  <a:pt x="340591" y="3049"/>
                </a:lnTo>
                <a:lnTo>
                  <a:pt x="393801" y="11796"/>
                </a:lnTo>
                <a:lnTo>
                  <a:pt x="441951" y="25637"/>
                </a:lnTo>
                <a:lnTo>
                  <a:pt x="483903" y="43967"/>
                </a:lnTo>
                <a:lnTo>
                  <a:pt x="518516" y="66183"/>
                </a:lnTo>
                <a:lnTo>
                  <a:pt x="561169" y="119860"/>
                </a:lnTo>
                <a:lnTo>
                  <a:pt x="566928" y="150113"/>
                </a:lnTo>
                <a:lnTo>
                  <a:pt x="561169" y="180367"/>
                </a:lnTo>
                <a:lnTo>
                  <a:pt x="518516" y="234044"/>
                </a:lnTo>
                <a:lnTo>
                  <a:pt x="483903" y="256260"/>
                </a:lnTo>
                <a:lnTo>
                  <a:pt x="441951" y="274590"/>
                </a:lnTo>
                <a:lnTo>
                  <a:pt x="393801" y="288431"/>
                </a:lnTo>
                <a:lnTo>
                  <a:pt x="340591" y="297178"/>
                </a:lnTo>
                <a:lnTo>
                  <a:pt x="283464" y="300227"/>
                </a:lnTo>
                <a:lnTo>
                  <a:pt x="226336" y="297178"/>
                </a:lnTo>
                <a:lnTo>
                  <a:pt x="173126" y="288431"/>
                </a:lnTo>
                <a:lnTo>
                  <a:pt x="124976" y="274590"/>
                </a:lnTo>
                <a:lnTo>
                  <a:pt x="83024" y="256260"/>
                </a:lnTo>
                <a:lnTo>
                  <a:pt x="48411" y="234044"/>
                </a:lnTo>
                <a:lnTo>
                  <a:pt x="5758" y="180367"/>
                </a:lnTo>
                <a:lnTo>
                  <a:pt x="0" y="1501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161317" y="2973577"/>
            <a:ext cx="4235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5" dirty="0">
                <a:latin typeface="Arial"/>
                <a:cs typeface="Arial"/>
              </a:rPr>
              <a:t>+28%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02208" y="2282951"/>
            <a:ext cx="250190" cy="187960"/>
          </a:xfrm>
          <a:custGeom>
            <a:avLst/>
            <a:gdLst/>
            <a:ahLst/>
            <a:cxnLst/>
            <a:rect l="l" t="t" r="r" b="b"/>
            <a:pathLst>
              <a:path w="250190" h="187960">
                <a:moveTo>
                  <a:pt x="0" y="0"/>
                </a:moveTo>
                <a:lnTo>
                  <a:pt x="249935" y="0"/>
                </a:lnTo>
                <a:lnTo>
                  <a:pt x="249935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90625" y="2252852"/>
            <a:ext cx="692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7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h</a:t>
            </a:r>
            <a:r>
              <a:rPr sz="1400" spc="-70" dirty="0">
                <a:latin typeface="Arial"/>
                <a:cs typeface="Arial"/>
              </a:rPr>
              <a:t>e</a:t>
            </a:r>
            <a:r>
              <a:rPr sz="1400" spc="-40" dirty="0">
                <a:latin typeface="Arial"/>
                <a:cs typeface="Arial"/>
              </a:rPr>
              <a:t>m</a:t>
            </a: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165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44144" y="6093072"/>
            <a:ext cx="12255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95" dirty="0">
                <a:latin typeface="Arial"/>
                <a:cs typeface="Arial"/>
              </a:rPr>
              <a:t>*FY22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Estimated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909816" y="2561831"/>
            <a:ext cx="285115" cy="3239135"/>
          </a:xfrm>
          <a:custGeom>
            <a:avLst/>
            <a:gdLst/>
            <a:ahLst/>
            <a:cxnLst/>
            <a:rect l="l" t="t" r="r" b="b"/>
            <a:pathLst>
              <a:path w="285115" h="3239135">
                <a:moveTo>
                  <a:pt x="285000" y="0"/>
                </a:moveTo>
                <a:lnTo>
                  <a:pt x="0" y="0"/>
                </a:lnTo>
                <a:lnTo>
                  <a:pt x="0" y="3238512"/>
                </a:lnTo>
                <a:lnTo>
                  <a:pt x="285000" y="3238512"/>
                </a:lnTo>
                <a:lnTo>
                  <a:pt x="2850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38516" y="2618232"/>
            <a:ext cx="287020" cy="3182620"/>
          </a:xfrm>
          <a:custGeom>
            <a:avLst/>
            <a:gdLst/>
            <a:ahLst/>
            <a:cxnLst/>
            <a:rect l="l" t="t" r="r" b="b"/>
            <a:pathLst>
              <a:path w="287020" h="3182620">
                <a:moveTo>
                  <a:pt x="286511" y="0"/>
                </a:moveTo>
                <a:lnTo>
                  <a:pt x="0" y="0"/>
                </a:lnTo>
                <a:lnTo>
                  <a:pt x="0" y="3182112"/>
                </a:lnTo>
                <a:lnTo>
                  <a:pt x="286511" y="3182112"/>
                </a:lnTo>
                <a:lnTo>
                  <a:pt x="28651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23404" y="2916935"/>
            <a:ext cx="287020" cy="2883535"/>
          </a:xfrm>
          <a:custGeom>
            <a:avLst/>
            <a:gdLst/>
            <a:ahLst/>
            <a:cxnLst/>
            <a:rect l="l" t="t" r="r" b="b"/>
            <a:pathLst>
              <a:path w="287020" h="2883535">
                <a:moveTo>
                  <a:pt x="286499" y="0"/>
                </a:moveTo>
                <a:lnTo>
                  <a:pt x="0" y="0"/>
                </a:lnTo>
                <a:lnTo>
                  <a:pt x="0" y="2883408"/>
                </a:lnTo>
                <a:lnTo>
                  <a:pt x="286499" y="2883408"/>
                </a:lnTo>
                <a:lnTo>
                  <a:pt x="286499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94703" y="3419855"/>
            <a:ext cx="285115" cy="2380615"/>
          </a:xfrm>
          <a:custGeom>
            <a:avLst/>
            <a:gdLst/>
            <a:ahLst/>
            <a:cxnLst/>
            <a:rect l="l" t="t" r="r" b="b"/>
            <a:pathLst>
              <a:path w="285115" h="2380615">
                <a:moveTo>
                  <a:pt x="284988" y="0"/>
                </a:moveTo>
                <a:lnTo>
                  <a:pt x="0" y="0"/>
                </a:lnTo>
                <a:lnTo>
                  <a:pt x="0" y="2380488"/>
                </a:lnTo>
                <a:lnTo>
                  <a:pt x="284988" y="2380488"/>
                </a:lnTo>
                <a:lnTo>
                  <a:pt x="284988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79591" y="3765803"/>
            <a:ext cx="287020" cy="2034539"/>
          </a:xfrm>
          <a:custGeom>
            <a:avLst/>
            <a:gdLst/>
            <a:ahLst/>
            <a:cxnLst/>
            <a:rect l="l" t="t" r="r" b="b"/>
            <a:pathLst>
              <a:path w="287020" h="2034539">
                <a:moveTo>
                  <a:pt x="286512" y="0"/>
                </a:moveTo>
                <a:lnTo>
                  <a:pt x="0" y="0"/>
                </a:lnTo>
                <a:lnTo>
                  <a:pt x="0" y="2034540"/>
                </a:lnTo>
                <a:lnTo>
                  <a:pt x="286512" y="2034540"/>
                </a:lnTo>
                <a:lnTo>
                  <a:pt x="28651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64479" y="4140708"/>
            <a:ext cx="287020" cy="1659889"/>
          </a:xfrm>
          <a:custGeom>
            <a:avLst/>
            <a:gdLst/>
            <a:ahLst/>
            <a:cxnLst/>
            <a:rect l="l" t="t" r="r" b="b"/>
            <a:pathLst>
              <a:path w="287020" h="1659889">
                <a:moveTo>
                  <a:pt x="286512" y="0"/>
                </a:moveTo>
                <a:lnTo>
                  <a:pt x="0" y="0"/>
                </a:lnTo>
                <a:lnTo>
                  <a:pt x="0" y="1659636"/>
                </a:lnTo>
                <a:lnTo>
                  <a:pt x="286512" y="1659636"/>
                </a:lnTo>
                <a:lnTo>
                  <a:pt x="28651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49367" y="4844796"/>
            <a:ext cx="287020" cy="955675"/>
          </a:xfrm>
          <a:custGeom>
            <a:avLst/>
            <a:gdLst/>
            <a:ahLst/>
            <a:cxnLst/>
            <a:rect l="l" t="t" r="r" b="b"/>
            <a:pathLst>
              <a:path w="287020" h="955675">
                <a:moveTo>
                  <a:pt x="286499" y="0"/>
                </a:moveTo>
                <a:lnTo>
                  <a:pt x="0" y="0"/>
                </a:lnTo>
                <a:lnTo>
                  <a:pt x="0" y="955547"/>
                </a:lnTo>
                <a:lnTo>
                  <a:pt x="286499" y="955547"/>
                </a:lnTo>
                <a:lnTo>
                  <a:pt x="286499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35067" y="5800344"/>
            <a:ext cx="3604260" cy="0"/>
          </a:xfrm>
          <a:custGeom>
            <a:avLst/>
            <a:gdLst/>
            <a:ahLst/>
            <a:cxnLst/>
            <a:rect l="l" t="t" r="r" b="b"/>
            <a:pathLst>
              <a:path w="3604259">
                <a:moveTo>
                  <a:pt x="0" y="0"/>
                </a:moveTo>
                <a:lnTo>
                  <a:pt x="360426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687700" y="4583088"/>
            <a:ext cx="608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759,</a:t>
            </a:r>
            <a:r>
              <a:rPr sz="1400" spc="-75" dirty="0">
                <a:latin typeface="Arial"/>
                <a:cs typeface="Arial"/>
              </a:rPr>
              <a:t>516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35257" y="3878412"/>
            <a:ext cx="742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Arial"/>
                <a:cs typeface="Arial"/>
              </a:rPr>
              <a:t>1,319,611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50060" y="3503207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1,618,349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64864" y="3157230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1,893,333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79668" y="2300095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2,574,682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94472" y="2655554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2,292,196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09274" y="2356440"/>
            <a:ext cx="74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70" dirty="0">
                <a:latin typeface="Arial"/>
                <a:cs typeface="Arial"/>
              </a:rPr>
              <a:t>2,530,529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993385" y="1001141"/>
            <a:ext cx="3031490" cy="2185670"/>
          </a:xfrm>
          <a:custGeom>
            <a:avLst/>
            <a:gdLst/>
            <a:ahLst/>
            <a:cxnLst/>
            <a:rect l="l" t="t" r="r" b="b"/>
            <a:pathLst>
              <a:path w="3031490" h="2185670">
                <a:moveTo>
                  <a:pt x="0" y="2185479"/>
                </a:moveTo>
                <a:lnTo>
                  <a:pt x="303132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88055" y="959363"/>
            <a:ext cx="94615" cy="85090"/>
          </a:xfrm>
          <a:custGeom>
            <a:avLst/>
            <a:gdLst/>
            <a:ahLst/>
            <a:cxnLst/>
            <a:rect l="l" t="t" r="r" b="b"/>
            <a:pathLst>
              <a:path w="94615" h="85090">
                <a:moveTo>
                  <a:pt x="94602" y="0"/>
                </a:moveTo>
                <a:lnTo>
                  <a:pt x="0" y="15367"/>
                </a:lnTo>
                <a:lnTo>
                  <a:pt x="50139" y="84899"/>
                </a:lnTo>
                <a:lnTo>
                  <a:pt x="946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800498" y="5834570"/>
            <a:ext cx="35179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6415" algn="l"/>
                <a:tab pos="1042669" algn="l"/>
                <a:tab pos="1557020" algn="l"/>
                <a:tab pos="2071370" algn="l"/>
                <a:tab pos="2585720" algn="l"/>
              </a:tabLst>
            </a:pPr>
            <a:r>
              <a:rPr sz="1400" spc="-75" dirty="0">
                <a:latin typeface="Arial"/>
                <a:cs typeface="Arial"/>
              </a:rPr>
              <a:t>2016	2017	2018	2019	2020	2021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2022*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254496" y="1920239"/>
            <a:ext cx="567055" cy="302260"/>
          </a:xfrm>
          <a:custGeom>
            <a:avLst/>
            <a:gdLst/>
            <a:ahLst/>
            <a:cxnLst/>
            <a:rect l="l" t="t" r="r" b="b"/>
            <a:pathLst>
              <a:path w="567054" h="302260">
                <a:moveTo>
                  <a:pt x="283464" y="0"/>
                </a:moveTo>
                <a:lnTo>
                  <a:pt x="226336" y="3065"/>
                </a:lnTo>
                <a:lnTo>
                  <a:pt x="173126" y="11856"/>
                </a:lnTo>
                <a:lnTo>
                  <a:pt x="124976" y="25767"/>
                </a:lnTo>
                <a:lnTo>
                  <a:pt x="83024" y="44191"/>
                </a:lnTo>
                <a:lnTo>
                  <a:pt x="48411" y="66520"/>
                </a:lnTo>
                <a:lnTo>
                  <a:pt x="5758" y="120469"/>
                </a:lnTo>
                <a:lnTo>
                  <a:pt x="0" y="150875"/>
                </a:lnTo>
                <a:lnTo>
                  <a:pt x="5758" y="181282"/>
                </a:lnTo>
                <a:lnTo>
                  <a:pt x="48411" y="235231"/>
                </a:lnTo>
                <a:lnTo>
                  <a:pt x="83024" y="257560"/>
                </a:lnTo>
                <a:lnTo>
                  <a:pt x="124976" y="275984"/>
                </a:lnTo>
                <a:lnTo>
                  <a:pt x="173126" y="289895"/>
                </a:lnTo>
                <a:lnTo>
                  <a:pt x="226336" y="298686"/>
                </a:lnTo>
                <a:lnTo>
                  <a:pt x="283464" y="301752"/>
                </a:lnTo>
                <a:lnTo>
                  <a:pt x="340591" y="298686"/>
                </a:lnTo>
                <a:lnTo>
                  <a:pt x="393801" y="289895"/>
                </a:lnTo>
                <a:lnTo>
                  <a:pt x="441951" y="275984"/>
                </a:lnTo>
                <a:lnTo>
                  <a:pt x="483903" y="257560"/>
                </a:lnTo>
                <a:lnTo>
                  <a:pt x="518516" y="235231"/>
                </a:lnTo>
                <a:lnTo>
                  <a:pt x="561169" y="181282"/>
                </a:lnTo>
                <a:lnTo>
                  <a:pt x="566928" y="150875"/>
                </a:lnTo>
                <a:lnTo>
                  <a:pt x="561169" y="120469"/>
                </a:lnTo>
                <a:lnTo>
                  <a:pt x="518516" y="66520"/>
                </a:lnTo>
                <a:lnTo>
                  <a:pt x="483903" y="44191"/>
                </a:lnTo>
                <a:lnTo>
                  <a:pt x="441951" y="25767"/>
                </a:lnTo>
                <a:lnTo>
                  <a:pt x="393801" y="11856"/>
                </a:lnTo>
                <a:lnTo>
                  <a:pt x="340591" y="3065"/>
                </a:lnTo>
                <a:lnTo>
                  <a:pt x="283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54496" y="1920239"/>
            <a:ext cx="567055" cy="302260"/>
          </a:xfrm>
          <a:custGeom>
            <a:avLst/>
            <a:gdLst/>
            <a:ahLst/>
            <a:cxnLst/>
            <a:rect l="l" t="t" r="r" b="b"/>
            <a:pathLst>
              <a:path w="567054" h="302260">
                <a:moveTo>
                  <a:pt x="0" y="150875"/>
                </a:moveTo>
                <a:lnTo>
                  <a:pt x="22275" y="92149"/>
                </a:lnTo>
                <a:lnTo>
                  <a:pt x="83024" y="44191"/>
                </a:lnTo>
                <a:lnTo>
                  <a:pt x="124976" y="25767"/>
                </a:lnTo>
                <a:lnTo>
                  <a:pt x="173126" y="11856"/>
                </a:lnTo>
                <a:lnTo>
                  <a:pt x="226336" y="3065"/>
                </a:lnTo>
                <a:lnTo>
                  <a:pt x="283464" y="0"/>
                </a:lnTo>
                <a:lnTo>
                  <a:pt x="340591" y="3065"/>
                </a:lnTo>
                <a:lnTo>
                  <a:pt x="393801" y="11856"/>
                </a:lnTo>
                <a:lnTo>
                  <a:pt x="441951" y="25767"/>
                </a:lnTo>
                <a:lnTo>
                  <a:pt x="483903" y="44191"/>
                </a:lnTo>
                <a:lnTo>
                  <a:pt x="518516" y="66520"/>
                </a:lnTo>
                <a:lnTo>
                  <a:pt x="561169" y="120469"/>
                </a:lnTo>
                <a:lnTo>
                  <a:pt x="566928" y="150875"/>
                </a:lnTo>
                <a:lnTo>
                  <a:pt x="561169" y="181282"/>
                </a:lnTo>
                <a:lnTo>
                  <a:pt x="518516" y="235231"/>
                </a:lnTo>
                <a:lnTo>
                  <a:pt x="483903" y="257560"/>
                </a:lnTo>
                <a:lnTo>
                  <a:pt x="441951" y="275984"/>
                </a:lnTo>
                <a:lnTo>
                  <a:pt x="393801" y="289895"/>
                </a:lnTo>
                <a:lnTo>
                  <a:pt x="340591" y="298686"/>
                </a:lnTo>
                <a:lnTo>
                  <a:pt x="283464" y="301752"/>
                </a:lnTo>
                <a:lnTo>
                  <a:pt x="226336" y="298686"/>
                </a:lnTo>
                <a:lnTo>
                  <a:pt x="173126" y="289895"/>
                </a:lnTo>
                <a:lnTo>
                  <a:pt x="124976" y="275984"/>
                </a:lnTo>
                <a:lnTo>
                  <a:pt x="83024" y="257560"/>
                </a:lnTo>
                <a:lnTo>
                  <a:pt x="48411" y="235231"/>
                </a:lnTo>
                <a:lnTo>
                  <a:pt x="5758" y="181282"/>
                </a:lnTo>
                <a:lnTo>
                  <a:pt x="0" y="150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326917" y="1940115"/>
            <a:ext cx="4235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5" dirty="0">
                <a:latin typeface="Arial"/>
                <a:cs typeface="Arial"/>
              </a:rPr>
              <a:t>+22%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806696" y="2282951"/>
            <a:ext cx="251460" cy="187960"/>
          </a:xfrm>
          <a:custGeom>
            <a:avLst/>
            <a:gdLst/>
            <a:ahLst/>
            <a:cxnLst/>
            <a:rect l="l" t="t" r="r" b="b"/>
            <a:pathLst>
              <a:path w="251460" h="187960">
                <a:moveTo>
                  <a:pt x="0" y="0"/>
                </a:moveTo>
                <a:lnTo>
                  <a:pt x="251460" y="0"/>
                </a:lnTo>
                <a:lnTo>
                  <a:pt x="251460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095875" y="2252852"/>
            <a:ext cx="5588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80" dirty="0">
                <a:latin typeface="Arial"/>
                <a:cs typeface="Arial"/>
              </a:rPr>
              <a:t>Bi</a:t>
            </a:r>
            <a:r>
              <a:rPr sz="1400" spc="-15" dirty="0">
                <a:latin typeface="Arial"/>
                <a:cs typeface="Arial"/>
              </a:rPr>
              <a:t>ol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-85" dirty="0">
                <a:latin typeface="Arial"/>
                <a:cs typeface="Arial"/>
              </a:rPr>
              <a:t>g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90" dirty="0"/>
              <a:t>MOVING </a:t>
            </a:r>
            <a:r>
              <a:rPr sz="2400" spc="-265" dirty="0"/>
              <a:t>FROM </a:t>
            </a:r>
            <a:r>
              <a:rPr sz="2400" spc="-275" dirty="0"/>
              <a:t>PLAN </a:t>
            </a:r>
            <a:r>
              <a:rPr sz="2400" spc="-330" dirty="0"/>
              <a:t>TO </a:t>
            </a:r>
            <a:r>
              <a:rPr sz="2400" spc="-200" dirty="0"/>
              <a:t>VISION: </a:t>
            </a:r>
            <a:r>
              <a:rPr sz="2400" spc="-350" dirty="0"/>
              <a:t>CURRENT</a:t>
            </a:r>
            <a:r>
              <a:rPr sz="2400" spc="-260" dirty="0"/>
              <a:t> </a:t>
            </a:r>
            <a:r>
              <a:rPr sz="2400" spc="-245" dirty="0"/>
              <a:t>INITIATIVES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0" y="1513332"/>
            <a:ext cx="3799331" cy="583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3088" y="2026920"/>
            <a:ext cx="2970275" cy="185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088" y="1487424"/>
            <a:ext cx="2970275" cy="50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537716"/>
            <a:ext cx="3752088" cy="4892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1537716"/>
            <a:ext cx="3752215" cy="489584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548640">
              <a:lnSpc>
                <a:spcPct val="100000"/>
              </a:lnSpc>
              <a:spcBef>
                <a:spcPts val="325"/>
              </a:spcBef>
            </a:pPr>
            <a:r>
              <a:rPr sz="2400" spc="-40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4869179"/>
            <a:ext cx="3799331" cy="583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3088" y="5382767"/>
            <a:ext cx="2964179" cy="1874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088" y="4844796"/>
            <a:ext cx="2964179" cy="487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893564"/>
            <a:ext cx="3752088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0" y="4893564"/>
            <a:ext cx="3752215" cy="489584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548005">
              <a:lnSpc>
                <a:spcPct val="100000"/>
              </a:lnSpc>
              <a:spcBef>
                <a:spcPts val="330"/>
              </a:spcBef>
            </a:pP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85" dirty="0">
                <a:solidFill>
                  <a:srgbClr val="FFFFFF"/>
                </a:solidFill>
                <a:latin typeface="Arial"/>
                <a:cs typeface="Arial"/>
              </a:rPr>
              <a:t>FOUNDATIONS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0290" indent="-3435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050290" algn="l"/>
                <a:tab pos="1050925" algn="l"/>
              </a:tabLst>
            </a:pPr>
            <a:r>
              <a:rPr spc="-5" dirty="0"/>
              <a:t>SERC </a:t>
            </a:r>
            <a:r>
              <a:rPr dirty="0"/>
              <a:t>– </a:t>
            </a:r>
            <a:r>
              <a:rPr spc="-5" dirty="0"/>
              <a:t>Infrastructure, Faculty Support, </a:t>
            </a:r>
            <a:r>
              <a:rPr spc="-10" dirty="0"/>
              <a:t>Research </a:t>
            </a:r>
            <a:r>
              <a:rPr dirty="0"/>
              <a:t>Growth,</a:t>
            </a:r>
            <a:r>
              <a:rPr spc="10" dirty="0"/>
              <a:t> </a:t>
            </a:r>
            <a:r>
              <a:rPr spc="-5" dirty="0"/>
              <a:t>PRF</a:t>
            </a:r>
          </a:p>
          <a:p>
            <a:pPr marL="694055">
              <a:lnSpc>
                <a:spcPct val="100000"/>
              </a:lnSpc>
              <a:spcBef>
                <a:spcPts val="30"/>
              </a:spcBef>
              <a:buClr>
                <a:srgbClr val="585858"/>
              </a:buClr>
              <a:buFont typeface="Arial"/>
              <a:buAutoNum type="arabicPeriod"/>
            </a:pPr>
            <a:endParaRPr sz="1850"/>
          </a:p>
          <a:p>
            <a:pPr marL="1050290" indent="-343535">
              <a:lnSpc>
                <a:spcPct val="100000"/>
              </a:lnSpc>
              <a:buAutoNum type="arabicPeriod"/>
              <a:tabLst>
                <a:tab pos="1049655" algn="l"/>
                <a:tab pos="1050925" algn="l"/>
              </a:tabLst>
            </a:pPr>
            <a:r>
              <a:rPr spc="-10" dirty="0"/>
              <a:t>Research </a:t>
            </a:r>
            <a:r>
              <a:rPr spc="-5" dirty="0"/>
              <a:t>Computing </a:t>
            </a:r>
            <a:r>
              <a:rPr dirty="0"/>
              <a:t>– </a:t>
            </a:r>
            <a:r>
              <a:rPr spc="-10" dirty="0"/>
              <a:t>University</a:t>
            </a:r>
            <a:r>
              <a:rPr spc="65" dirty="0"/>
              <a:t> </a:t>
            </a:r>
            <a:r>
              <a:rPr spc="-5" dirty="0"/>
              <a:t>Priority</a:t>
            </a:r>
          </a:p>
          <a:p>
            <a:pPr marL="694055">
              <a:lnSpc>
                <a:spcPct val="100000"/>
              </a:lnSpc>
              <a:spcBef>
                <a:spcPts val="35"/>
              </a:spcBef>
              <a:buClr>
                <a:srgbClr val="585858"/>
              </a:buClr>
              <a:buFont typeface="Arial"/>
              <a:buAutoNum type="arabicPeriod"/>
            </a:pPr>
            <a:endParaRPr sz="1850"/>
          </a:p>
          <a:p>
            <a:pPr marL="1049655" indent="-343535">
              <a:lnSpc>
                <a:spcPct val="100000"/>
              </a:lnSpc>
              <a:buAutoNum type="arabicPeriod"/>
              <a:tabLst>
                <a:tab pos="1049655" algn="l"/>
                <a:tab pos="1050290" algn="l"/>
              </a:tabLst>
            </a:pPr>
            <a:r>
              <a:rPr spc="-5" dirty="0"/>
              <a:t>Faculty Hiring: </a:t>
            </a:r>
            <a:r>
              <a:rPr dirty="0"/>
              <a:t>8 TT </a:t>
            </a:r>
            <a:r>
              <a:rPr spc="-5" dirty="0"/>
              <a:t>Searches </a:t>
            </a:r>
            <a:r>
              <a:rPr dirty="0"/>
              <a:t>(SSE); 6 TT </a:t>
            </a:r>
            <a:r>
              <a:rPr spc="-10" dirty="0"/>
              <a:t>Searches</a:t>
            </a:r>
            <a:r>
              <a:rPr spc="10" dirty="0"/>
              <a:t> </a:t>
            </a:r>
            <a:r>
              <a:rPr spc="-10" dirty="0"/>
              <a:t>(CAS-Sciences)</a:t>
            </a:r>
          </a:p>
          <a:p>
            <a:pPr marL="694055">
              <a:lnSpc>
                <a:spcPct val="100000"/>
              </a:lnSpc>
              <a:spcBef>
                <a:spcPts val="30"/>
              </a:spcBef>
              <a:buClr>
                <a:srgbClr val="585858"/>
              </a:buClr>
              <a:buFont typeface="Arial"/>
              <a:buAutoNum type="arabicPeriod"/>
            </a:pPr>
            <a:endParaRPr sz="1850"/>
          </a:p>
          <a:p>
            <a:pPr marL="1049655" indent="-343535">
              <a:lnSpc>
                <a:spcPct val="100000"/>
              </a:lnSpc>
              <a:buAutoNum type="arabicPeriod"/>
              <a:tabLst>
                <a:tab pos="1049655" algn="l"/>
                <a:tab pos="1050290" algn="l"/>
              </a:tabLst>
            </a:pPr>
            <a:r>
              <a:rPr spc="-5" dirty="0"/>
              <a:t>Undergraduate </a:t>
            </a:r>
            <a:r>
              <a:rPr spc="-10" dirty="0"/>
              <a:t>Research </a:t>
            </a:r>
            <a:r>
              <a:rPr spc="-5" dirty="0"/>
              <a:t>Programs </a:t>
            </a:r>
            <a:r>
              <a:rPr dirty="0"/>
              <a:t>– </a:t>
            </a:r>
            <a:r>
              <a:rPr spc="-5" dirty="0"/>
              <a:t>SURGE </a:t>
            </a:r>
            <a:r>
              <a:rPr dirty="0"/>
              <a:t>&amp;</a:t>
            </a:r>
            <a:r>
              <a:rPr spc="45" dirty="0"/>
              <a:t> </a:t>
            </a:r>
            <a:r>
              <a:rPr spc="-5" dirty="0"/>
              <a:t>FIRE</a:t>
            </a:r>
          </a:p>
          <a:p>
            <a:pPr marL="694055">
              <a:lnSpc>
                <a:spcPct val="100000"/>
              </a:lnSpc>
              <a:spcBef>
                <a:spcPts val="35"/>
              </a:spcBef>
              <a:buClr>
                <a:srgbClr val="585858"/>
              </a:buClr>
              <a:buFont typeface="Arial"/>
              <a:buAutoNum type="arabicPeriod"/>
            </a:pPr>
            <a:endParaRPr sz="1850"/>
          </a:p>
          <a:p>
            <a:pPr marL="1049655" indent="-342900">
              <a:lnSpc>
                <a:spcPct val="100000"/>
              </a:lnSpc>
              <a:buAutoNum type="arabicPeriod"/>
              <a:tabLst>
                <a:tab pos="1049020" algn="l"/>
                <a:tab pos="1049655" algn="l"/>
              </a:tabLst>
            </a:pPr>
            <a:r>
              <a:rPr spc="-5" dirty="0"/>
              <a:t>Graduate Education </a:t>
            </a:r>
            <a:r>
              <a:rPr dirty="0"/>
              <a:t>– </a:t>
            </a:r>
            <a:r>
              <a:rPr spc="-5" dirty="0"/>
              <a:t>Recruiting, </a:t>
            </a:r>
            <a:r>
              <a:rPr spc="-15" dirty="0"/>
              <a:t>Training,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5" dirty="0"/>
              <a:t>Retaining</a:t>
            </a:r>
          </a:p>
        </p:txBody>
      </p:sp>
      <p:sp>
        <p:nvSpPr>
          <p:cNvPr id="14" name="object 14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9341" y="5489002"/>
            <a:ext cx="4408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1.	Permanent </a:t>
            </a:r>
            <a:r>
              <a:rPr sz="1800" b="1" spc="-10" dirty="0">
                <a:solidFill>
                  <a:srgbClr val="585858"/>
                </a:solidFill>
                <a:latin typeface="Arial"/>
                <a:cs typeface="Arial"/>
              </a:rPr>
              <a:t>Dean Searches</a:t>
            </a:r>
            <a:r>
              <a:rPr sz="1800" b="1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Underway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9341" y="6037642"/>
            <a:ext cx="6121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2.	</a:t>
            </a:r>
            <a:r>
              <a:rPr sz="1800" b="1" spc="-10" dirty="0">
                <a:solidFill>
                  <a:srgbClr val="585858"/>
                </a:solidFill>
                <a:latin typeface="Arial"/>
                <a:cs typeface="Arial"/>
              </a:rPr>
              <a:t>Administrative </a:t>
            </a: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Structures and Policy</a:t>
            </a:r>
            <a:r>
              <a:rPr sz="1800" b="1" spc="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Implementation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b="1" dirty="0">
                <a:solidFill>
                  <a:srgbClr val="585858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585858"/>
                </a:solidFill>
                <a:latin typeface="Arial"/>
                <a:cs typeface="Arial"/>
              </a:rPr>
              <a:t>Space and</a:t>
            </a:r>
            <a:r>
              <a:rPr sz="1800" b="1" spc="-10" dirty="0">
                <a:solidFill>
                  <a:srgbClr val="585858"/>
                </a:solidFill>
                <a:latin typeface="Arial"/>
                <a:cs typeface="Arial"/>
              </a:rPr>
              <a:t> Workload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09955"/>
            <a:ext cx="9144000" cy="966469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240" dirty="0"/>
              <a:t>INNOVATION </a:t>
            </a:r>
            <a:r>
              <a:rPr sz="2400" spc="-220" dirty="0"/>
              <a:t>AND</a:t>
            </a:r>
            <a:r>
              <a:rPr sz="2400" spc="-440" dirty="0"/>
              <a:t> </a:t>
            </a:r>
            <a:r>
              <a:rPr sz="2400" spc="-360" dirty="0"/>
              <a:t>PARTNERSHIPS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8132064" y="6063996"/>
            <a:ext cx="976883" cy="454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26195" y="6448044"/>
            <a:ext cx="388619" cy="9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79307" y="6088379"/>
            <a:ext cx="882395" cy="359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79307" y="6088379"/>
            <a:ext cx="882650" cy="36004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597152"/>
            <a:ext cx="4820411" cy="583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6136" y="1572767"/>
            <a:ext cx="4466843" cy="7254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" y="1621536"/>
            <a:ext cx="4770119" cy="489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47" y="1621536"/>
            <a:ext cx="4770120" cy="489584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548005">
              <a:lnSpc>
                <a:spcPct val="100000"/>
              </a:lnSpc>
              <a:spcBef>
                <a:spcPts val="330"/>
              </a:spcBef>
            </a:pP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Industry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Institute</a:t>
            </a:r>
            <a:r>
              <a:rPr sz="24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Partnerships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460" y="2255332"/>
            <a:ext cx="4154804" cy="2464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130" dirty="0">
                <a:solidFill>
                  <a:srgbClr val="7E7E7E"/>
                </a:solidFill>
                <a:latin typeface="Arial"/>
                <a:cs typeface="Arial"/>
              </a:rPr>
              <a:t>Shaping </a:t>
            </a:r>
            <a:r>
              <a:rPr sz="2000" spc="-75" dirty="0">
                <a:solidFill>
                  <a:srgbClr val="7E7E7E"/>
                </a:solidFill>
                <a:latin typeface="Arial"/>
                <a:cs typeface="Arial"/>
              </a:rPr>
              <a:t>Future</a:t>
            </a:r>
            <a:r>
              <a:rPr sz="2000" spc="-1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053DA4"/>
                </a:solidFill>
                <a:latin typeface="Arial"/>
                <a:cs typeface="Arial"/>
              </a:rPr>
              <a:t>INTERDISCIPLINARY,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Education </a:t>
            </a:r>
            <a:r>
              <a:rPr sz="2000" spc="30" dirty="0">
                <a:solidFill>
                  <a:srgbClr val="7E7E7E"/>
                </a:solidFill>
                <a:latin typeface="Arial"/>
                <a:cs typeface="Arial"/>
              </a:rPr>
              <a:t>&amp;</a:t>
            </a:r>
            <a:r>
              <a:rPr sz="2000" spc="-1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65" dirty="0">
                <a:solidFill>
                  <a:srgbClr val="7E7E7E"/>
                </a:solidFill>
                <a:latin typeface="Arial"/>
                <a:cs typeface="Arial"/>
              </a:rPr>
              <a:t>Cultivating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sz="2000" b="1" spc="-260" dirty="0">
                <a:solidFill>
                  <a:srgbClr val="053DA4"/>
                </a:solidFill>
                <a:latin typeface="Arial"/>
                <a:cs typeface="Arial"/>
              </a:rPr>
              <a:t>DIVERSE</a:t>
            </a:r>
            <a:r>
              <a:rPr sz="2000" b="1" spc="-110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Workforce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Recruiting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 Retaining </a:t>
            </a:r>
            <a:r>
              <a:rPr sz="2000" b="1" spc="-250" dirty="0">
                <a:solidFill>
                  <a:srgbClr val="053DA4"/>
                </a:solidFill>
                <a:latin typeface="Arial"/>
                <a:cs typeface="Arial"/>
              </a:rPr>
              <a:t>TOP</a:t>
            </a:r>
            <a:r>
              <a:rPr sz="2000" b="1" spc="-220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b="1" spc="-290" dirty="0">
                <a:solidFill>
                  <a:srgbClr val="053DA4"/>
                </a:solidFill>
                <a:latin typeface="Arial"/>
                <a:cs typeface="Arial"/>
              </a:rPr>
              <a:t>TALENT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65" dirty="0">
                <a:solidFill>
                  <a:srgbClr val="7E7E7E"/>
                </a:solidFill>
                <a:latin typeface="Arial"/>
                <a:cs typeface="Arial"/>
              </a:rPr>
              <a:t>Innovating </a:t>
            </a: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through</a:t>
            </a:r>
            <a:r>
              <a:rPr sz="2000" spc="-2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265" dirty="0">
                <a:solidFill>
                  <a:srgbClr val="053DA4"/>
                </a:solidFill>
                <a:latin typeface="Arial"/>
                <a:cs typeface="Arial"/>
              </a:rPr>
              <a:t>COLLABORATION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3564" y="5086824"/>
            <a:ext cx="1877534" cy="430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9954" y="4866747"/>
            <a:ext cx="1855002" cy="7135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5951" y="5838373"/>
            <a:ext cx="1714829" cy="6341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5840" y="1597152"/>
            <a:ext cx="4328160" cy="5836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6171" y="2110739"/>
            <a:ext cx="3268979" cy="1874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6171" y="1572767"/>
            <a:ext cx="3268979" cy="48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63084" y="1621536"/>
            <a:ext cx="4280915" cy="4892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63084" y="1621536"/>
            <a:ext cx="4281170" cy="489584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R="356235" algn="ctr">
              <a:lnSpc>
                <a:spcPct val="100000"/>
              </a:lnSpc>
              <a:spcBef>
                <a:spcPts val="330"/>
              </a:spcBef>
            </a:pP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Academic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Partnerships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42223" y="2245478"/>
            <a:ext cx="4095750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476884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Building </a:t>
            </a:r>
            <a:r>
              <a:rPr sz="2000" b="1" spc="-315" dirty="0">
                <a:solidFill>
                  <a:srgbClr val="053DA4"/>
                </a:solidFill>
                <a:latin typeface="Arial"/>
                <a:cs typeface="Arial"/>
              </a:rPr>
              <a:t>PATHWAYS </a:t>
            </a: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through </a:t>
            </a:r>
            <a:r>
              <a:rPr sz="2000" spc="-20" dirty="0">
                <a:solidFill>
                  <a:srgbClr val="7E7E7E"/>
                </a:solidFill>
                <a:latin typeface="Arial"/>
                <a:cs typeface="Arial"/>
              </a:rPr>
              <a:t>the 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Sciences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and</a:t>
            </a:r>
            <a:r>
              <a:rPr sz="20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Engineering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Creating </a:t>
            </a:r>
            <a:r>
              <a:rPr sz="2000" b="1" spc="-225" dirty="0">
                <a:solidFill>
                  <a:srgbClr val="053DA4"/>
                </a:solidFill>
                <a:latin typeface="Arial"/>
                <a:cs typeface="Arial"/>
              </a:rPr>
              <a:t>IMPACTFUL </a:t>
            </a:r>
            <a:r>
              <a:rPr sz="2000" spc="-140" dirty="0">
                <a:solidFill>
                  <a:srgbClr val="7E7E7E"/>
                </a:solidFill>
                <a:latin typeface="Arial"/>
                <a:cs typeface="Arial"/>
              </a:rPr>
              <a:t>K-12</a:t>
            </a:r>
            <a:r>
              <a:rPr sz="2000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7E7E7E"/>
                </a:solidFill>
                <a:latin typeface="Arial"/>
                <a:cs typeface="Arial"/>
              </a:rPr>
              <a:t>Outreach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E7E7E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Establishing </a:t>
            </a:r>
            <a:r>
              <a:rPr sz="2000" b="1" spc="-245" dirty="0">
                <a:solidFill>
                  <a:srgbClr val="053DA4"/>
                </a:solidFill>
                <a:latin typeface="Arial"/>
                <a:cs typeface="Arial"/>
              </a:rPr>
              <a:t>EXPERIENTIAL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spc="-45" dirty="0">
                <a:solidFill>
                  <a:srgbClr val="7E7E7E"/>
                </a:solidFill>
                <a:latin typeface="Arial"/>
                <a:cs typeface="Arial"/>
              </a:rPr>
              <a:t>Opportunities </a:t>
            </a:r>
            <a:r>
              <a:rPr sz="2000" spc="-5" dirty="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000" spc="-95" dirty="0">
                <a:solidFill>
                  <a:srgbClr val="7E7E7E"/>
                </a:solidFill>
                <a:latin typeface="Arial"/>
                <a:cs typeface="Arial"/>
              </a:rPr>
              <a:t>Students </a:t>
            </a:r>
            <a:r>
              <a:rPr sz="2000" spc="30" dirty="0">
                <a:solidFill>
                  <a:srgbClr val="7E7E7E"/>
                </a:solidFill>
                <a:latin typeface="Arial"/>
                <a:cs typeface="Arial"/>
              </a:rPr>
              <a:t>&amp;</a:t>
            </a:r>
            <a:r>
              <a:rPr sz="2000" spc="-33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7E7E7E"/>
                </a:solidFill>
                <a:latin typeface="Arial"/>
                <a:cs typeface="Arial"/>
              </a:rPr>
              <a:t>Faculty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000" spc="-80" dirty="0">
                <a:solidFill>
                  <a:srgbClr val="7E7E7E"/>
                </a:solidFill>
                <a:latin typeface="Arial"/>
                <a:cs typeface="Arial"/>
              </a:rPr>
              <a:t>Collaborating </a:t>
            </a:r>
            <a:r>
              <a:rPr sz="2000" spc="-25" dirty="0">
                <a:solidFill>
                  <a:srgbClr val="7E7E7E"/>
                </a:solidFill>
                <a:latin typeface="Arial"/>
                <a:cs typeface="Arial"/>
              </a:rPr>
              <a:t>in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2000" spc="-2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spc="-155" dirty="0">
                <a:solidFill>
                  <a:srgbClr val="7E7E7E"/>
                </a:solidFill>
                <a:latin typeface="Arial"/>
                <a:cs typeface="Arial"/>
              </a:rPr>
              <a:t>Research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000" b="1" spc="-254" dirty="0">
                <a:solidFill>
                  <a:srgbClr val="053DA4"/>
                </a:solidFill>
                <a:latin typeface="Arial"/>
                <a:cs typeface="Arial"/>
              </a:rPr>
              <a:t>SANDBOX</a:t>
            </a:r>
            <a:r>
              <a:rPr sz="2000" b="1" spc="-130" dirty="0">
                <a:solidFill>
                  <a:srgbClr val="053DA4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7E7E7E"/>
                </a:solidFill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50991" y="5509259"/>
            <a:ext cx="2446019" cy="40690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17691" y="6088379"/>
            <a:ext cx="1793746" cy="5562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16607" y="5914644"/>
            <a:ext cx="1731263" cy="8717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1796" y="5713476"/>
            <a:ext cx="1016507" cy="10149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f6e5c6-d7d8-4c26-a997-dcbd0d76ab98">
      <UserInfo>
        <DisplayName>Kevin Lynch</DisplayName>
        <AccountId>22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F02EEED57384EA9DD9D89F86D60D5" ma:contentTypeVersion="6" ma:contentTypeDescription="Create a new document." ma:contentTypeScope="" ma:versionID="aa0cfc155f044b1f34e566203340ba45">
  <xsd:schema xmlns:xsd="http://www.w3.org/2001/XMLSchema" xmlns:xs="http://www.w3.org/2001/XMLSchema" xmlns:p="http://schemas.microsoft.com/office/2006/metadata/properties" xmlns:ns2="833d9578-49f4-4837-956f-4c54fd362fa4" xmlns:ns3="18f6e5c6-d7d8-4c26-a997-dcbd0d76ab98" targetNamespace="http://schemas.microsoft.com/office/2006/metadata/properties" ma:root="true" ma:fieldsID="024aad513daf0aad31e76609fade0b6a" ns2:_="" ns3:_="">
    <xsd:import namespace="833d9578-49f4-4837-956f-4c54fd362fa4"/>
    <xsd:import namespace="18f6e5c6-d7d8-4c26-a997-dcbd0d76ab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d9578-49f4-4837-956f-4c54fd362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6e5c6-d7d8-4c26-a997-dcbd0d76a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4C5E30-9138-414B-BFFA-E712D81B82FA}">
  <ds:schemaRefs>
    <ds:schemaRef ds:uri="http://schemas.microsoft.com/office/2006/metadata/properties"/>
    <ds:schemaRef ds:uri="http://schemas.microsoft.com/office/infopath/2007/PartnerControls"/>
    <ds:schemaRef ds:uri="18f6e5c6-d7d8-4c26-a997-dcbd0d76ab98"/>
  </ds:schemaRefs>
</ds:datastoreItem>
</file>

<file path=customXml/itemProps2.xml><?xml version="1.0" encoding="utf-8"?>
<ds:datastoreItem xmlns:ds="http://schemas.openxmlformats.org/officeDocument/2006/customXml" ds:itemID="{8D8C743B-585D-4922-A91D-A8C69C05E7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B585-41ED-4365-9B2C-C58828265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3d9578-49f4-4837-956f-4c54fd362fa4"/>
    <ds:schemaRef ds:uri="18f6e5c6-d7d8-4c26-a997-dcbd0d76a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795</Words>
  <Application>Microsoft Office PowerPoint</Application>
  <PresentationFormat>On-screen Show (4:3)</PresentationFormat>
  <Paragraphs>243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Science &amp; Engineering at SLU</vt:lpstr>
      <vt:lpstr> Science &amp; Engineering Research Council at SLU</vt:lpstr>
      <vt:lpstr> Science &amp; Engineering: 2016 – 2022 Milestones</vt:lpstr>
      <vt:lpstr> Taylor Geospatial Institute</vt:lpstr>
      <vt:lpstr> S&amp;E RESEARCH EXPENDITURES, 2016-2022</vt:lpstr>
      <vt:lpstr>EXEMPLAR GROWTH AREAS: CHEMISTRY &amp; BIOLOGY, 2016-2022</vt:lpstr>
      <vt:lpstr> MOVING FROM PLAN TO VISION: CURRENT INITIATIVES</vt:lpstr>
      <vt:lpstr> INNOVATION AND PARTNERSHIPS</vt:lpstr>
      <vt:lpstr> ADDITIONAL SCIENCE &amp; ENGINEERING INITIATIVES</vt:lpstr>
      <vt:lpstr> MOVING FROM PLAN TO VISION: WE NEED YOU!</vt:lpstr>
      <vt:lpstr>Questions?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Klopmeyer</dc:creator>
  <cp:lastModifiedBy>Amy Breuer</cp:lastModifiedBy>
  <cp:revision>3</cp:revision>
  <dcterms:created xsi:type="dcterms:W3CDTF">2022-11-01T22:15:04Z</dcterms:created>
  <dcterms:modified xsi:type="dcterms:W3CDTF">2022-11-01T22:17:16Z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2022-11-01T00:00:00Z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2022-11-01T00:00:00Z</vt:filetime>
  </property>
  <property fmtid="{D5CDD505-2E9C-101B-9397-08002B2CF9AE}" pid="5" name="ContentTypeId">
    <vt:lpwstr>0x010100298F02EEED57384EA9DD9D89F86D60D5</vt:lpwstr>
  </property>
</Properties>
</file>