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69" r:id="rId3"/>
    <p:sldId id="261" r:id="rId4"/>
    <p:sldId id="265" r:id="rId5"/>
    <p:sldId id="257" r:id="rId6"/>
    <p:sldId id="260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embeddedFontLst>
    <p:embeddedFont>
      <p:font typeface="Pieces NFI" panose="020B0604020202020204" charset="0"/>
      <p:regular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CCA19"/>
    <a:srgbClr val="663E1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354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142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293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80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6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16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2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3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193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985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366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8051F-A2E2-3647-B32B-DF68A5388E1B}" type="datetimeFigureOut">
              <a:rPr lang="en-US" smtClean="0"/>
              <a:t>2/17/2017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4BA74-BB4E-884E-91C0-E9EE3CD1E3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91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u.edu/division-of-research-administration-home/grants-development-office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u.edu/division-of-research-administration-home/grants-development-office" TargetMode="External"/><Relationship Id="rId2" Type="http://schemas.openxmlformats.org/officeDocument/2006/relationships/hyperlink" Target="mailto:gdo@sl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hyperlink" Target="http://www.slu.edu/grantsdevelopment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4522" y="2093283"/>
            <a:ext cx="7335078" cy="2647681"/>
          </a:xfrm>
        </p:spPr>
        <p:txBody>
          <a:bodyPr/>
          <a:lstStyle/>
          <a:p>
            <a:r>
              <a:rPr lang="en-US" b="1" dirty="0" smtClean="0">
                <a:solidFill>
                  <a:srgbClr val="6CCA19"/>
                </a:solidFill>
              </a:rPr>
              <a:t>Grants </a:t>
            </a:r>
            <a:r>
              <a:rPr lang="en-US" b="1" dirty="0" smtClean="0">
                <a:solidFill>
                  <a:srgbClr val="6CCA19"/>
                </a:solidFill>
              </a:rPr>
              <a:t>Development </a:t>
            </a:r>
            <a:r>
              <a:rPr lang="en-US" b="1" dirty="0" smtClean="0">
                <a:solidFill>
                  <a:srgbClr val="6CCA19"/>
                </a:solidFill>
              </a:rPr>
              <a:t>Office</a:t>
            </a:r>
            <a:endParaRPr lang="en-US" b="1" dirty="0">
              <a:solidFill>
                <a:srgbClr val="6CCA19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98889"/>
            <a:ext cx="6400800" cy="2808111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1200" dirty="0" smtClean="0">
              <a:solidFill>
                <a:srgbClr val="663E16"/>
              </a:solidFill>
              <a:hlinkClick r:id="rId3"/>
            </a:endParaRPr>
          </a:p>
          <a:p>
            <a:endParaRPr lang="en-US" sz="1200" dirty="0" smtClean="0">
              <a:solidFill>
                <a:srgbClr val="663E16"/>
              </a:solidFill>
            </a:endParaRPr>
          </a:p>
          <a:p>
            <a:endParaRPr lang="en-US" sz="1200" dirty="0">
              <a:solidFill>
                <a:srgbClr val="663E1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214" y="776234"/>
            <a:ext cx="1622655" cy="1622655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531429" y="6431415"/>
            <a:ext cx="2612571" cy="4255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gdo@slu.edu</a:t>
            </a:r>
          </a:p>
          <a:p>
            <a:pPr algn="r"/>
            <a:r>
              <a:rPr lang="en-US" sz="1400" b="1" dirty="0" smtClean="0">
                <a:solidFill>
                  <a:schemeClr val="bg1"/>
                </a:solidFill>
              </a:rPr>
              <a:t>slu.edu/grantsdevelopment</a:t>
            </a:r>
          </a:p>
        </p:txBody>
      </p:sp>
    </p:spTree>
    <p:extLst>
      <p:ext uri="{BB962C8B-B14F-4D97-AF65-F5344CB8AC3E}">
        <p14:creationId xmlns:p14="http://schemas.microsoft.com/office/powerpoint/2010/main" val="3351664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Partner Registry</a:t>
            </a:r>
          </a:p>
          <a:p>
            <a:pPr lvl="1"/>
            <a:r>
              <a:rPr lang="en-US" dirty="0" smtClean="0"/>
              <a:t>Contact information</a:t>
            </a:r>
          </a:p>
          <a:p>
            <a:pPr lvl="1"/>
            <a:r>
              <a:rPr lang="en-US" dirty="0" smtClean="0"/>
              <a:t>Competencies</a:t>
            </a:r>
          </a:p>
          <a:p>
            <a:endParaRPr lang="en-US" dirty="0"/>
          </a:p>
          <a:p>
            <a:r>
              <a:rPr lang="en-US" dirty="0" smtClean="0"/>
              <a:t>ERS Module where Clients:</a:t>
            </a:r>
          </a:p>
          <a:p>
            <a:pPr lvl="1"/>
            <a:r>
              <a:rPr lang="en-US" dirty="0" smtClean="0"/>
              <a:t>Submit requests for consultations</a:t>
            </a:r>
          </a:p>
          <a:p>
            <a:pPr lvl="1"/>
            <a:r>
              <a:rPr lang="en-US" dirty="0" smtClean="0"/>
              <a:t>Are paired with a Partner based on:</a:t>
            </a:r>
          </a:p>
          <a:p>
            <a:pPr lvl="2"/>
            <a:r>
              <a:rPr lang="en-US" dirty="0" smtClean="0"/>
              <a:t>Need and competency matching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reviously tapped hours</a:t>
            </a:r>
          </a:p>
          <a:p>
            <a:pPr lvl="1"/>
            <a:endParaRPr lang="en-US" dirty="0"/>
          </a:p>
          <a:p>
            <a:r>
              <a:rPr lang="en-US" dirty="0" smtClean="0"/>
              <a:t>Website</a:t>
            </a:r>
          </a:p>
          <a:p>
            <a:pPr lvl="1"/>
            <a:r>
              <a:rPr lang="en-US" dirty="0"/>
              <a:t>V</a:t>
            </a:r>
            <a:r>
              <a:rPr lang="en-US" dirty="0" smtClean="0"/>
              <a:t>etted information and examples on research methods and grantsmanship</a:t>
            </a:r>
          </a:p>
        </p:txBody>
      </p:sp>
    </p:spTree>
    <p:extLst>
      <p:ext uri="{BB962C8B-B14F-4D97-AF65-F5344CB8AC3E}">
        <p14:creationId xmlns:p14="http://schemas.microsoft.com/office/powerpoint/2010/main" val="243975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Longer-Term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Workshops</a:t>
            </a:r>
          </a:p>
          <a:p>
            <a:endParaRPr lang="en-US" dirty="0"/>
          </a:p>
          <a:p>
            <a:r>
              <a:rPr lang="en-US" dirty="0" smtClean="0"/>
              <a:t>Additional full-time staff</a:t>
            </a:r>
          </a:p>
          <a:p>
            <a:endParaRPr lang="en-US" dirty="0"/>
          </a:p>
          <a:p>
            <a:r>
              <a:rPr lang="en-US" dirty="0" smtClean="0"/>
              <a:t>Expand the Partner network outside of the University</a:t>
            </a:r>
          </a:p>
        </p:txBody>
      </p:sp>
    </p:spTree>
    <p:extLst>
      <p:ext uri="{BB962C8B-B14F-4D97-AF65-F5344CB8AC3E}">
        <p14:creationId xmlns:p14="http://schemas.microsoft.com/office/powerpoint/2010/main" val="3075900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The Grants Development Office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answers </a:t>
            </a:r>
            <a:r>
              <a:rPr lang="en-US" dirty="0" smtClean="0"/>
              <a:t>the call for increased </a:t>
            </a:r>
            <a:r>
              <a:rPr lang="en-US" dirty="0" smtClean="0"/>
              <a:t>research </a:t>
            </a:r>
            <a:r>
              <a:rPr lang="en-US" dirty="0" smtClean="0"/>
              <a:t>support.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Our success means future increased assistance for you.</a:t>
            </a:r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Help us help you!</a:t>
            </a:r>
          </a:p>
        </p:txBody>
      </p:sp>
    </p:spTree>
    <p:extLst>
      <p:ext uri="{BB962C8B-B14F-4D97-AF65-F5344CB8AC3E}">
        <p14:creationId xmlns:p14="http://schemas.microsoft.com/office/powerpoint/2010/main" val="4113324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Folks at SLU apply for external funding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Recent needs assessments suggest:</a:t>
            </a:r>
          </a:p>
        </p:txBody>
      </p:sp>
    </p:spTree>
    <p:extLst>
      <p:ext uri="{BB962C8B-B14F-4D97-AF65-F5344CB8AC3E}">
        <p14:creationId xmlns:p14="http://schemas.microsoft.com/office/powerpoint/2010/main" val="1895538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74914"/>
            <a:ext cx="8229600" cy="5475515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4400" dirty="0" smtClean="0">
                <a:solidFill>
                  <a:schemeClr val="bg1">
                    <a:lumMod val="50000"/>
                  </a:schemeClr>
                </a:solidFill>
                <a:latin typeface="Pieces NFI" panose="02000000000000000000" pitchFamily="2" charset="0"/>
              </a:rPr>
              <a:t>External </a:t>
            </a:r>
            <a:r>
              <a:rPr lang="en-US" sz="4400" dirty="0">
                <a:solidFill>
                  <a:schemeClr val="bg1">
                    <a:lumMod val="50000"/>
                  </a:schemeClr>
                </a:solidFill>
                <a:latin typeface="Pieces NFI" panose="02000000000000000000" pitchFamily="2" charset="0"/>
              </a:rPr>
              <a:t>grant applications </a:t>
            </a:r>
            <a:r>
              <a:rPr lang="en-US" sz="4400" dirty="0">
                <a:solidFill>
                  <a:srgbClr val="FF0000"/>
                </a:solidFill>
                <a:latin typeface="Pieces NFI" panose="02000000000000000000" pitchFamily="2" charset="0"/>
              </a:rPr>
              <a:t>suffer</a:t>
            </a:r>
            <a:r>
              <a:rPr lang="en-US" sz="4400" dirty="0">
                <a:latin typeface="Pieces NFI" panose="02000000000000000000" pitchFamily="2" charset="0"/>
              </a:rPr>
              <a:t> due to a </a:t>
            </a:r>
            <a:r>
              <a:rPr lang="en-US" sz="4400" dirty="0">
                <a:solidFill>
                  <a:srgbClr val="FF0000"/>
                </a:solidFill>
                <a:latin typeface="Pieces NFI" panose="02000000000000000000" pitchFamily="2" charset="0"/>
              </a:rPr>
              <a:t>lack</a:t>
            </a:r>
            <a:r>
              <a:rPr lang="en-US" sz="4400" dirty="0">
                <a:latin typeface="Pieces NFI" panose="02000000000000000000" pitchFamily="2" charset="0"/>
              </a:rPr>
              <a:t> of </a:t>
            </a:r>
            <a:r>
              <a:rPr lang="en-US" sz="4400" dirty="0">
                <a:solidFill>
                  <a:schemeClr val="bg2">
                    <a:lumMod val="50000"/>
                  </a:schemeClr>
                </a:solidFill>
                <a:latin typeface="Pieces NFI" panose="02000000000000000000" pitchFamily="2" charset="0"/>
              </a:rPr>
              <a:t>research method support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6" name="Picture 2" descr="free vector Buddy Frightened clip 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13" y="4718956"/>
            <a:ext cx="1616529" cy="1796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79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Wait Is Over!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4983162"/>
            <a:ext cx="9144000" cy="1874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00" dirty="0" smtClean="0"/>
              <a:t>GDO has Arrived!</a:t>
            </a:r>
            <a:endParaRPr lang="en-US" sz="5200" dirty="0"/>
          </a:p>
          <a:p>
            <a:endParaRPr lang="en-US" dirty="0" smtClean="0"/>
          </a:p>
          <a:p>
            <a:r>
              <a:rPr lang="en-US" sz="1900" dirty="0">
                <a:hlinkClick r:id="rId2"/>
              </a:rPr>
              <a:t>gdo@slu.edu </a:t>
            </a:r>
            <a:endParaRPr lang="en-US" sz="1900" dirty="0" smtClean="0"/>
          </a:p>
          <a:p>
            <a:endParaRPr lang="en-US" sz="1900" dirty="0">
              <a:hlinkClick r:id="rId3"/>
            </a:endParaRPr>
          </a:p>
          <a:p>
            <a:r>
              <a:rPr lang="en-US" sz="1900" dirty="0" smtClean="0">
                <a:hlinkClick r:id="rId4"/>
              </a:rPr>
              <a:t>slu.edu/grantsdevelopment</a:t>
            </a:r>
            <a:endParaRPr lang="en-US" sz="19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968" y="1969300"/>
            <a:ext cx="3442064" cy="289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9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of GDO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4000" dirty="0" smtClean="0"/>
              <a:t>Promote the competitiveness of applications for external funding through free and timely consultations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0072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834231"/>
          </a:xfrm>
        </p:spPr>
        <p:txBody>
          <a:bodyPr>
            <a:normAutofit/>
          </a:bodyPr>
          <a:lstStyle/>
          <a:p>
            <a:r>
              <a:rPr lang="en-US" dirty="0" smtClean="0"/>
              <a:t>Two Free Types of Consultations: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0" y="4584438"/>
            <a:ext cx="4572000" cy="1858775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Research Methods</a:t>
            </a:r>
          </a:p>
          <a:p>
            <a:pPr lvl="2"/>
            <a:r>
              <a:rPr lang="en-US" dirty="0"/>
              <a:t>Design</a:t>
            </a:r>
          </a:p>
          <a:p>
            <a:pPr lvl="2"/>
            <a:r>
              <a:rPr lang="en-US" dirty="0"/>
              <a:t>Measurement</a:t>
            </a:r>
          </a:p>
          <a:p>
            <a:pPr lvl="2"/>
            <a:r>
              <a:rPr lang="en-US" dirty="0" smtClean="0"/>
              <a:t>Statistical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0" y="4554464"/>
            <a:ext cx="4571999" cy="1888749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dirty="0"/>
              <a:t>Grantsmanship</a:t>
            </a:r>
          </a:p>
          <a:p>
            <a:pPr lvl="2"/>
            <a:r>
              <a:rPr lang="en-US" dirty="0"/>
              <a:t>Project planning</a:t>
            </a:r>
          </a:p>
          <a:p>
            <a:pPr lvl="2"/>
            <a:r>
              <a:rPr lang="en-US" dirty="0"/>
              <a:t>Editing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928864"/>
            <a:ext cx="2438400" cy="1625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352" y="2958838"/>
            <a:ext cx="2441448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22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rot="5400000">
            <a:off x="3886346" y="1272012"/>
            <a:ext cx="4264280" cy="5476461"/>
          </a:xfrm>
          <a:prstGeom prst="rect">
            <a:avLst/>
          </a:prstGeom>
          <a:solidFill>
            <a:srgbClr val="6CCA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18661" y="665922"/>
            <a:ext cx="2753139" cy="5476461"/>
          </a:xfrm>
          <a:prstGeom prst="rect">
            <a:avLst/>
          </a:prstGeom>
          <a:solidFill>
            <a:srgbClr val="6CCA1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59481" y="401448"/>
            <a:ext cx="5977648" cy="1143000"/>
          </a:xfrm>
        </p:spPr>
        <p:txBody>
          <a:bodyPr/>
          <a:lstStyle/>
          <a:p>
            <a:r>
              <a:rPr lang="en-US" dirty="0" smtClean="0"/>
              <a:t>GDO Staff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4" t="6215" r="244" b="30488"/>
          <a:stretch/>
        </p:blipFill>
        <p:spPr>
          <a:xfrm>
            <a:off x="3677816" y="2568570"/>
            <a:ext cx="2307798" cy="2193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3" r="5527" b="25243"/>
          <a:stretch/>
        </p:blipFill>
        <p:spPr>
          <a:xfrm>
            <a:off x="457200" y="2568570"/>
            <a:ext cx="2248846" cy="22367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16835" y="4848725"/>
            <a:ext cx="2301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Joel </a:t>
            </a:r>
            <a:endParaRPr lang="en-US" dirty="0" smtClean="0"/>
          </a:p>
          <a:p>
            <a:pPr algn="ctr"/>
            <a:r>
              <a:rPr lang="en-US" dirty="0" err="1" smtClean="0"/>
              <a:t>Eissenberg</a:t>
            </a:r>
            <a:r>
              <a:rPr lang="en-US" dirty="0" smtClean="0"/>
              <a:t>, Ph.D.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41776" y="4830860"/>
            <a:ext cx="2193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Mike </a:t>
            </a:r>
            <a:endParaRPr lang="en-US" dirty="0" smtClean="0"/>
          </a:p>
          <a:p>
            <a:pPr algn="ctr"/>
            <a:r>
              <a:rPr lang="en-US" dirty="0" err="1" smtClean="0"/>
              <a:t>Marcinkowski</a:t>
            </a:r>
            <a:r>
              <a:rPr lang="en-US" dirty="0" smtClean="0"/>
              <a:t>, </a:t>
            </a:r>
            <a:r>
              <a:rPr lang="en-US" dirty="0" smtClean="0"/>
              <a:t>B.S</a:t>
            </a:r>
            <a:r>
              <a:rPr lang="en-US" dirty="0" smtClean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1" y="4943399"/>
            <a:ext cx="2251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Matt </a:t>
            </a:r>
            <a:endParaRPr lang="en-US" dirty="0" smtClean="0"/>
          </a:p>
          <a:p>
            <a:pPr algn="ctr"/>
            <a:r>
              <a:rPr lang="en-US" dirty="0" err="1" smtClean="0"/>
              <a:t>Schuelke</a:t>
            </a:r>
            <a:r>
              <a:rPr lang="en-US" dirty="0" smtClean="0"/>
              <a:t>, Ph.D.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47901" y="759618"/>
            <a:ext cx="166744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Design/</a:t>
            </a:r>
          </a:p>
          <a:p>
            <a:pPr algn="ctr"/>
            <a:r>
              <a:rPr lang="en-US" sz="2400" dirty="0" smtClean="0"/>
              <a:t>Research </a:t>
            </a:r>
          </a:p>
          <a:p>
            <a:pPr algn="ctr"/>
            <a:r>
              <a:rPr lang="en-US" sz="2400" dirty="0" smtClean="0"/>
              <a:t>Methods</a:t>
            </a:r>
            <a:r>
              <a:rPr lang="en-US" sz="2400" dirty="0" smtClean="0"/>
              <a:t>/</a:t>
            </a:r>
            <a:br>
              <a:rPr lang="en-US" sz="2400" dirty="0" smtClean="0"/>
            </a:br>
            <a:r>
              <a:rPr lang="en-US" sz="2400" dirty="0" smtClean="0"/>
              <a:t>Statistics</a:t>
            </a:r>
            <a:endParaRPr lang="en-US" sz="24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280255" y="1997372"/>
            <a:ext cx="54764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Grantsmanship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776" y="2568570"/>
            <a:ext cx="2193339" cy="2193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0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GDO Partners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Anticipated need &gt; staff capabilities</a:t>
            </a:r>
          </a:p>
          <a:p>
            <a:endParaRPr lang="en-US" dirty="0" smtClean="0"/>
          </a:p>
          <a:p>
            <a:r>
              <a:rPr lang="en-US" dirty="0"/>
              <a:t>D</a:t>
            </a:r>
            <a:r>
              <a:rPr lang="en-US" dirty="0" smtClean="0"/>
              <a:t>evelop network of specialist </a:t>
            </a:r>
            <a:r>
              <a:rPr lang="en-US" dirty="0"/>
              <a:t>P</a:t>
            </a:r>
            <a:r>
              <a:rPr lang="en-US" dirty="0" smtClean="0"/>
              <a:t>artners</a:t>
            </a:r>
          </a:p>
          <a:p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p to four hours per month during peak request periods</a:t>
            </a:r>
          </a:p>
        </p:txBody>
      </p:sp>
    </p:spTree>
    <p:extLst>
      <p:ext uri="{BB962C8B-B14F-4D97-AF65-F5344CB8AC3E}">
        <p14:creationId xmlns:p14="http://schemas.microsoft.com/office/powerpoint/2010/main" val="1617092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Partner?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Partial salary recovery</a:t>
            </a:r>
          </a:p>
          <a:p>
            <a:pPr lvl="1"/>
            <a:r>
              <a:rPr lang="en-US" dirty="0" smtClean="0"/>
              <a:t>Written into successful grants</a:t>
            </a:r>
          </a:p>
          <a:p>
            <a:endParaRPr lang="en-US" dirty="0" smtClean="0"/>
          </a:p>
          <a:p>
            <a:r>
              <a:rPr lang="en-US" dirty="0" smtClean="0"/>
              <a:t>Officially recognized University service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nnual documentation of services</a:t>
            </a:r>
          </a:p>
          <a:p>
            <a:endParaRPr lang="en-US" dirty="0"/>
          </a:p>
          <a:p>
            <a:r>
              <a:rPr lang="en-US" dirty="0" smtClean="0"/>
              <a:t>Better person/job fit</a:t>
            </a:r>
          </a:p>
          <a:p>
            <a:pPr lvl="1"/>
            <a:r>
              <a:rPr lang="en-US" dirty="0" smtClean="0"/>
              <a:t>Stop wasting your time on tasks someone else can do more effectively and efficiently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pend time on tasks you do best</a:t>
            </a:r>
          </a:p>
        </p:txBody>
      </p:sp>
    </p:spTree>
    <p:extLst>
      <p:ext uri="{BB962C8B-B14F-4D97-AF65-F5344CB8AC3E}">
        <p14:creationId xmlns:p14="http://schemas.microsoft.com/office/powerpoint/2010/main" val="2653976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221</Words>
  <Application>Microsoft Office PowerPoint</Application>
  <PresentationFormat>On-screen Show (4:3)</PresentationFormat>
  <Paragraphs>82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Pieces NFI</vt:lpstr>
      <vt:lpstr>Century Gothic</vt:lpstr>
      <vt:lpstr>Office Theme</vt:lpstr>
      <vt:lpstr>Grants Development Office</vt:lpstr>
      <vt:lpstr>Impetus</vt:lpstr>
      <vt:lpstr>PowerPoint Presentation</vt:lpstr>
      <vt:lpstr>The Wait Is Over!</vt:lpstr>
      <vt:lpstr>Goal of GDO</vt:lpstr>
      <vt:lpstr>How </vt:lpstr>
      <vt:lpstr>GDO Staff</vt:lpstr>
      <vt:lpstr>GDO Partners</vt:lpstr>
      <vt:lpstr>Why Partner?</vt:lpstr>
      <vt:lpstr>Short-Term Goals</vt:lpstr>
      <vt:lpstr>Longer-Term Goals</vt:lpstr>
      <vt:lpstr>Conclusion</vt:lpstr>
    </vt:vector>
  </TitlesOfParts>
  <Company>Saint Louis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Krob</dc:creator>
  <cp:lastModifiedBy>marcinkowskimj</cp:lastModifiedBy>
  <cp:revision>52</cp:revision>
  <dcterms:created xsi:type="dcterms:W3CDTF">2013-01-04T16:34:53Z</dcterms:created>
  <dcterms:modified xsi:type="dcterms:W3CDTF">2017-02-17T22:26:54Z</dcterms:modified>
</cp:coreProperties>
</file>