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260b237913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260b237913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60b237913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60b237913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e62f4db2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e62f4db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e62f4db2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3e62f4db2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260b237913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260b237913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60b237913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260b237913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240f74b3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240f74b3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3e62f4db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3e62f4db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e62f4db2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e62f4db2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260b23791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260b2379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60b237913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260b237913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60b23791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260b23791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3e62f4db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3e62f4db2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260b23791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260b23791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3e62f4db2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3e62f4db2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www.youtube.com/watch?v=5TONnPbRc1k"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www.youtube.com/watch?v=9-f5zfMH7QI"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idx="1" type="subTitle"/>
          </p:nvPr>
        </p:nvSpPr>
        <p:spPr>
          <a:xfrm>
            <a:off x="480150" y="289025"/>
            <a:ext cx="8183700" cy="1826400"/>
          </a:xfrm>
          <a:prstGeom prst="rect">
            <a:avLst/>
          </a:prstGeom>
          <a:effectLst>
            <a:outerShdw blurRad="57150" rotWithShape="0" algn="bl" dir="5400000" dist="19050">
              <a:srgbClr val="CC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5200"/>
              <a:t>Saint Louis University</a:t>
            </a:r>
            <a:endParaRPr sz="5200"/>
          </a:p>
          <a:p>
            <a:pPr indent="0" lvl="0" marL="0" rtl="0" algn="l">
              <a:spcBef>
                <a:spcPts val="0"/>
              </a:spcBef>
              <a:spcAft>
                <a:spcPts val="0"/>
              </a:spcAft>
              <a:buClr>
                <a:schemeClr val="dk1"/>
              </a:buClr>
              <a:buSzPts val="1100"/>
              <a:buFont typeface="Arial"/>
              <a:buNone/>
            </a:pPr>
            <a:r>
              <a:rPr lang="en" sz="5200"/>
              <a:t>Liquids, Solids and Gases</a:t>
            </a:r>
            <a:endParaRPr/>
          </a:p>
        </p:txBody>
      </p:sp>
      <p:pic>
        <p:nvPicPr>
          <p:cNvPr id="68" name="Google Shape;68;p13"/>
          <p:cNvPicPr preferRelativeResize="0"/>
          <p:nvPr/>
        </p:nvPicPr>
        <p:blipFill rotWithShape="1">
          <a:blip r:embed="rId3">
            <a:alphaModFix/>
          </a:blip>
          <a:srcRect b="0" l="0" r="1497" t="0"/>
          <a:stretch/>
        </p:blipFill>
        <p:spPr>
          <a:xfrm>
            <a:off x="1032400" y="2304388"/>
            <a:ext cx="1798526" cy="2571750"/>
          </a:xfrm>
          <a:prstGeom prst="rect">
            <a:avLst/>
          </a:prstGeom>
          <a:noFill/>
          <a:ln>
            <a:noFill/>
          </a:ln>
        </p:spPr>
      </p:pic>
      <p:pic>
        <p:nvPicPr>
          <p:cNvPr id="69" name="Google Shape;69;p13"/>
          <p:cNvPicPr preferRelativeResize="0"/>
          <p:nvPr/>
        </p:nvPicPr>
        <p:blipFill>
          <a:blip r:embed="rId4">
            <a:alphaModFix/>
          </a:blip>
          <a:stretch>
            <a:fillRect/>
          </a:stretch>
        </p:blipFill>
        <p:spPr>
          <a:xfrm>
            <a:off x="3340149" y="2358411"/>
            <a:ext cx="2463701" cy="2463724"/>
          </a:xfrm>
          <a:prstGeom prst="rect">
            <a:avLst/>
          </a:prstGeom>
          <a:noFill/>
          <a:ln>
            <a:noFill/>
          </a:ln>
        </p:spPr>
      </p:pic>
      <p:pic>
        <p:nvPicPr>
          <p:cNvPr id="70" name="Google Shape;70;p13"/>
          <p:cNvPicPr preferRelativeResize="0"/>
          <p:nvPr/>
        </p:nvPicPr>
        <p:blipFill>
          <a:blip r:embed="rId5">
            <a:alphaModFix/>
          </a:blip>
          <a:stretch>
            <a:fillRect/>
          </a:stretch>
        </p:blipFill>
        <p:spPr>
          <a:xfrm rot="2700034">
            <a:off x="6597256" y="2718819"/>
            <a:ext cx="1742913" cy="17429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Compressed </a:t>
            </a:r>
            <a:r>
              <a:rPr lang="en"/>
              <a:t>Gas Cylinder Incident</a:t>
            </a:r>
            <a:endParaRPr/>
          </a:p>
        </p:txBody>
      </p:sp>
      <p:pic>
        <p:nvPicPr>
          <p:cNvPr descr="This is an unsafe act and it is a complete violation of compressed gas safety procedures for handling pressurized cylinders. Cylinders should be moved only on chained designated trolleys in order to prevent fall ,here cylinder cap missing... if the cylinder nozzle breaks during handling or a fall it will act as a missile.... Which you can see in this video...and we can't predict the direction where  it may fly, it is as same as an inflated balloon released from hand and I hope this company has learnt a lesson after this incident and believe that they have taken necessary actions to prevent incidents and accidents in future." id="138" name="Google Shape;138;p22" title="ARGON GAS CYLINDER BLAST">
            <a:hlinkClick r:id="rId3"/>
          </p:cNvPr>
          <p:cNvPicPr preferRelativeResize="0"/>
          <p:nvPr/>
        </p:nvPicPr>
        <p:blipFill>
          <a:blip r:embed="rId4">
            <a:alphaModFix/>
          </a:blip>
          <a:stretch>
            <a:fillRect/>
          </a:stretch>
        </p:blipFill>
        <p:spPr>
          <a:xfrm>
            <a:off x="735525" y="861175"/>
            <a:ext cx="7331100" cy="412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University of Hawaii Lab Explosion</a:t>
            </a:r>
            <a:r>
              <a:rPr lang="en"/>
              <a:t> - Gas Cylinder</a:t>
            </a:r>
            <a:endParaRPr/>
          </a:p>
        </p:txBody>
      </p:sp>
      <p:pic>
        <p:nvPicPr>
          <p:cNvPr id="144" name="Google Shape;144;p23"/>
          <p:cNvPicPr preferRelativeResize="0"/>
          <p:nvPr/>
        </p:nvPicPr>
        <p:blipFill rotWithShape="1">
          <a:blip r:embed="rId3">
            <a:alphaModFix/>
          </a:blip>
          <a:srcRect b="0" l="2210" r="0" t="1584"/>
          <a:stretch/>
        </p:blipFill>
        <p:spPr>
          <a:xfrm>
            <a:off x="6971100" y="2329475"/>
            <a:ext cx="2036025" cy="2732075"/>
          </a:xfrm>
          <a:prstGeom prst="rect">
            <a:avLst/>
          </a:prstGeom>
          <a:noFill/>
          <a:ln>
            <a:noFill/>
          </a:ln>
        </p:spPr>
      </p:pic>
      <p:pic>
        <p:nvPicPr>
          <p:cNvPr id="145" name="Google Shape;145;p23"/>
          <p:cNvPicPr preferRelativeResize="0"/>
          <p:nvPr/>
        </p:nvPicPr>
        <p:blipFill rotWithShape="1">
          <a:blip r:embed="rId4">
            <a:alphaModFix/>
          </a:blip>
          <a:srcRect b="5255" l="0" r="13096" t="12365"/>
          <a:stretch/>
        </p:blipFill>
        <p:spPr>
          <a:xfrm>
            <a:off x="4462325" y="2329475"/>
            <a:ext cx="2161625" cy="2732075"/>
          </a:xfrm>
          <a:prstGeom prst="rect">
            <a:avLst/>
          </a:prstGeom>
          <a:noFill/>
          <a:ln>
            <a:noFill/>
          </a:ln>
        </p:spPr>
      </p:pic>
      <p:pic>
        <p:nvPicPr>
          <p:cNvPr id="146" name="Google Shape;146;p23"/>
          <p:cNvPicPr preferRelativeResize="0"/>
          <p:nvPr/>
        </p:nvPicPr>
        <p:blipFill>
          <a:blip r:embed="rId5">
            <a:alphaModFix/>
          </a:blip>
          <a:stretch>
            <a:fillRect/>
          </a:stretch>
        </p:blipFill>
        <p:spPr>
          <a:xfrm>
            <a:off x="205650" y="3236675"/>
            <a:ext cx="3242174" cy="1824875"/>
          </a:xfrm>
          <a:prstGeom prst="rect">
            <a:avLst/>
          </a:prstGeom>
          <a:noFill/>
          <a:ln>
            <a:noFill/>
          </a:ln>
        </p:spPr>
      </p:pic>
      <p:pic>
        <p:nvPicPr>
          <p:cNvPr id="147" name="Google Shape;147;p23"/>
          <p:cNvPicPr preferRelativeResize="0"/>
          <p:nvPr/>
        </p:nvPicPr>
        <p:blipFill>
          <a:blip r:embed="rId6">
            <a:alphaModFix/>
          </a:blip>
          <a:stretch>
            <a:fillRect/>
          </a:stretch>
        </p:blipFill>
        <p:spPr>
          <a:xfrm>
            <a:off x="5635075" y="698387"/>
            <a:ext cx="2825725" cy="1590475"/>
          </a:xfrm>
          <a:prstGeom prst="rect">
            <a:avLst/>
          </a:prstGeom>
          <a:noFill/>
          <a:ln>
            <a:noFill/>
          </a:ln>
        </p:spPr>
      </p:pic>
      <p:pic>
        <p:nvPicPr>
          <p:cNvPr id="148" name="Google Shape;148;p23"/>
          <p:cNvPicPr preferRelativeResize="0"/>
          <p:nvPr/>
        </p:nvPicPr>
        <p:blipFill rotWithShape="1">
          <a:blip r:embed="rId7">
            <a:alphaModFix/>
          </a:blip>
          <a:srcRect b="0" l="0" r="12709" t="17129"/>
          <a:stretch/>
        </p:blipFill>
        <p:spPr>
          <a:xfrm>
            <a:off x="98250" y="698375"/>
            <a:ext cx="5065651" cy="2538300"/>
          </a:xfrm>
          <a:prstGeom prst="rect">
            <a:avLst/>
          </a:prstGeom>
          <a:noFill/>
          <a:ln>
            <a:noFill/>
          </a:ln>
        </p:spPr>
      </p:pic>
      <p:sp>
        <p:nvSpPr>
          <p:cNvPr id="149" name="Google Shape;149;p23"/>
          <p:cNvSpPr txBox="1"/>
          <p:nvPr/>
        </p:nvSpPr>
        <p:spPr>
          <a:xfrm>
            <a:off x="3284400" y="426150"/>
            <a:ext cx="5935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https://www.cwu.edu/resources-reports/sites/cts.cwu.edu.resources-reports/files/documents/UofH%20Lab%20Explosion.pdf</a:t>
            </a:r>
            <a:endParaRPr sz="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Dry Ice Properties and Handling</a:t>
            </a:r>
            <a:endParaRPr/>
          </a:p>
        </p:txBody>
      </p:sp>
      <p:sp>
        <p:nvSpPr>
          <p:cNvPr id="155" name="Google Shape;155;p24"/>
          <p:cNvSpPr txBox="1"/>
          <p:nvPr>
            <p:ph idx="1" type="body"/>
          </p:nvPr>
        </p:nvSpPr>
        <p:spPr>
          <a:xfrm>
            <a:off x="447200" y="1840100"/>
            <a:ext cx="5571000" cy="31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Properties</a:t>
            </a:r>
            <a:endParaRPr b="1" sz="1600"/>
          </a:p>
          <a:p>
            <a:pPr indent="-330200" lvl="0" marL="457200" rtl="0" algn="l">
              <a:spcBef>
                <a:spcPts val="0"/>
              </a:spcBef>
              <a:spcAft>
                <a:spcPts val="0"/>
              </a:spcAft>
              <a:buSzPts val="1600"/>
              <a:buChar char="●"/>
            </a:pPr>
            <a:r>
              <a:rPr lang="en" sz="1600"/>
              <a:t>Dry ice is the solid form of carbon dioxide (CO2). </a:t>
            </a:r>
            <a:endParaRPr sz="1600"/>
          </a:p>
          <a:p>
            <a:pPr indent="-330200" lvl="0" marL="457200" rtl="0" algn="l">
              <a:spcBef>
                <a:spcPts val="0"/>
              </a:spcBef>
              <a:spcAft>
                <a:spcPts val="0"/>
              </a:spcAft>
              <a:buSzPts val="1600"/>
              <a:buChar char="●"/>
            </a:pPr>
            <a:r>
              <a:rPr lang="en" sz="1600"/>
              <a:t>Dry ice is extremely cold (−109.3 °F / −78.5 °C) and rapidly sublimates, or converts, into carbon dioxide gas at room temperature.</a:t>
            </a:r>
            <a:endParaRPr sz="1600"/>
          </a:p>
          <a:p>
            <a:pPr indent="-330200" lvl="0" marL="457200" rtl="0" algn="l">
              <a:spcBef>
                <a:spcPts val="0"/>
              </a:spcBef>
              <a:spcAft>
                <a:spcPts val="0"/>
              </a:spcAft>
              <a:buSzPts val="1600"/>
              <a:buChar char="●"/>
            </a:pPr>
            <a:r>
              <a:rPr lang="en" sz="1600"/>
              <a:t>Available as flakes, pellets, or block form.</a:t>
            </a:r>
            <a:endParaRPr sz="1600"/>
          </a:p>
          <a:p>
            <a:pPr indent="0" lvl="0" marL="0" rtl="0" algn="l">
              <a:spcBef>
                <a:spcPts val="1000"/>
              </a:spcBef>
              <a:spcAft>
                <a:spcPts val="0"/>
              </a:spcAft>
              <a:buNone/>
            </a:pPr>
            <a:r>
              <a:rPr b="1" lang="en" sz="1600"/>
              <a:t>Handling Dry Ice</a:t>
            </a:r>
            <a:endParaRPr b="1" sz="1600"/>
          </a:p>
          <a:p>
            <a:pPr indent="-330200" lvl="0" marL="457200" rtl="0" algn="l">
              <a:spcBef>
                <a:spcPts val="0"/>
              </a:spcBef>
              <a:spcAft>
                <a:spcPts val="0"/>
              </a:spcAft>
              <a:buSzPts val="1600"/>
              <a:buChar char="●"/>
            </a:pPr>
            <a:r>
              <a:rPr lang="en" sz="1600"/>
              <a:t>Use protective gloves or tongs.</a:t>
            </a:r>
            <a:endParaRPr sz="1600"/>
          </a:p>
          <a:p>
            <a:pPr indent="-330200" lvl="0" marL="457200" rtl="0" algn="l">
              <a:spcBef>
                <a:spcPts val="0"/>
              </a:spcBef>
              <a:spcAft>
                <a:spcPts val="0"/>
              </a:spcAft>
              <a:buSzPts val="1600"/>
              <a:buChar char="●"/>
            </a:pPr>
            <a:r>
              <a:rPr lang="en" sz="1600"/>
              <a:t>NEVER handle with bare hands or place in mouth.</a:t>
            </a:r>
            <a:endParaRPr sz="1600"/>
          </a:p>
          <a:p>
            <a:pPr indent="-330200" lvl="0" marL="457200" rtl="0" algn="l">
              <a:spcBef>
                <a:spcPts val="0"/>
              </a:spcBef>
              <a:spcAft>
                <a:spcPts val="0"/>
              </a:spcAft>
              <a:buSzPts val="1600"/>
              <a:buChar char="●"/>
            </a:pPr>
            <a:r>
              <a:rPr lang="en" sz="1600"/>
              <a:t>Do not place or dispose of into sinks.</a:t>
            </a:r>
            <a:endParaRPr sz="1600"/>
          </a:p>
        </p:txBody>
      </p:sp>
      <p:pic>
        <p:nvPicPr>
          <p:cNvPr id="156" name="Google Shape;156;p24"/>
          <p:cNvPicPr preferRelativeResize="0"/>
          <p:nvPr/>
        </p:nvPicPr>
        <p:blipFill>
          <a:blip r:embed="rId3">
            <a:alphaModFix/>
          </a:blip>
          <a:stretch>
            <a:fillRect/>
          </a:stretch>
        </p:blipFill>
        <p:spPr>
          <a:xfrm>
            <a:off x="6170600" y="2011500"/>
            <a:ext cx="2821001" cy="2821000"/>
          </a:xfrm>
          <a:prstGeom prst="rect">
            <a:avLst/>
          </a:prstGeom>
          <a:noFill/>
          <a:ln>
            <a:noFill/>
          </a:ln>
        </p:spPr>
      </p:pic>
      <p:sp>
        <p:nvSpPr>
          <p:cNvPr id="157" name="Google Shape;157;p24"/>
          <p:cNvSpPr txBox="1"/>
          <p:nvPr/>
        </p:nvSpPr>
        <p:spPr>
          <a:xfrm>
            <a:off x="5945600" y="4832500"/>
            <a:ext cx="3208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https://www.thecarycompany.com/82-gallon-insulated-bin-hinged-lid-castors</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Dry Ice Storage and Transportation</a:t>
            </a:r>
            <a:endParaRPr/>
          </a:p>
        </p:txBody>
      </p:sp>
      <p:sp>
        <p:nvSpPr>
          <p:cNvPr id="163" name="Google Shape;163;p25"/>
          <p:cNvSpPr txBox="1"/>
          <p:nvPr>
            <p:ph idx="1" type="body"/>
          </p:nvPr>
        </p:nvSpPr>
        <p:spPr>
          <a:xfrm>
            <a:off x="412925" y="1826400"/>
            <a:ext cx="86595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Storing Dry Ice</a:t>
            </a:r>
            <a:endParaRPr b="1" sz="1600"/>
          </a:p>
          <a:p>
            <a:pPr indent="-330200" lvl="0" marL="457200" rtl="0" algn="l">
              <a:spcBef>
                <a:spcPts val="0"/>
              </a:spcBef>
              <a:spcAft>
                <a:spcPts val="0"/>
              </a:spcAft>
              <a:buSzPts val="1600"/>
              <a:buChar char="●"/>
            </a:pPr>
            <a:r>
              <a:rPr lang="en" sz="1600"/>
              <a:t>Store in cool, well ventilated areas.</a:t>
            </a:r>
            <a:endParaRPr sz="1600"/>
          </a:p>
          <a:p>
            <a:pPr indent="-330200" lvl="0" marL="457200" rtl="0" algn="l">
              <a:spcBef>
                <a:spcPts val="0"/>
              </a:spcBef>
              <a:spcAft>
                <a:spcPts val="0"/>
              </a:spcAft>
              <a:buSzPts val="1600"/>
              <a:buChar char="●"/>
            </a:pPr>
            <a:r>
              <a:rPr lang="en" sz="1600"/>
              <a:t>Ventilation systems should exhaust from lowest level.</a:t>
            </a:r>
            <a:endParaRPr sz="1600"/>
          </a:p>
          <a:p>
            <a:pPr indent="-330200" lvl="0" marL="457200" rtl="0" algn="l">
              <a:spcBef>
                <a:spcPts val="0"/>
              </a:spcBef>
              <a:spcAft>
                <a:spcPts val="0"/>
              </a:spcAft>
              <a:buSzPts val="1600"/>
              <a:buChar char="●"/>
            </a:pPr>
            <a:r>
              <a:rPr lang="en" sz="1600"/>
              <a:t>Install carbon dioxide monitors.</a:t>
            </a:r>
            <a:endParaRPr sz="1600"/>
          </a:p>
          <a:p>
            <a:pPr indent="-330200" lvl="0" marL="457200" rtl="0" algn="l">
              <a:spcBef>
                <a:spcPts val="0"/>
              </a:spcBef>
              <a:spcAft>
                <a:spcPts val="0"/>
              </a:spcAft>
              <a:buSzPts val="1600"/>
              <a:buChar char="●"/>
            </a:pPr>
            <a:r>
              <a:rPr lang="en" sz="1600"/>
              <a:t>Check carbon dioxide concentration before entering storage area.</a:t>
            </a:r>
            <a:endParaRPr sz="1600"/>
          </a:p>
          <a:p>
            <a:pPr indent="-330200" lvl="0" marL="457200" rtl="0" algn="l">
              <a:spcBef>
                <a:spcPts val="0"/>
              </a:spcBef>
              <a:spcAft>
                <a:spcPts val="0"/>
              </a:spcAft>
              <a:buSzPts val="1600"/>
              <a:buChar char="●"/>
            </a:pPr>
            <a:r>
              <a:rPr lang="en" sz="1600"/>
              <a:t>NEVER store in airtight containers.</a:t>
            </a:r>
            <a:endParaRPr sz="1600"/>
          </a:p>
          <a:p>
            <a:pPr indent="0" lvl="0" marL="0" rtl="0" algn="l">
              <a:spcBef>
                <a:spcPts val="1200"/>
              </a:spcBef>
              <a:spcAft>
                <a:spcPts val="0"/>
              </a:spcAft>
              <a:buNone/>
            </a:pPr>
            <a:r>
              <a:rPr b="1" lang="en" sz="1600"/>
              <a:t>Transporting Dry Ice</a:t>
            </a:r>
            <a:endParaRPr b="1" sz="1600"/>
          </a:p>
          <a:p>
            <a:pPr indent="-330200" lvl="0" marL="457200" rtl="0" algn="l">
              <a:spcBef>
                <a:spcPts val="0"/>
              </a:spcBef>
              <a:spcAft>
                <a:spcPts val="0"/>
              </a:spcAft>
              <a:buSzPts val="1600"/>
              <a:buChar char="●"/>
            </a:pPr>
            <a:r>
              <a:rPr lang="en" sz="1600"/>
              <a:t>NEVER transport in airtight containers.</a:t>
            </a:r>
            <a:endParaRPr sz="1600"/>
          </a:p>
          <a:p>
            <a:pPr indent="-330200" lvl="0" marL="457200" rtl="0" algn="l">
              <a:spcBef>
                <a:spcPts val="0"/>
              </a:spcBef>
              <a:spcAft>
                <a:spcPts val="0"/>
              </a:spcAft>
              <a:buSzPts val="1600"/>
              <a:buChar char="●"/>
            </a:pPr>
            <a:r>
              <a:rPr lang="en" sz="1600"/>
              <a:t>Open windows or ensure constant supply of fresh air in vehicles.</a:t>
            </a:r>
            <a:endParaRPr sz="1600"/>
          </a:p>
          <a:p>
            <a:pPr indent="-330200" lvl="0" marL="457200" rtl="0" algn="l">
              <a:spcBef>
                <a:spcPts val="0"/>
              </a:spcBef>
              <a:spcAft>
                <a:spcPts val="0"/>
              </a:spcAft>
              <a:buSzPts val="1600"/>
              <a:buChar char="●"/>
            </a:pPr>
            <a:r>
              <a:rPr lang="en" sz="1600"/>
              <a:t>Classified as a Dangerous Good under the Department of Transportation (DOT).</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Other Lab Incidents - Dry Ice</a:t>
            </a:r>
            <a:endParaRPr/>
          </a:p>
        </p:txBody>
      </p:sp>
      <p:pic>
        <p:nvPicPr>
          <p:cNvPr id="169" name="Google Shape;169;p26"/>
          <p:cNvPicPr preferRelativeResize="0"/>
          <p:nvPr/>
        </p:nvPicPr>
        <p:blipFill>
          <a:blip r:embed="rId3">
            <a:alphaModFix/>
          </a:blip>
          <a:stretch>
            <a:fillRect/>
          </a:stretch>
        </p:blipFill>
        <p:spPr>
          <a:xfrm>
            <a:off x="158700" y="1883425"/>
            <a:ext cx="8826601" cy="2781955"/>
          </a:xfrm>
          <a:prstGeom prst="rect">
            <a:avLst/>
          </a:prstGeom>
          <a:noFill/>
          <a:ln>
            <a:noFill/>
          </a:ln>
        </p:spPr>
      </p:pic>
      <p:sp>
        <p:nvSpPr>
          <p:cNvPr id="170" name="Google Shape;170;p26"/>
          <p:cNvSpPr txBox="1"/>
          <p:nvPr/>
        </p:nvSpPr>
        <p:spPr>
          <a:xfrm>
            <a:off x="4952400" y="4661025"/>
            <a:ext cx="4032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https://www.ehs.washington.edu/system/files/resources/Recent_UW_SafetyRelated_Incidents.pdf</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Emergency Response</a:t>
            </a:r>
            <a:endParaRPr/>
          </a:p>
        </p:txBody>
      </p:sp>
      <p:sp>
        <p:nvSpPr>
          <p:cNvPr id="176" name="Google Shape;176;p27"/>
          <p:cNvSpPr txBox="1"/>
          <p:nvPr>
            <p:ph idx="1" type="body"/>
          </p:nvPr>
        </p:nvSpPr>
        <p:spPr>
          <a:xfrm>
            <a:off x="412925" y="1826400"/>
            <a:ext cx="86595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Oxygen Deficiency</a:t>
            </a:r>
            <a:endParaRPr b="1" sz="1600"/>
          </a:p>
          <a:p>
            <a:pPr indent="-330200" lvl="0" marL="457200" rtl="0" algn="l">
              <a:spcBef>
                <a:spcPts val="0"/>
              </a:spcBef>
              <a:spcAft>
                <a:spcPts val="0"/>
              </a:spcAft>
              <a:buSzPts val="1600"/>
              <a:buChar char="●"/>
            </a:pPr>
            <a:r>
              <a:rPr lang="en" sz="1600"/>
              <a:t>Move personnel to a well-ventilated area.</a:t>
            </a:r>
            <a:endParaRPr sz="1600"/>
          </a:p>
          <a:p>
            <a:pPr indent="-330200" lvl="0" marL="457200" rtl="0" algn="l">
              <a:spcBef>
                <a:spcPts val="0"/>
              </a:spcBef>
              <a:spcAft>
                <a:spcPts val="0"/>
              </a:spcAft>
              <a:buSzPts val="1600"/>
              <a:buChar char="●"/>
            </a:pPr>
            <a:r>
              <a:rPr lang="en" sz="1600"/>
              <a:t>Call DPS at (314) 977-3000.</a:t>
            </a:r>
            <a:endParaRPr sz="1600"/>
          </a:p>
          <a:p>
            <a:pPr indent="-330200" lvl="0" marL="457200" rtl="0" algn="l">
              <a:spcBef>
                <a:spcPts val="0"/>
              </a:spcBef>
              <a:spcAft>
                <a:spcPts val="0"/>
              </a:spcAft>
              <a:buSzPts val="1600"/>
              <a:buChar char="●"/>
            </a:pPr>
            <a:r>
              <a:rPr lang="en" sz="1600"/>
              <a:t>Provide appropriate First Aid or CPR until emergency personnel arrive.</a:t>
            </a:r>
            <a:endParaRPr sz="1600"/>
          </a:p>
          <a:p>
            <a:pPr indent="0" lvl="0" marL="0" rtl="0" algn="l">
              <a:spcBef>
                <a:spcPts val="1200"/>
              </a:spcBef>
              <a:spcAft>
                <a:spcPts val="0"/>
              </a:spcAft>
              <a:buNone/>
            </a:pPr>
            <a:r>
              <a:rPr b="1" lang="en" sz="1600"/>
              <a:t>Burns/Frostbite</a:t>
            </a:r>
            <a:endParaRPr b="1" sz="1600"/>
          </a:p>
          <a:p>
            <a:pPr indent="-330200" lvl="0" marL="457200" rtl="0" algn="l">
              <a:spcBef>
                <a:spcPts val="0"/>
              </a:spcBef>
              <a:spcAft>
                <a:spcPts val="0"/>
              </a:spcAft>
              <a:buSzPts val="1600"/>
              <a:buChar char="●"/>
            </a:pPr>
            <a:r>
              <a:rPr lang="en" sz="1600"/>
              <a:t>Remove cold or wet glove/clothing unless frozen to skin.</a:t>
            </a:r>
            <a:endParaRPr sz="1600"/>
          </a:p>
          <a:p>
            <a:pPr indent="-330200" lvl="0" marL="457200" rtl="0" algn="l">
              <a:spcBef>
                <a:spcPts val="0"/>
              </a:spcBef>
              <a:spcAft>
                <a:spcPts val="0"/>
              </a:spcAft>
              <a:buSzPts val="1600"/>
              <a:buChar char="●"/>
            </a:pPr>
            <a:r>
              <a:rPr lang="en" sz="1600"/>
              <a:t>Seek medical attention at Concentra Urgent Care or Emergency Department at SSM Health Saint Louis University Hospital for after hours care.</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Summary</a:t>
            </a:r>
            <a:endParaRPr/>
          </a:p>
        </p:txBody>
      </p:sp>
      <p:sp>
        <p:nvSpPr>
          <p:cNvPr id="182" name="Google Shape;182;p2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Please complete the Safety Awareness Quiz on Solids, Liquids, and Gases by June 30th, 2023.</a:t>
            </a:r>
            <a:endParaRPr/>
          </a:p>
          <a:p>
            <a:pPr indent="-342900" lvl="0" marL="457200" rtl="0" algn="l">
              <a:spcBef>
                <a:spcPts val="0"/>
              </a:spcBef>
              <a:spcAft>
                <a:spcPts val="0"/>
              </a:spcAft>
              <a:buSzPts val="1800"/>
              <a:buChar char="●"/>
            </a:pPr>
            <a:r>
              <a:rPr lang="en"/>
              <a:t>Please contact ehs@slu.edu for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 Liquids</a:t>
            </a:r>
            <a:endParaRPr/>
          </a:p>
        </p:txBody>
      </p:sp>
      <p:sp>
        <p:nvSpPr>
          <p:cNvPr id="76" name="Google Shape;76;p14"/>
          <p:cNvSpPr txBox="1"/>
          <p:nvPr>
            <p:ph idx="1" type="body"/>
          </p:nvPr>
        </p:nvSpPr>
        <p:spPr>
          <a:xfrm>
            <a:off x="260525" y="1826400"/>
            <a:ext cx="5325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Cryogenic liquids are</a:t>
            </a:r>
            <a:r>
              <a:rPr lang="en"/>
              <a:t> defined as liquids with a boiling point below -130F (-90C).</a:t>
            </a:r>
            <a:endParaRPr/>
          </a:p>
          <a:p>
            <a:pPr indent="-342900" lvl="0" marL="457200" rtl="0" algn="l">
              <a:spcBef>
                <a:spcPts val="0"/>
              </a:spcBef>
              <a:spcAft>
                <a:spcPts val="0"/>
              </a:spcAft>
              <a:buSzPts val="1800"/>
              <a:buChar char="●"/>
            </a:pPr>
            <a:r>
              <a:rPr lang="en"/>
              <a:t>Common cryogenic liquids of concern include nitrogen, helium, hydrogen, argon, methane, and carbon monoxide.</a:t>
            </a:r>
            <a:endParaRPr/>
          </a:p>
          <a:p>
            <a:pPr indent="-342900" lvl="0" marL="457200" rtl="0" algn="l">
              <a:spcBef>
                <a:spcPts val="0"/>
              </a:spcBef>
              <a:spcAft>
                <a:spcPts val="0"/>
              </a:spcAft>
              <a:buSzPts val="1800"/>
              <a:buChar char="●"/>
            </a:pPr>
            <a:r>
              <a:rPr lang="en"/>
              <a:t>The primary hazards include both physical hazards such as fire, explosion, or pressure, but also health hazards such as chemical toxicity, severe frostbite, or asphyxiation.</a:t>
            </a:r>
            <a:endParaRPr/>
          </a:p>
          <a:p>
            <a:pPr indent="0" lvl="0" marL="457200" rtl="0" algn="l">
              <a:spcBef>
                <a:spcPts val="1200"/>
              </a:spcBef>
              <a:spcAft>
                <a:spcPts val="1200"/>
              </a:spcAft>
              <a:buNone/>
            </a:pPr>
            <a:r>
              <a:t/>
            </a:r>
            <a:endParaRPr/>
          </a:p>
        </p:txBody>
      </p:sp>
      <p:pic>
        <p:nvPicPr>
          <p:cNvPr id="77" name="Google Shape;77;p14"/>
          <p:cNvPicPr preferRelativeResize="0"/>
          <p:nvPr/>
        </p:nvPicPr>
        <p:blipFill>
          <a:blip r:embed="rId3">
            <a:alphaModFix/>
          </a:blip>
          <a:stretch>
            <a:fillRect/>
          </a:stretch>
        </p:blipFill>
        <p:spPr>
          <a:xfrm>
            <a:off x="5694625" y="2275125"/>
            <a:ext cx="3266524" cy="2177675"/>
          </a:xfrm>
          <a:prstGeom prst="rect">
            <a:avLst/>
          </a:prstGeom>
          <a:noFill/>
          <a:ln>
            <a:noFill/>
          </a:ln>
        </p:spPr>
      </p:pic>
      <p:sp>
        <p:nvSpPr>
          <p:cNvPr id="78" name="Google Shape;78;p14"/>
          <p:cNvSpPr txBox="1"/>
          <p:nvPr/>
        </p:nvSpPr>
        <p:spPr>
          <a:xfrm>
            <a:off x="5618038" y="4376600"/>
            <a:ext cx="3419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Photograph: Getty Images</a:t>
            </a:r>
            <a:endParaRPr sz="7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 Liquids - Safety</a:t>
            </a:r>
            <a:endParaRPr/>
          </a:p>
        </p:txBody>
      </p:sp>
      <p:sp>
        <p:nvSpPr>
          <p:cNvPr id="84" name="Google Shape;84;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Lab coat, safety glasses, and cryogenically rated gloves should be worn.</a:t>
            </a:r>
            <a:endParaRPr/>
          </a:p>
          <a:p>
            <a:pPr indent="-342900" lvl="0" marL="457200" rtl="0" algn="l">
              <a:spcBef>
                <a:spcPts val="0"/>
              </a:spcBef>
              <a:spcAft>
                <a:spcPts val="0"/>
              </a:spcAft>
              <a:buSzPts val="1800"/>
              <a:buChar char="●"/>
            </a:pPr>
            <a:r>
              <a:rPr lang="en"/>
              <a:t>Direct contact can cause severe burns. Make sure clothing covers any exposed skin.</a:t>
            </a:r>
            <a:endParaRPr/>
          </a:p>
          <a:p>
            <a:pPr indent="-342900" lvl="0" marL="457200" rtl="0" algn="l">
              <a:spcBef>
                <a:spcPts val="0"/>
              </a:spcBef>
              <a:spcAft>
                <a:spcPts val="0"/>
              </a:spcAft>
              <a:buSzPts val="1800"/>
              <a:buChar char="●"/>
            </a:pPr>
            <a:r>
              <a:rPr lang="en"/>
              <a:t>Low temperatures can make valve washers brittle and cause leaks.  </a:t>
            </a:r>
            <a:endParaRPr/>
          </a:p>
          <a:p>
            <a:pPr indent="-342900" lvl="0" marL="457200" rtl="0" algn="l">
              <a:spcBef>
                <a:spcPts val="0"/>
              </a:spcBef>
              <a:spcAft>
                <a:spcPts val="0"/>
              </a:spcAft>
              <a:buSzPts val="1800"/>
              <a:buChar char="●"/>
            </a:pPr>
            <a:r>
              <a:rPr lang="en"/>
              <a:t>Always transfer into appropriate containers. Liquids may crack plastic or glass containers not recommended for cryogenic liquids.</a:t>
            </a:r>
            <a:endParaRPr/>
          </a:p>
        </p:txBody>
      </p:sp>
      <p:pic>
        <p:nvPicPr>
          <p:cNvPr id="85" name="Google Shape;85;p15"/>
          <p:cNvPicPr preferRelativeResize="0"/>
          <p:nvPr/>
        </p:nvPicPr>
        <p:blipFill>
          <a:blip r:embed="rId3">
            <a:alphaModFix/>
          </a:blip>
          <a:stretch>
            <a:fillRect/>
          </a:stretch>
        </p:blipFill>
        <p:spPr>
          <a:xfrm>
            <a:off x="7366800" y="3621450"/>
            <a:ext cx="1443325" cy="1443325"/>
          </a:xfrm>
          <a:prstGeom prst="rect">
            <a:avLst/>
          </a:prstGeom>
          <a:noFill/>
          <a:ln>
            <a:noFill/>
          </a:ln>
        </p:spPr>
      </p:pic>
      <p:sp>
        <p:nvSpPr>
          <p:cNvPr id="86" name="Google Shape;86;p15"/>
          <p:cNvSpPr txBox="1"/>
          <p:nvPr/>
        </p:nvSpPr>
        <p:spPr>
          <a:xfrm>
            <a:off x="5079525" y="4851000"/>
            <a:ext cx="2436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https://www.asasupplies.com/cryogenic-safety-gloves</a:t>
            </a:r>
            <a:endParaRPr sz="7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Cryogenic Dewars</a:t>
            </a:r>
            <a:endParaRPr/>
          </a:p>
        </p:txBody>
      </p:sp>
      <p:sp>
        <p:nvSpPr>
          <p:cNvPr id="92" name="Google Shape;92;p16"/>
          <p:cNvSpPr txBox="1"/>
          <p:nvPr>
            <p:ph idx="1" type="body"/>
          </p:nvPr>
        </p:nvSpPr>
        <p:spPr>
          <a:xfrm>
            <a:off x="260525" y="1826400"/>
            <a:ext cx="5325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Dewar containers are open vessels with a vacuum space between an inner wall and  outer wall that are used to contain liquid nitrogen.</a:t>
            </a:r>
            <a:endParaRPr/>
          </a:p>
          <a:p>
            <a:pPr indent="-342900" lvl="0" marL="457200" rtl="0" algn="l">
              <a:spcBef>
                <a:spcPts val="0"/>
              </a:spcBef>
              <a:spcAft>
                <a:spcPts val="0"/>
              </a:spcAft>
              <a:buSzPts val="1800"/>
              <a:buChar char="●"/>
            </a:pPr>
            <a:r>
              <a:rPr lang="en"/>
              <a:t>Must be kept upright at all times.</a:t>
            </a:r>
            <a:endParaRPr/>
          </a:p>
          <a:p>
            <a:pPr indent="-342900" lvl="0" marL="457200" rtl="0" algn="l">
              <a:spcBef>
                <a:spcPts val="0"/>
              </a:spcBef>
              <a:spcAft>
                <a:spcPts val="0"/>
              </a:spcAft>
              <a:buSzPts val="1800"/>
              <a:buChar char="●"/>
            </a:pPr>
            <a:r>
              <a:rPr lang="en"/>
              <a:t>Never slide or roll a dewar.</a:t>
            </a:r>
            <a:endParaRPr/>
          </a:p>
          <a:p>
            <a:pPr indent="-342900" lvl="0" marL="457200" rtl="0" algn="l">
              <a:spcBef>
                <a:spcPts val="0"/>
              </a:spcBef>
              <a:spcAft>
                <a:spcPts val="0"/>
              </a:spcAft>
              <a:buSzPts val="1800"/>
              <a:buChar char="●"/>
            </a:pPr>
            <a:r>
              <a:rPr lang="en"/>
              <a:t>Use proper transport devices (e.g. trolley, truck) and securely restrain dewar.</a:t>
            </a:r>
            <a:endParaRPr/>
          </a:p>
          <a:p>
            <a:pPr indent="0" lvl="0" marL="457200" rtl="0" algn="l">
              <a:spcBef>
                <a:spcPts val="1200"/>
              </a:spcBef>
              <a:spcAft>
                <a:spcPts val="1200"/>
              </a:spcAft>
              <a:buNone/>
            </a:pPr>
            <a:r>
              <a:t/>
            </a:r>
            <a:endParaRPr/>
          </a:p>
        </p:txBody>
      </p:sp>
      <p:pic>
        <p:nvPicPr>
          <p:cNvPr id="93" name="Google Shape;93;p16"/>
          <p:cNvPicPr preferRelativeResize="0"/>
          <p:nvPr/>
        </p:nvPicPr>
        <p:blipFill>
          <a:blip r:embed="rId3">
            <a:alphaModFix/>
          </a:blip>
          <a:stretch>
            <a:fillRect/>
          </a:stretch>
        </p:blipFill>
        <p:spPr>
          <a:xfrm>
            <a:off x="5848350" y="2328925"/>
            <a:ext cx="3063100" cy="2083350"/>
          </a:xfrm>
          <a:prstGeom prst="rect">
            <a:avLst/>
          </a:prstGeom>
          <a:noFill/>
          <a:ln>
            <a:noFill/>
          </a:ln>
        </p:spPr>
      </p:pic>
      <p:sp>
        <p:nvSpPr>
          <p:cNvPr id="94" name="Google Shape;94;p16"/>
          <p:cNvSpPr txBox="1"/>
          <p:nvPr/>
        </p:nvSpPr>
        <p:spPr>
          <a:xfrm>
            <a:off x="5772150" y="4376600"/>
            <a:ext cx="2465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Image: Taylor-Wharton </a:t>
            </a:r>
            <a:endParaRPr sz="7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Health Hazard - Frostbite</a:t>
            </a:r>
            <a:endParaRPr/>
          </a:p>
        </p:txBody>
      </p:sp>
      <p:sp>
        <p:nvSpPr>
          <p:cNvPr id="100" name="Google Shape;100;p17"/>
          <p:cNvSpPr txBox="1"/>
          <p:nvPr>
            <p:ph idx="1" type="body"/>
          </p:nvPr>
        </p:nvSpPr>
        <p:spPr>
          <a:xfrm>
            <a:off x="260525" y="1826400"/>
            <a:ext cx="47295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Frostbite </a:t>
            </a:r>
            <a:r>
              <a:rPr lang="en"/>
              <a:t>symptoms include:</a:t>
            </a:r>
            <a:endParaRPr/>
          </a:p>
          <a:p>
            <a:pPr indent="-317500" lvl="1" marL="914400" rtl="0" algn="l">
              <a:spcBef>
                <a:spcPts val="0"/>
              </a:spcBef>
              <a:spcAft>
                <a:spcPts val="0"/>
              </a:spcAft>
              <a:buSzPts val="1400"/>
              <a:buChar char="○"/>
            </a:pPr>
            <a:r>
              <a:rPr lang="en"/>
              <a:t>Numbness or lack of feeling in affected area</a:t>
            </a:r>
            <a:endParaRPr/>
          </a:p>
          <a:p>
            <a:pPr indent="-317500" lvl="1" marL="914400" rtl="0" algn="l">
              <a:spcBef>
                <a:spcPts val="0"/>
              </a:spcBef>
              <a:spcAft>
                <a:spcPts val="0"/>
              </a:spcAft>
              <a:buSzPts val="1400"/>
              <a:buChar char="○"/>
            </a:pPr>
            <a:r>
              <a:rPr lang="en"/>
              <a:t>Waxy or discolored skin. Skin may appear flushed, black, white, yellow or blue</a:t>
            </a:r>
            <a:endParaRPr/>
          </a:p>
          <a:p>
            <a:pPr indent="-317500" lvl="1" marL="914400" rtl="0" algn="l">
              <a:spcBef>
                <a:spcPts val="0"/>
              </a:spcBef>
              <a:spcAft>
                <a:spcPts val="0"/>
              </a:spcAft>
              <a:buSzPts val="1400"/>
              <a:buChar char="○"/>
            </a:pPr>
            <a:r>
              <a:rPr lang="en"/>
              <a:t>Skin and tissue near surface by feel thick</a:t>
            </a:r>
            <a:endParaRPr/>
          </a:p>
          <a:p>
            <a:pPr indent="-317500" lvl="1" marL="914400" rtl="0" algn="l">
              <a:spcBef>
                <a:spcPts val="0"/>
              </a:spcBef>
              <a:spcAft>
                <a:spcPts val="0"/>
              </a:spcAft>
              <a:buSzPts val="1400"/>
              <a:buChar char="○"/>
            </a:pPr>
            <a:r>
              <a:rPr lang="en"/>
              <a:t>Skin may blister</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01" name="Google Shape;101;p17"/>
          <p:cNvPicPr preferRelativeResize="0"/>
          <p:nvPr/>
        </p:nvPicPr>
        <p:blipFill rotWithShape="1">
          <a:blip r:embed="rId3">
            <a:alphaModFix/>
          </a:blip>
          <a:srcRect b="1688" l="3666" r="58217" t="7045"/>
          <a:stretch/>
        </p:blipFill>
        <p:spPr>
          <a:xfrm>
            <a:off x="4990025" y="2571750"/>
            <a:ext cx="1905575" cy="1706800"/>
          </a:xfrm>
          <a:prstGeom prst="rect">
            <a:avLst/>
          </a:prstGeom>
          <a:noFill/>
          <a:ln>
            <a:noFill/>
          </a:ln>
        </p:spPr>
      </p:pic>
      <p:pic>
        <p:nvPicPr>
          <p:cNvPr id="102" name="Google Shape;102;p17"/>
          <p:cNvPicPr preferRelativeResize="0"/>
          <p:nvPr/>
        </p:nvPicPr>
        <p:blipFill rotWithShape="1">
          <a:blip r:embed="rId3">
            <a:alphaModFix/>
          </a:blip>
          <a:srcRect b="2025" l="55598" r="4367" t="8736"/>
          <a:stretch/>
        </p:blipFill>
        <p:spPr>
          <a:xfrm>
            <a:off x="7005375" y="2590737"/>
            <a:ext cx="2001526" cy="1668825"/>
          </a:xfrm>
          <a:prstGeom prst="rect">
            <a:avLst/>
          </a:prstGeom>
          <a:noFill/>
          <a:ln>
            <a:noFill/>
          </a:ln>
        </p:spPr>
      </p:pic>
      <p:sp>
        <p:nvSpPr>
          <p:cNvPr id="103" name="Google Shape;103;p17"/>
          <p:cNvSpPr txBox="1"/>
          <p:nvPr/>
        </p:nvSpPr>
        <p:spPr>
          <a:xfrm>
            <a:off x="4913825" y="4278550"/>
            <a:ext cx="3714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https://slideplayer.com/amp/9345423/</a:t>
            </a:r>
            <a:endParaRPr sz="7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Texas A&amp;M University - Liquid Nitrogen</a:t>
            </a:r>
            <a:endParaRPr/>
          </a:p>
        </p:txBody>
      </p:sp>
      <p:pic>
        <p:nvPicPr>
          <p:cNvPr id="109" name="Google Shape;109;p18"/>
          <p:cNvPicPr preferRelativeResize="0"/>
          <p:nvPr/>
        </p:nvPicPr>
        <p:blipFill>
          <a:blip r:embed="rId3">
            <a:alphaModFix/>
          </a:blip>
          <a:stretch>
            <a:fillRect/>
          </a:stretch>
        </p:blipFill>
        <p:spPr>
          <a:xfrm>
            <a:off x="1293175" y="868825"/>
            <a:ext cx="6724424" cy="4219901"/>
          </a:xfrm>
          <a:prstGeom prst="rect">
            <a:avLst/>
          </a:prstGeom>
          <a:noFill/>
          <a:ln>
            <a:noFill/>
          </a:ln>
        </p:spPr>
      </p:pic>
      <p:sp>
        <p:nvSpPr>
          <p:cNvPr id="110" name="Google Shape;110;p18"/>
          <p:cNvSpPr txBox="1"/>
          <p:nvPr/>
        </p:nvSpPr>
        <p:spPr>
          <a:xfrm>
            <a:off x="6257675" y="4895975"/>
            <a:ext cx="2981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https://www.tdi.texas.gov/fire/documents/fmred022206.pdf</a:t>
            </a:r>
            <a:endParaRPr sz="7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Gas Cylinders</a:t>
            </a:r>
            <a:endParaRPr/>
          </a:p>
        </p:txBody>
      </p:sp>
      <p:sp>
        <p:nvSpPr>
          <p:cNvPr id="116" name="Google Shape;116;p19"/>
          <p:cNvSpPr txBox="1"/>
          <p:nvPr>
            <p:ph idx="1" type="body"/>
          </p:nvPr>
        </p:nvSpPr>
        <p:spPr>
          <a:xfrm>
            <a:off x="260525" y="1826400"/>
            <a:ext cx="6436500" cy="271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Used to store</a:t>
            </a:r>
            <a:r>
              <a:rPr lang="en" sz="1700"/>
              <a:t> compressed gases.</a:t>
            </a:r>
            <a:endParaRPr sz="1700"/>
          </a:p>
          <a:p>
            <a:pPr indent="-336550" lvl="0" marL="457200" rtl="0" algn="l">
              <a:spcBef>
                <a:spcPts val="0"/>
              </a:spcBef>
              <a:spcAft>
                <a:spcPts val="0"/>
              </a:spcAft>
              <a:buSzPts val="1700"/>
              <a:buChar char="●"/>
            </a:pPr>
            <a:r>
              <a:rPr lang="en" sz="1700"/>
              <a:t>Store cylinders upright in c</a:t>
            </a:r>
            <a:r>
              <a:rPr lang="en" sz="1700"/>
              <a:t>ool, dry, well ventilated space.  </a:t>
            </a:r>
            <a:endParaRPr sz="1700"/>
          </a:p>
          <a:p>
            <a:pPr indent="-336550" lvl="0" marL="457200" rtl="0" algn="l">
              <a:spcBef>
                <a:spcPts val="0"/>
              </a:spcBef>
              <a:spcAft>
                <a:spcPts val="0"/>
              </a:spcAft>
              <a:buSzPts val="1700"/>
              <a:buChar char="●"/>
            </a:pPr>
            <a:r>
              <a:rPr lang="en" sz="1700"/>
              <a:t>Cylinders must be secured with chain or strap, even if empty. </a:t>
            </a:r>
            <a:endParaRPr sz="1700"/>
          </a:p>
          <a:p>
            <a:pPr indent="-336550" lvl="0" marL="457200" rtl="0" algn="l">
              <a:spcBef>
                <a:spcPts val="0"/>
              </a:spcBef>
              <a:spcAft>
                <a:spcPts val="0"/>
              </a:spcAft>
              <a:buSzPts val="1700"/>
              <a:buChar char="●"/>
            </a:pPr>
            <a:r>
              <a:rPr lang="en" sz="1700"/>
              <a:t>Valve cap must be on in storage and whenever moving.</a:t>
            </a:r>
            <a:endParaRPr sz="1700"/>
          </a:p>
          <a:p>
            <a:pPr indent="-336550" lvl="0" marL="457200" rtl="0" algn="l">
              <a:spcBef>
                <a:spcPts val="0"/>
              </a:spcBef>
              <a:spcAft>
                <a:spcPts val="0"/>
              </a:spcAft>
              <a:buSzPts val="1700"/>
              <a:buChar char="●"/>
            </a:pPr>
            <a:r>
              <a:rPr lang="en" sz="1700"/>
              <a:t>Use a cylinder cart to move gas cylinders. Don’t roll cylinders by hand.</a:t>
            </a:r>
            <a:endParaRPr sz="1700"/>
          </a:p>
          <a:p>
            <a:pPr indent="-336550" lvl="0" marL="457200" rtl="0" algn="l">
              <a:spcBef>
                <a:spcPts val="0"/>
              </a:spcBef>
              <a:spcAft>
                <a:spcPts val="0"/>
              </a:spcAft>
              <a:buSzPts val="1700"/>
              <a:buChar char="●"/>
            </a:pPr>
            <a:r>
              <a:rPr lang="en" sz="1700"/>
              <a:t>If a cylinder falls, don’t attempt to catch it.</a:t>
            </a:r>
            <a:endParaRPr sz="1700"/>
          </a:p>
        </p:txBody>
      </p:sp>
      <p:pic>
        <p:nvPicPr>
          <p:cNvPr id="117" name="Google Shape;117;p19"/>
          <p:cNvPicPr preferRelativeResize="0"/>
          <p:nvPr/>
        </p:nvPicPr>
        <p:blipFill>
          <a:blip r:embed="rId3">
            <a:alphaModFix/>
          </a:blip>
          <a:stretch>
            <a:fillRect/>
          </a:stretch>
        </p:blipFill>
        <p:spPr>
          <a:xfrm>
            <a:off x="6778100" y="2241476"/>
            <a:ext cx="2290525" cy="2295125"/>
          </a:xfrm>
          <a:prstGeom prst="rect">
            <a:avLst/>
          </a:prstGeom>
          <a:noFill/>
          <a:ln>
            <a:noFill/>
          </a:ln>
        </p:spPr>
      </p:pic>
      <p:sp>
        <p:nvSpPr>
          <p:cNvPr id="118" name="Google Shape;118;p19"/>
          <p:cNvSpPr txBox="1"/>
          <p:nvPr/>
        </p:nvSpPr>
        <p:spPr>
          <a:xfrm>
            <a:off x="6778075" y="4536600"/>
            <a:ext cx="229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https://www.justrite.com/news/gas-cylinder-safety-five-tips/</a:t>
            </a:r>
            <a:endParaRPr sz="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Health Hazard</a:t>
            </a:r>
            <a:r>
              <a:rPr lang="en"/>
              <a:t> - Asphyxiation</a:t>
            </a:r>
            <a:endParaRPr/>
          </a:p>
        </p:txBody>
      </p:sp>
      <p:sp>
        <p:nvSpPr>
          <p:cNvPr id="124" name="Google Shape;124;p20"/>
          <p:cNvSpPr txBox="1"/>
          <p:nvPr>
            <p:ph idx="1" type="body"/>
          </p:nvPr>
        </p:nvSpPr>
        <p:spPr>
          <a:xfrm>
            <a:off x="260525" y="1826400"/>
            <a:ext cx="5325900" cy="271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Oxygen deficiency can result from displacement of oxygen by compressed or cryogenic gases.</a:t>
            </a:r>
            <a:endParaRPr sz="1700"/>
          </a:p>
          <a:p>
            <a:pPr indent="-336550" lvl="0" marL="457200" rtl="0" algn="l">
              <a:spcBef>
                <a:spcPts val="0"/>
              </a:spcBef>
              <a:spcAft>
                <a:spcPts val="0"/>
              </a:spcAft>
              <a:buSzPts val="1700"/>
              <a:buChar char="●"/>
            </a:pPr>
            <a:r>
              <a:rPr lang="en" sz="1700"/>
              <a:t>When oxygen levels continually decrease below 19.5% by volume, a range of symptoms include:</a:t>
            </a:r>
            <a:endParaRPr sz="1700"/>
          </a:p>
          <a:p>
            <a:pPr indent="-317500" lvl="1" marL="914400" rtl="0" algn="l">
              <a:spcBef>
                <a:spcPts val="0"/>
              </a:spcBef>
              <a:spcAft>
                <a:spcPts val="0"/>
              </a:spcAft>
              <a:buSzPts val="1400"/>
              <a:buChar char="○"/>
            </a:pPr>
            <a:r>
              <a:rPr lang="en"/>
              <a:t>Headache			</a:t>
            </a:r>
            <a:endParaRPr/>
          </a:p>
          <a:p>
            <a:pPr indent="-317500" lvl="1" marL="914400" rtl="0" algn="l">
              <a:spcBef>
                <a:spcPts val="0"/>
              </a:spcBef>
              <a:spcAft>
                <a:spcPts val="0"/>
              </a:spcAft>
              <a:buSzPts val="1400"/>
              <a:buChar char="○"/>
            </a:pPr>
            <a:r>
              <a:rPr lang="en"/>
              <a:t>Drowsiness</a:t>
            </a:r>
            <a:endParaRPr/>
          </a:p>
          <a:p>
            <a:pPr indent="-317500" lvl="1" marL="914400" rtl="0" algn="l">
              <a:spcBef>
                <a:spcPts val="0"/>
              </a:spcBef>
              <a:spcAft>
                <a:spcPts val="0"/>
              </a:spcAft>
              <a:buSzPts val="1400"/>
              <a:buChar char="○"/>
            </a:pPr>
            <a:r>
              <a:rPr lang="en"/>
              <a:t>Dizziness</a:t>
            </a:r>
            <a:endParaRPr/>
          </a:p>
          <a:p>
            <a:pPr indent="-317500" lvl="1" marL="914400" rtl="0" algn="l">
              <a:spcBef>
                <a:spcPts val="0"/>
              </a:spcBef>
              <a:spcAft>
                <a:spcPts val="0"/>
              </a:spcAft>
              <a:buSzPts val="1400"/>
              <a:buChar char="○"/>
            </a:pPr>
            <a:r>
              <a:rPr lang="en"/>
              <a:t>Vomiting</a:t>
            </a:r>
            <a:endParaRPr/>
          </a:p>
          <a:p>
            <a:pPr indent="-317500" lvl="1" marL="914400" rtl="0" algn="l">
              <a:spcBef>
                <a:spcPts val="0"/>
              </a:spcBef>
              <a:spcAft>
                <a:spcPts val="0"/>
              </a:spcAft>
              <a:buSzPts val="1400"/>
              <a:buChar char="○"/>
            </a:pPr>
            <a:r>
              <a:rPr lang="en"/>
              <a:t>Excess salivation</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25" name="Google Shape;125;p20"/>
          <p:cNvPicPr preferRelativeResize="0"/>
          <p:nvPr/>
        </p:nvPicPr>
        <p:blipFill>
          <a:blip r:embed="rId3">
            <a:alphaModFix/>
          </a:blip>
          <a:stretch>
            <a:fillRect/>
          </a:stretch>
        </p:blipFill>
        <p:spPr>
          <a:xfrm>
            <a:off x="5790078" y="2249575"/>
            <a:ext cx="3052175" cy="2327725"/>
          </a:xfrm>
          <a:prstGeom prst="rect">
            <a:avLst/>
          </a:prstGeom>
          <a:noFill/>
          <a:ln>
            <a:noFill/>
          </a:ln>
        </p:spPr>
      </p:pic>
      <p:sp>
        <p:nvSpPr>
          <p:cNvPr id="126" name="Google Shape;126;p20"/>
          <p:cNvSpPr txBox="1"/>
          <p:nvPr/>
        </p:nvSpPr>
        <p:spPr>
          <a:xfrm>
            <a:off x="5748600" y="4577300"/>
            <a:ext cx="3139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Roboto"/>
                <a:ea typeface="Roboto"/>
                <a:cs typeface="Roboto"/>
                <a:sym typeface="Roboto"/>
              </a:rPr>
              <a:t>https://policy.wisc.edu/attachments/UW-6067/6067_figure_1.JPG</a:t>
            </a:r>
            <a:endParaRPr sz="7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Gas Cylinder Safety Video</a:t>
            </a:r>
            <a:endParaRPr/>
          </a:p>
        </p:txBody>
      </p:sp>
      <p:pic>
        <p:nvPicPr>
          <p:cNvPr descr="Working safely with and around compressed gas cylinders is critical for any business. There are potential hazards and best practices for storage, transport, installation and use of compressed gas cylinders.  Learn more at http://www.cat.com/en_US/support/operations/cat-training/safety-training.html." id="132" name="Google Shape;132;p21" title="Compressed Gas Cylinder Safety Video">
            <a:hlinkClick r:id="rId3"/>
          </p:cNvPr>
          <p:cNvPicPr preferRelativeResize="0"/>
          <p:nvPr/>
        </p:nvPicPr>
        <p:blipFill>
          <a:blip r:embed="rId4">
            <a:alphaModFix/>
          </a:blip>
          <a:stretch>
            <a:fillRect/>
          </a:stretch>
        </p:blipFill>
        <p:spPr>
          <a:xfrm>
            <a:off x="857863" y="853700"/>
            <a:ext cx="7428275" cy="417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