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2" d="100"/>
          <a:sy n="82" d="100"/>
        </p:scale>
        <p:origin x="2982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51422-EE5B-4F77-9A33-5823DEC0A0A6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40F9A-02F6-4B67-8EC4-D70170E73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3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0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9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1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4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5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8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3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3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9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4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7B8EC-040A-4945-BC6A-45C195A46F7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42DB7-FD55-4B17-A629-860E0B08D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3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005" y="34290"/>
            <a:ext cx="3314700" cy="85301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br>
              <a:rPr lang="en-US" sz="2400" b="1" u="sng" dirty="0"/>
            </a:br>
            <a:r>
              <a:rPr lang="en-US" sz="2400" b="1" u="sng" dirty="0"/>
              <a:t>IRB </a:t>
            </a:r>
            <a:r>
              <a:rPr lang="en-US" sz="2400" b="1" dirty="0"/>
              <a:t>                        </a:t>
            </a:r>
            <a:br>
              <a:rPr lang="en-US" sz="2400" b="1" dirty="0"/>
            </a:br>
            <a:r>
              <a:rPr lang="en-US" sz="2400" b="1" dirty="0"/>
              <a:t> </a:t>
            </a:r>
            <a:r>
              <a:rPr lang="en-US" sz="2400" b="1" u="sng" dirty="0"/>
              <a:t>Organizational Chart</a:t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2209800" y="990600"/>
            <a:ext cx="2819400" cy="8001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Mark </a:t>
            </a:r>
            <a:r>
              <a:rPr lang="en-US" sz="1600" b="1" dirty="0" err="1"/>
              <a:t>Haenchen</a:t>
            </a:r>
            <a:endParaRPr lang="en-US" sz="1600" b="1" dirty="0"/>
          </a:p>
          <a:p>
            <a:pPr algn="ctr"/>
            <a:r>
              <a:rPr lang="en-US" sz="1400" b="1" dirty="0"/>
              <a:t>Executive Director</a:t>
            </a:r>
          </a:p>
          <a:p>
            <a:pPr algn="ctr"/>
            <a:r>
              <a:rPr lang="en-US" sz="1400" b="1" dirty="0"/>
              <a:t>Research Integrity &amp; Safety Group </a:t>
            </a:r>
          </a:p>
          <a:p>
            <a:pPr algn="ctr"/>
            <a:r>
              <a:rPr lang="en-US" sz="1400" b="1" dirty="0"/>
              <a:t>OVPR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228600" y="2133600"/>
            <a:ext cx="21336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Oleg </a:t>
            </a:r>
            <a:r>
              <a:rPr lang="en-US" sz="1400" b="1" dirty="0" err="1"/>
              <a:t>Kisselev</a:t>
            </a:r>
            <a:r>
              <a:rPr lang="en-US" sz="1400" b="1" dirty="0"/>
              <a:t>, PhD               Chair, Boards #1 &amp; #2  Administrative Chair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2522220" y="2133600"/>
            <a:ext cx="212598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Melissa Fink                                                   IRB Director</a:t>
            </a:r>
          </a:p>
        </p:txBody>
      </p:sp>
      <p:sp>
        <p:nvSpPr>
          <p:cNvPr id="10" name="Flowchart: Alternate Process 9"/>
          <p:cNvSpPr/>
          <p:nvPr/>
        </p:nvSpPr>
        <p:spPr>
          <a:xfrm>
            <a:off x="4800600" y="2133600"/>
            <a:ext cx="19050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Joanne Schneider, PhD</a:t>
            </a:r>
          </a:p>
          <a:p>
            <a:pPr algn="ctr"/>
            <a:r>
              <a:rPr lang="en-US" sz="1350" b="1" dirty="0"/>
              <a:t>Chair, Board #3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689610" y="3653790"/>
            <a:ext cx="2125980" cy="5219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Rachel </a:t>
            </a:r>
            <a:r>
              <a:rPr lang="en-US" sz="1200" b="1" dirty="0" err="1"/>
              <a:t>Millinger</a:t>
            </a:r>
            <a:r>
              <a:rPr lang="en-US" sz="1200" b="1" dirty="0"/>
              <a:t>           Systems Administrator (Education &amp; </a:t>
            </a:r>
            <a:r>
              <a:rPr lang="en-US" sz="1200" b="1" dirty="0" err="1"/>
              <a:t>eIRB</a:t>
            </a:r>
            <a:r>
              <a:rPr lang="en-US" sz="1200" b="1" dirty="0"/>
              <a:t>)</a:t>
            </a:r>
          </a:p>
        </p:txBody>
      </p:sp>
      <p:sp>
        <p:nvSpPr>
          <p:cNvPr id="25" name="Flowchart: Alternate Process 24"/>
          <p:cNvSpPr/>
          <p:nvPr/>
        </p:nvSpPr>
        <p:spPr>
          <a:xfrm>
            <a:off x="689610" y="7086600"/>
            <a:ext cx="2125980" cy="5219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TBD</a:t>
            </a:r>
          </a:p>
          <a:p>
            <a:pPr algn="ctr"/>
            <a:r>
              <a:rPr lang="en-US" sz="1200" b="1" dirty="0"/>
              <a:t>IRB Coordinator </a:t>
            </a:r>
          </a:p>
          <a:p>
            <a:pPr algn="ctr"/>
            <a:r>
              <a:rPr lang="en-US" sz="1200" b="1" dirty="0"/>
              <a:t>(External Review)</a:t>
            </a:r>
          </a:p>
        </p:txBody>
      </p:sp>
      <p:cxnSp>
        <p:nvCxnSpPr>
          <p:cNvPr id="27" name="Straight Connector 26"/>
          <p:cNvCxnSpPr>
            <a:stCxn id="8" idx="0"/>
            <a:endCxn id="7" idx="1"/>
          </p:cNvCxnSpPr>
          <p:nvPr/>
        </p:nvCxnSpPr>
        <p:spPr>
          <a:xfrm flipV="1">
            <a:off x="1295400" y="1390650"/>
            <a:ext cx="914400" cy="742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7" idx="3"/>
          </p:cNvCxnSpPr>
          <p:nvPr/>
        </p:nvCxnSpPr>
        <p:spPr>
          <a:xfrm flipH="1" flipV="1">
            <a:off x="5029200" y="1390650"/>
            <a:ext cx="723900" cy="742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Alternate Process 41"/>
          <p:cNvSpPr/>
          <p:nvPr/>
        </p:nvSpPr>
        <p:spPr>
          <a:xfrm>
            <a:off x="689610" y="4343400"/>
            <a:ext cx="2125980" cy="5219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Maureen Bresnahan                       IRB Analyst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689610" y="5008245"/>
            <a:ext cx="2125980" cy="5219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Melissa Fitzgerald                          IRB Analyst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689610" y="5715000"/>
            <a:ext cx="2125980" cy="5219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Danielle Hunter                             IRB Analyst</a:t>
            </a:r>
          </a:p>
        </p:txBody>
      </p:sp>
      <p:sp>
        <p:nvSpPr>
          <p:cNvPr id="45" name="Flowchart: Alternate Process 44"/>
          <p:cNvSpPr/>
          <p:nvPr/>
        </p:nvSpPr>
        <p:spPr>
          <a:xfrm>
            <a:off x="689610" y="6400800"/>
            <a:ext cx="2125980" cy="5219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Kate Nichols                                     IRB Analyst</a:t>
            </a:r>
          </a:p>
        </p:txBody>
      </p:sp>
      <p:sp>
        <p:nvSpPr>
          <p:cNvPr id="47" name="Flowchart: Alternate Process 46"/>
          <p:cNvSpPr/>
          <p:nvPr/>
        </p:nvSpPr>
        <p:spPr>
          <a:xfrm>
            <a:off x="689610" y="7772400"/>
            <a:ext cx="2125980" cy="5219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Courtney Neal      Administrative Assistant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4114800" y="2819400"/>
            <a:ext cx="76200" cy="521398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47" idx="3"/>
          </p:cNvCxnSpPr>
          <p:nvPr/>
        </p:nvCxnSpPr>
        <p:spPr>
          <a:xfrm flipH="1">
            <a:off x="2815590" y="8033385"/>
            <a:ext cx="137541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5" idx="3"/>
          </p:cNvCxnSpPr>
          <p:nvPr/>
        </p:nvCxnSpPr>
        <p:spPr>
          <a:xfrm>
            <a:off x="2815590" y="7347585"/>
            <a:ext cx="137541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5" idx="3"/>
          </p:cNvCxnSpPr>
          <p:nvPr/>
        </p:nvCxnSpPr>
        <p:spPr>
          <a:xfrm>
            <a:off x="2815590" y="6661785"/>
            <a:ext cx="129921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4" idx="3"/>
          </p:cNvCxnSpPr>
          <p:nvPr/>
        </p:nvCxnSpPr>
        <p:spPr>
          <a:xfrm>
            <a:off x="2815590" y="5975985"/>
            <a:ext cx="137541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3"/>
          </p:cNvCxnSpPr>
          <p:nvPr/>
        </p:nvCxnSpPr>
        <p:spPr>
          <a:xfrm>
            <a:off x="2815590" y="5269230"/>
            <a:ext cx="129921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2" idx="3"/>
          </p:cNvCxnSpPr>
          <p:nvPr/>
        </p:nvCxnSpPr>
        <p:spPr>
          <a:xfrm>
            <a:off x="2815590" y="4604385"/>
            <a:ext cx="133731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1" idx="3"/>
          </p:cNvCxnSpPr>
          <p:nvPr/>
        </p:nvCxnSpPr>
        <p:spPr>
          <a:xfrm>
            <a:off x="2815590" y="3914775"/>
            <a:ext cx="133731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19600" y="8493337"/>
            <a:ext cx="2171700" cy="486833"/>
          </a:xfrm>
        </p:spPr>
        <p:txBody>
          <a:bodyPr/>
          <a:lstStyle/>
          <a:p>
            <a:r>
              <a:rPr lang="en-US" dirty="0"/>
              <a:t>Version Date: 08/2018</a:t>
            </a:r>
          </a:p>
        </p:txBody>
      </p:sp>
      <p:cxnSp>
        <p:nvCxnSpPr>
          <p:cNvPr id="28" name="Straight Connector 27"/>
          <p:cNvCxnSpPr>
            <a:stCxn id="7" idx="2"/>
          </p:cNvCxnSpPr>
          <p:nvPr/>
        </p:nvCxnSpPr>
        <p:spPr>
          <a:xfrm>
            <a:off x="3619500" y="1790700"/>
            <a:ext cx="0" cy="3429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174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IRB                           Organizational Chart </vt:lpstr>
    </vt:vector>
  </TitlesOfParts>
  <Company>Saint Louis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courtneyneal</dc:creator>
  <cp:lastModifiedBy>Maureen Bresnahan</cp:lastModifiedBy>
  <cp:revision>19</cp:revision>
  <cp:lastPrinted>2014-09-24T14:19:53Z</cp:lastPrinted>
  <dcterms:created xsi:type="dcterms:W3CDTF">2014-09-23T20:03:44Z</dcterms:created>
  <dcterms:modified xsi:type="dcterms:W3CDTF">2018-08-09T16:04:35Z</dcterms:modified>
</cp:coreProperties>
</file>