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69" r:id="rId4"/>
    <p:sldId id="265" r:id="rId5"/>
    <p:sldId id="260" r:id="rId6"/>
    <p:sldId id="262" r:id="rId7"/>
    <p:sldId id="261" r:id="rId8"/>
    <p:sldId id="257" r:id="rId9"/>
    <p:sldId id="258" r:id="rId10"/>
    <p:sldId id="267" r:id="rId11"/>
    <p:sldId id="259" r:id="rId12"/>
    <p:sldId id="268" r:id="rId13"/>
    <p:sldId id="263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04B2A-2169-46A3-8D3A-D1DADDD47D9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63EBD-1D2E-47D6-B679-72D839025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2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AC438-CB7F-4F52-A581-4724D3E4A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1B1ED-8098-45F5-96C6-B195CFA32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26B38-1DF2-4E63-9AC5-94F28AC4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3067-D09B-4B48-95D2-6C476FB6D5CB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B7D6F-6097-4ACA-8C8C-D2299E46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4F5B7-CBF5-4738-B877-9767BC6E2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6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F8A1-5E5E-4119-B1E7-369F737E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A73F6-B1E6-435C-A397-B1B200325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DA655-68C7-4E7F-8F76-913CA14A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5429-FE6C-4FB7-B474-34D72AC6CF3B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ED21A-AB29-4FA9-AAEC-45459D13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91DA1-7B07-469A-AC47-A81D1733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2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FBDF0-A09C-4C6C-9323-C3A28E814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00827-4287-4A1D-907A-E6A63B549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4EDE-6961-438C-9365-658228B49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FCE-0B0D-46BD-BD30-0CB3BF2D30DF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49A9B-DE82-42F1-9E8D-BBF585518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F33AF-6444-4374-B314-08E092090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6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01EE5-33ED-41AB-8F1B-519D8CB2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182B1-144E-4718-A95E-8D7CEC008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E9981-833B-4069-96D8-996D29365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1277-9732-4E6C-9556-411384219487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6789D-BA2C-427C-86A8-52E01608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57E43-8679-434D-8830-025060CC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1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6A98-D222-4A51-8FFF-B3049206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30FA2-2E25-45E2-BB05-83BA15892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1134A-9E01-4411-A3DF-1E778439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01-F03B-4843-95F8-2A5B9DC3F633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915B-D3F8-4113-ACA1-6693B454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D087-D032-4136-AB27-0EEF22E9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AA6B-5A3B-44F1-9AF8-B119C313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6722F-2DE3-4557-BD4D-770D3E489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014B50-EA26-4735-AF40-1F8E08E77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93D27-E765-4AC3-96A2-791576BF4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E95A-F8DD-48BB-B96A-13F1644D11D2}" type="datetime1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EEF4A-56D7-4F51-9962-F6AB7A09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1493B-C034-4016-BD6C-301C96B01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10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C14E0-F4F1-4519-9447-85A954A53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4523C-A6EC-47B2-A36C-D8954BFEA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2AF71-C518-4AB9-9267-4227B2D5E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BA33F2-BA86-4B3E-8F8B-B15655DBF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B3527-F655-4B8E-8940-872C9AB76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32890-C4DB-4C0F-898C-F57935EE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DAEA-2776-4DB8-ABC6-F2F2F7B8707F}" type="datetime1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746DB9-DB25-4891-B3CE-0521A5E1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AF8EFD-088B-4AD6-84CE-4E0C09C50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8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848E-27C1-4485-B0B4-52CBABCA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EED1-A3D0-4B12-AC7A-61A5B77B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9179-1265-4F13-9816-3C60FF56EA57}" type="datetime1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142AB-1FE0-42DB-9738-78AD84386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E8CF7-E4BA-4700-9596-FD556D8B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AA9BC-FF96-4B7F-BA60-D2A92E104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65F2-1F59-4CFE-AED5-F5B1C161AABF}" type="datetime1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0B81B3-A263-4578-A622-FD4BBF99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AA9CB-22AA-4E47-8C9E-5FE2A4C8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1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EB13-62B5-4ABE-A3A0-269E9333A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8697-B1F8-4506-B25F-3747A279C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F5EAC-76E5-4CCC-BA7D-57D21E185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ADB6C-B783-4C42-988F-C6AB59BA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1DD7-5DBD-4741-9607-49CE3D451782}" type="datetime1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A13664-2D47-4340-93CF-3E8B3091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778A6-B854-44A0-8176-FA8F9346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10B3-072A-4EAA-907E-6C45EC4F2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3451D8-A2C2-4178-BE50-FB14620C2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4BBB3-01EE-415D-BC33-88FC2ABDC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62C21-D707-4A7E-A43C-574A4EA76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8166-5093-44AC-96BB-5DC6DF443DC6}" type="datetime1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9B5F8-B9E0-426B-BF8D-2CF5F1CA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7A745-9205-4E0A-80C8-16C5BA99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8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3EE9D1-6C83-4436-83E7-493915F5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76781-2EE7-4185-BE8D-47A9506C1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41C86-9E76-4F86-9C6A-39306C9BE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C0D45-8134-46C4-8B22-FF663D495F1D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7B896-3FCA-43B6-A857-674B7F225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DCC0C-2D34-4675-BBB5-DC8F73E0B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BB595-BB4F-463A-AEB6-7406455B7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AE0F95-216D-457A-8922-1CABFD9C7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580" y="808463"/>
            <a:ext cx="9500839" cy="524107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B92C2-1FCE-406A-AD77-B82BC703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44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95A331-F88F-46BA-BDEA-BF3FE371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F6DA7-E91B-49BF-88E4-4663B8EF4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Econometric paradox</a:t>
            </a:r>
          </a:p>
          <a:p>
            <a:r>
              <a:rPr lang="en-US" dirty="0"/>
              <a:t>Even with updated (ex post) data on retirement timing and actual annuity the “19 cents” paradox persists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96E303-8859-46BC-886B-D61AD5105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ADDB9E-EBFA-4696-8311-E34CF6100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682" y="3661228"/>
            <a:ext cx="10169912" cy="20183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848791-DD9F-4057-AA6B-0BE7C1C6C1FB}"/>
              </a:ext>
            </a:extLst>
          </p:cNvPr>
          <p:cNvSpPr txBox="1"/>
          <p:nvPr/>
        </p:nvSpPr>
        <p:spPr>
          <a:xfrm>
            <a:off x="1320682" y="5907314"/>
            <a:ext cx="249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Ratio – β</a:t>
            </a:r>
            <a:r>
              <a:rPr lang="en-US" sz="2400" baseline="-25000" dirty="0"/>
              <a:t>2</a:t>
            </a:r>
            <a:r>
              <a:rPr lang="en-US" sz="2400" dirty="0"/>
              <a:t> / β</a:t>
            </a:r>
            <a:r>
              <a:rPr lang="en-US" sz="2400" baseline="-25000" dirty="0"/>
              <a:t>1</a:t>
            </a:r>
            <a:r>
              <a:rPr lang="en-US" sz="2400" dirty="0"/>
              <a:t>  = 1 </a:t>
            </a:r>
          </a:p>
        </p:txBody>
      </p:sp>
    </p:spTree>
    <p:extLst>
      <p:ext uri="{BB962C8B-B14F-4D97-AF65-F5344CB8AC3E}">
        <p14:creationId xmlns:p14="http://schemas.microsoft.com/office/powerpoint/2010/main" val="1799050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7BDA7F-A18A-4F99-A0A0-88FABC1B0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6525"/>
            <a:ext cx="10059810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AA6E2-AC37-41AA-AFDF-7BF9E9DD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11</a:t>
            </a:fld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EF8B771-6071-4DFE-819B-E6F1C228C97B}"/>
              </a:ext>
            </a:extLst>
          </p:cNvPr>
          <p:cNvSpPr/>
          <p:nvPr/>
        </p:nvSpPr>
        <p:spPr>
          <a:xfrm>
            <a:off x="4715390" y="2811780"/>
            <a:ext cx="982980" cy="617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B993E15-93AD-42F7-A950-34EA5A419B33}"/>
              </a:ext>
            </a:extLst>
          </p:cNvPr>
          <p:cNvSpPr/>
          <p:nvPr/>
        </p:nvSpPr>
        <p:spPr>
          <a:xfrm>
            <a:off x="7531967" y="5177442"/>
            <a:ext cx="982980" cy="617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31282C8-E414-4398-A7E1-A153325C2A9B}"/>
              </a:ext>
            </a:extLst>
          </p:cNvPr>
          <p:cNvSpPr/>
          <p:nvPr/>
        </p:nvSpPr>
        <p:spPr>
          <a:xfrm>
            <a:off x="9411567" y="5177442"/>
            <a:ext cx="982980" cy="617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8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9B78AF-6B4E-44A6-B7B4-0491ECEA1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41DDA-7146-4180-82D8-5C798399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with instruments (benefit and price are both functions of salary)  (Goldhaber and Holden, 2020)</a:t>
            </a:r>
          </a:p>
          <a:p>
            <a:r>
              <a:rPr lang="en-US" dirty="0"/>
              <a:t>Problem with LPM (and non-linear)</a:t>
            </a:r>
          </a:p>
          <a:p>
            <a:pPr lvl="1"/>
            <a:r>
              <a:rPr lang="en-US" dirty="0"/>
              <a:t>Few “marginal teachers”   Step function in net benefits and choice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0B44B0-A16D-47A0-8205-47DC10A2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0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B3C433-07E4-4BF7-A09B-E7B60CFE3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69" y="0"/>
            <a:ext cx="6425061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103F9-0C14-4FAC-A59F-B2E28D6D2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6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1BAD8A-088F-4B12-8B37-02FFF2CF3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69A67-14D9-42C7-958B-2E6866052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Vast majority of Illinois teachers made upgrade decisions consistent with PW maximization at </a:t>
            </a:r>
            <a:r>
              <a:rPr lang="en-US"/>
              <a:t>conventional discount rates (2%)</a:t>
            </a:r>
            <a:endParaRPr lang="en-US" dirty="0"/>
          </a:p>
          <a:p>
            <a:r>
              <a:rPr lang="en-US" dirty="0"/>
              <a:t>Illinois upgrade experience not well suited to estimate WTP of teachers for pension upgrades</a:t>
            </a:r>
          </a:p>
          <a:p>
            <a:r>
              <a:rPr lang="en-US" b="1" dirty="0"/>
              <a:t>Illustrates (yet again) that pension plan incentives affect timing of retirement</a:t>
            </a:r>
          </a:p>
          <a:p>
            <a:pPr lvl="1"/>
            <a:r>
              <a:rPr lang="en-US" b="1" dirty="0"/>
              <a:t>Very important to understand behavioral effects of pension rules in estimating the costs or benefits of pension rule changes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2DDA84-FA10-4E46-9E5D-4F8209A8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0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960B-E091-4F8E-B2B5-AB1B8494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 the margin, how much do teachers value retirement benefits?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7D05-0A76-472A-A9B4-FC04C820E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/>
              <a:t>Fitzpatrick (2015), </a:t>
            </a:r>
            <a:r>
              <a:rPr lang="en-US" dirty="0"/>
              <a:t>senior teachers (22-28 years of experience)</a:t>
            </a:r>
          </a:p>
          <a:p>
            <a:pPr lvl="1"/>
            <a:r>
              <a:rPr lang="en-US" sz="2000" b="0" i="0" u="none" strike="noStrike" baseline="0" dirty="0">
                <a:latin typeface="CMR10"/>
              </a:rPr>
              <a:t>more than a quarter of Illinois teachers were unwilling to pay 19 cents for pension enhancements worth one dollar in present value.</a:t>
            </a:r>
            <a:endParaRPr lang="en-US" sz="2000" dirty="0"/>
          </a:p>
          <a:p>
            <a:r>
              <a:rPr lang="en-US" dirty="0" err="1"/>
              <a:t>Biasi</a:t>
            </a:r>
            <a:r>
              <a:rPr lang="en-US" dirty="0"/>
              <a:t> (2019)</a:t>
            </a:r>
          </a:p>
          <a:p>
            <a:r>
              <a:rPr lang="en-US" dirty="0"/>
              <a:t>Goldhaber and Holden (2020)</a:t>
            </a:r>
          </a:p>
          <a:p>
            <a:r>
              <a:rPr lang="en-US" dirty="0"/>
              <a:t>Johnston (2020)</a:t>
            </a:r>
          </a:p>
          <a:p>
            <a:r>
              <a:rPr lang="en-US" dirty="0" err="1"/>
              <a:t>Fuchsman</a:t>
            </a:r>
            <a:r>
              <a:rPr lang="en-US" dirty="0"/>
              <a:t>, et. al. (2021)  (this panel)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AB464-59EE-4EF8-94DA-025CC2DB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960B-E091-4F8E-B2B5-AB1B8494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 the margin, how much do teachers value retirement benefits?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7D05-0A76-472A-A9B4-FC04C820E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This paper reexamines the IL teacher pension upgrade experience using pension system (TRS) data tracking the 1998-99 (22-28 experience) cohort to 2019.   Actual retirement annuity and timing.</a:t>
            </a:r>
          </a:p>
          <a:p>
            <a:r>
              <a:rPr lang="en-US" dirty="0"/>
              <a:t>Findings</a:t>
            </a:r>
          </a:p>
          <a:p>
            <a:pPr lvl="1"/>
            <a:r>
              <a:rPr lang="en-US" dirty="0"/>
              <a:t>More teachers purchased upgrade (87% versus 74%)</a:t>
            </a:r>
          </a:p>
          <a:p>
            <a:pPr lvl="1"/>
            <a:r>
              <a:rPr lang="en-US" dirty="0"/>
              <a:t>Importantly, nearly all teachers who did not purchase upgrade were better off not making the purchase</a:t>
            </a:r>
          </a:p>
          <a:p>
            <a:pPr lvl="1"/>
            <a:r>
              <a:rPr lang="en-US" dirty="0"/>
              <a:t>IL pension upgrade experience not well suited to answer the question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AB464-59EE-4EF8-94DA-025CC2DB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8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810B7-C59C-45BC-9117-9DE38F9E4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Illinois 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0537D-2AAD-4D98-8F55-798AAB066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IL teachers in FAS-DB plan:  annuity= S x FAS x f</a:t>
            </a:r>
          </a:p>
          <a:p>
            <a:r>
              <a:rPr lang="en-US" dirty="0"/>
              <a:t>In 1998 service additional service years f = .022</a:t>
            </a:r>
          </a:p>
          <a:p>
            <a:r>
              <a:rPr lang="en-US" dirty="0"/>
              <a:t>Option to purchase upgrade of prior years at </a:t>
            </a:r>
          </a:p>
          <a:p>
            <a:pPr lvl="1"/>
            <a:r>
              <a:rPr lang="en-US" dirty="0"/>
              <a:t>Price = min(Exp98/100, 20/100) x salary</a:t>
            </a:r>
          </a:p>
          <a:p>
            <a:r>
              <a:rPr lang="en-US" dirty="0"/>
              <a:t>Seemingly a very good deal</a:t>
            </a:r>
          </a:p>
          <a:p>
            <a:pPr lvl="1"/>
            <a:r>
              <a:rPr lang="en-US" dirty="0"/>
              <a:t>Exp 22 teacher,  PV of benefits 6.3 x price</a:t>
            </a:r>
          </a:p>
          <a:p>
            <a:pPr lvl="1"/>
            <a:r>
              <a:rPr lang="en-US" dirty="0"/>
              <a:t>Yet … by 2009 only 70% had purchased benefit (22-28 exp, 74%)</a:t>
            </a:r>
          </a:p>
          <a:p>
            <a:r>
              <a:rPr lang="en-US" dirty="0"/>
              <a:t>Our reexamination, relying on TRS data, tracked teachers </a:t>
            </a:r>
            <a:r>
              <a:rPr lang="en-US"/>
              <a:t>to 2019, </a:t>
            </a:r>
            <a:r>
              <a:rPr lang="en-US" dirty="0"/>
              <a:t>nearly all of whom retired</a:t>
            </a:r>
          </a:p>
          <a:p>
            <a:pPr lvl="1"/>
            <a:r>
              <a:rPr lang="en-US" dirty="0"/>
              <a:t>Purchase rate 87%</a:t>
            </a:r>
          </a:p>
          <a:p>
            <a:pPr lvl="1"/>
            <a:r>
              <a:rPr lang="en-US" dirty="0"/>
              <a:t>Of 13% who didn’t purchase, 12% better off not doing so.</a:t>
            </a:r>
          </a:p>
          <a:p>
            <a:pPr lvl="1"/>
            <a:r>
              <a:rPr lang="en-US" dirty="0"/>
              <a:t>Key factor:  Annuity capped at 75% of FAS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If you worked longer, no benefit from upgrade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8FB58-26B4-4FA2-89DE-B1915F33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0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B1CF09-76FE-4B1B-B8CE-0ED33293F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460" y="0"/>
            <a:ext cx="4491079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03EA3-FF28-4823-B4FF-F067BC4F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53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8BB525-2EB9-43B5-8272-B10055EE6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213" y="0"/>
            <a:ext cx="6749573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F3F2D-C107-495E-9691-303B1FAC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1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6104F9-17CB-4C10-86C7-F0288A02A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302" y="27878"/>
            <a:ext cx="9099395" cy="680224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A6D58-1B42-457A-9F5D-11C38850D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1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FFE4D0-9DEA-4B49-938D-1129BAF7D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02" y="94785"/>
            <a:ext cx="10928195" cy="666842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78007-3901-4435-80E7-C98009DF3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35CCEE-D346-40CF-921D-E60B9953B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907" y="1600200"/>
            <a:ext cx="9010185" cy="36576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BD864-C95B-4A58-8389-4C733D1C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B595-BB4F-463A-AEB6-7406455B7AD5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936FD9-693A-49F3-B067-2E1E8CA5069C}"/>
              </a:ext>
            </a:extLst>
          </p:cNvPr>
          <p:cNvSpPr txBox="1"/>
          <p:nvPr/>
        </p:nvSpPr>
        <p:spPr>
          <a:xfrm>
            <a:off x="8460188" y="3021496"/>
            <a:ext cx="2227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96% made the “right”</a:t>
            </a:r>
          </a:p>
          <a:p>
            <a:r>
              <a:rPr lang="en-US" dirty="0">
                <a:solidFill>
                  <a:srgbClr val="FF0000"/>
                </a:solidFill>
              </a:rPr>
              <a:t>decision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7FE79EF-85F4-434E-97DE-A98494A15E18}"/>
              </a:ext>
            </a:extLst>
          </p:cNvPr>
          <p:cNvSpPr/>
          <p:nvPr/>
        </p:nvSpPr>
        <p:spPr>
          <a:xfrm>
            <a:off x="4755266" y="2875534"/>
            <a:ext cx="1001865" cy="469127"/>
          </a:xfrm>
          <a:prstGeom prst="ellipse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670FD45-493D-4C6F-80E2-9539C3E12C8E}"/>
              </a:ext>
            </a:extLst>
          </p:cNvPr>
          <p:cNvSpPr/>
          <p:nvPr/>
        </p:nvSpPr>
        <p:spPr>
          <a:xfrm>
            <a:off x="5869200" y="3667827"/>
            <a:ext cx="1001865" cy="469127"/>
          </a:xfrm>
          <a:prstGeom prst="ellipse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C9FF3F4-1B5D-455C-9698-34CE54D9EDBA}"/>
              </a:ext>
            </a:extLst>
          </p:cNvPr>
          <p:cNvCxnSpPr/>
          <p:nvPr/>
        </p:nvCxnSpPr>
        <p:spPr>
          <a:xfrm>
            <a:off x="5627802" y="3344661"/>
            <a:ext cx="329938" cy="3231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392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449</Words>
  <Application>Microsoft Office PowerPoint</Application>
  <PresentationFormat>Widescreen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CMR10</vt:lpstr>
      <vt:lpstr>Office Theme</vt:lpstr>
      <vt:lpstr>PowerPoint Presentation</vt:lpstr>
      <vt:lpstr>At the margin, how much do teachers value retirement benefits? </vt:lpstr>
      <vt:lpstr>At the margin, how much do teachers value retirement benefits? </vt:lpstr>
      <vt:lpstr>Illinois upgrade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Podgursky</dc:creator>
  <cp:lastModifiedBy>Michael Podgursky</cp:lastModifiedBy>
  <cp:revision>29</cp:revision>
  <dcterms:created xsi:type="dcterms:W3CDTF">2021-03-09T20:36:14Z</dcterms:created>
  <dcterms:modified xsi:type="dcterms:W3CDTF">2021-03-17T18:50:09Z</dcterms:modified>
</cp:coreProperties>
</file>