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 id="2147483672" r:id="rId2"/>
  </p:sldMasterIdLst>
  <p:notesMasterIdLst>
    <p:notesMasterId r:id="rId33"/>
  </p:notesMasterIdLst>
  <p:sldIdLst>
    <p:sldId id="260" r:id="rId3"/>
    <p:sldId id="261" r:id="rId4"/>
    <p:sldId id="264" r:id="rId5"/>
    <p:sldId id="273" r:id="rId6"/>
    <p:sldId id="274" r:id="rId7"/>
    <p:sldId id="267" r:id="rId8"/>
    <p:sldId id="268" r:id="rId9"/>
    <p:sldId id="269" r:id="rId10"/>
    <p:sldId id="275" r:id="rId11"/>
    <p:sldId id="270" r:id="rId12"/>
    <p:sldId id="276" r:id="rId13"/>
    <p:sldId id="277" r:id="rId14"/>
    <p:sldId id="271" r:id="rId15"/>
    <p:sldId id="272" r:id="rId16"/>
    <p:sldId id="285" r:id="rId17"/>
    <p:sldId id="282" r:id="rId18"/>
    <p:sldId id="286" r:id="rId19"/>
    <p:sldId id="287" r:id="rId20"/>
    <p:sldId id="288" r:id="rId21"/>
    <p:sldId id="289" r:id="rId22"/>
    <p:sldId id="290" r:id="rId23"/>
    <p:sldId id="291" r:id="rId24"/>
    <p:sldId id="292" r:id="rId25"/>
    <p:sldId id="293" r:id="rId26"/>
    <p:sldId id="297" r:id="rId27"/>
    <p:sldId id="294" r:id="rId28"/>
    <p:sldId id="298" r:id="rId29"/>
    <p:sldId id="295" r:id="rId30"/>
    <p:sldId id="299" r:id="rId31"/>
    <p:sldId id="29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0AA4D41-048F-A94C-A321-8E33C40A0504}">
          <p14:sldIdLst>
            <p14:sldId id="260"/>
            <p14:sldId id="261"/>
            <p14:sldId id="264"/>
            <p14:sldId id="273"/>
            <p14:sldId id="274"/>
            <p14:sldId id="267"/>
            <p14:sldId id="268"/>
            <p14:sldId id="269"/>
            <p14:sldId id="275"/>
            <p14:sldId id="270"/>
            <p14:sldId id="276"/>
            <p14:sldId id="277"/>
            <p14:sldId id="271"/>
            <p14:sldId id="272"/>
            <p14:sldId id="285"/>
            <p14:sldId id="282"/>
            <p14:sldId id="286"/>
            <p14:sldId id="287"/>
            <p14:sldId id="288"/>
            <p14:sldId id="289"/>
            <p14:sldId id="290"/>
            <p14:sldId id="291"/>
            <p14:sldId id="292"/>
            <p14:sldId id="293"/>
            <p14:sldId id="297"/>
            <p14:sldId id="294"/>
            <p14:sldId id="298"/>
            <p14:sldId id="295"/>
            <p14:sldId id="299"/>
            <p14:sldId id="29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00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94660"/>
  </p:normalViewPr>
  <p:slideViewPr>
    <p:cSldViewPr snapToGrid="0" snapToObjects="1">
      <p:cViewPr varScale="1">
        <p:scale>
          <a:sx n="69" d="100"/>
          <a:sy n="69" d="100"/>
        </p:scale>
        <p:origin x="115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EDU\POOLED\pooled_enrol_robus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EDU\POOLED\pooled_attain_robus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nomi\Google%20Drive\My%20Documents%20Google\SLU%20research\MO_achievement_attainment_gaps\Results_graphs\All_Outcome_Var_rev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nomi\Google%20Drive\My%20Documents%20Google\SLU%20research\MO_achievement_attainment_gaps\Results_graphs\All_Outcome_Var_rev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nomi\Google%20Drive\My%20Documents%20Google\SLU%20research\MO_achievement_attainment_gaps\Results_graphs\All_Outcome_Var_rev1.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876656056628474E-2"/>
          <c:y val="0.16125740050455181"/>
          <c:w val="0.87735622018738191"/>
          <c:h val="0.62384492650616885"/>
        </c:manualLayout>
      </c:layout>
      <c:lineChart>
        <c:grouping val="standard"/>
        <c:varyColors val="0"/>
        <c:ser>
          <c:idx val="1"/>
          <c:order val="0"/>
          <c:tx>
            <c:v>WhiteFemale</c:v>
          </c:tx>
          <c:spPr>
            <a:ln w="28575"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Sheet2!$E$13:$E$21</c:f>
                <c:numCache>
                  <c:formatCode>General</c:formatCode>
                  <c:ptCount val="9"/>
                  <c:pt idx="0">
                    <c:v>8.8067000000000006E-3</c:v>
                  </c:pt>
                  <c:pt idx="1">
                    <c:v>1.6906000000000032E-2</c:v>
                  </c:pt>
                  <c:pt idx="2">
                    <c:v>1.4626199999999978E-2</c:v>
                  </c:pt>
                  <c:pt idx="3">
                    <c:v>1.4649100000000026E-2</c:v>
                  </c:pt>
                  <c:pt idx="4">
                    <c:v>1.4587300000000025E-2</c:v>
                  </c:pt>
                  <c:pt idx="5">
                    <c:v>1.3916700000000004E-2</c:v>
                  </c:pt>
                  <c:pt idx="6">
                    <c:v>1.4275299999999991E-2</c:v>
                  </c:pt>
                  <c:pt idx="7">
                    <c:v>1.4032599999999951E-2</c:v>
                  </c:pt>
                  <c:pt idx="8">
                    <c:v>1.4222499999999971E-2</c:v>
                  </c:pt>
                </c:numCache>
              </c:numRef>
            </c:plus>
            <c:minus>
              <c:numRef>
                <c:f>Sheet2!$E$13:$E$21</c:f>
                <c:numCache>
                  <c:formatCode>General</c:formatCode>
                  <c:ptCount val="9"/>
                  <c:pt idx="0">
                    <c:v>8.8067000000000006E-3</c:v>
                  </c:pt>
                  <c:pt idx="1">
                    <c:v>1.6906000000000032E-2</c:v>
                  </c:pt>
                  <c:pt idx="2">
                    <c:v>1.4626199999999978E-2</c:v>
                  </c:pt>
                  <c:pt idx="3">
                    <c:v>1.4649100000000026E-2</c:v>
                  </c:pt>
                  <c:pt idx="4">
                    <c:v>1.4587300000000025E-2</c:v>
                  </c:pt>
                  <c:pt idx="5">
                    <c:v>1.3916700000000004E-2</c:v>
                  </c:pt>
                  <c:pt idx="6">
                    <c:v>1.4275299999999991E-2</c:v>
                  </c:pt>
                  <c:pt idx="7">
                    <c:v>1.4032599999999951E-2</c:v>
                  </c:pt>
                  <c:pt idx="8">
                    <c:v>1.4222499999999971E-2</c:v>
                  </c:pt>
                </c:numCache>
              </c:numRef>
            </c:minus>
            <c:spPr>
              <a:noFill/>
              <a:ln w="9525" cap="flat" cmpd="sng" algn="ctr">
                <a:solidFill>
                  <a:schemeClr val="accent2">
                    <a:lumMod val="75000"/>
                  </a:schemeClr>
                </a:solidFill>
                <a:round/>
              </a:ln>
              <a:effectLst/>
            </c:spPr>
          </c:errBars>
          <c:cat>
            <c:strRef>
              <c:f>Sheet2!$A$2:$A$10</c:f>
              <c:strCache>
                <c:ptCount val="9"/>
                <c:pt idx="0">
                  <c:v>2000</c:v>
                </c:pt>
                <c:pt idx="1">
                  <c:v>2001-2004</c:v>
                </c:pt>
                <c:pt idx="2">
                  <c:v>2005-2006</c:v>
                </c:pt>
                <c:pt idx="3">
                  <c:v>2007-2008</c:v>
                </c:pt>
                <c:pt idx="4">
                  <c:v>2009-2010</c:v>
                </c:pt>
                <c:pt idx="5">
                  <c:v>2011-2012</c:v>
                </c:pt>
                <c:pt idx="6">
                  <c:v>2013-2014</c:v>
                </c:pt>
                <c:pt idx="7">
                  <c:v>2015-2016</c:v>
                </c:pt>
                <c:pt idx="8">
                  <c:v>2017-2018</c:v>
                </c:pt>
              </c:strCache>
            </c:strRef>
          </c:cat>
          <c:val>
            <c:numRef>
              <c:f>Sheet2!$B$13:$B$21</c:f>
              <c:numCache>
                <c:formatCode>0.0000</c:formatCode>
                <c:ptCount val="9"/>
                <c:pt idx="0">
                  <c:v>0.34053410000000001</c:v>
                </c:pt>
                <c:pt idx="1">
                  <c:v>0.40251009999999998</c:v>
                </c:pt>
                <c:pt idx="2">
                  <c:v>0.41553760000000001</c:v>
                </c:pt>
                <c:pt idx="3">
                  <c:v>0.44209779999999999</c:v>
                </c:pt>
                <c:pt idx="4">
                  <c:v>0.45283709999999999</c:v>
                </c:pt>
                <c:pt idx="5">
                  <c:v>0.51041840000000005</c:v>
                </c:pt>
                <c:pt idx="6">
                  <c:v>0.49848409999999999</c:v>
                </c:pt>
                <c:pt idx="7">
                  <c:v>0.49974030000000003</c:v>
                </c:pt>
                <c:pt idx="8">
                  <c:v>0.49073030000000001</c:v>
                </c:pt>
              </c:numCache>
            </c:numRef>
          </c:val>
          <c:smooth val="0"/>
          <c:extLst>
            <c:ext xmlns:c16="http://schemas.microsoft.com/office/drawing/2014/chart" uri="{C3380CC4-5D6E-409C-BE32-E72D297353CC}">
              <c16:uniqueId val="{00000000-8781-49A5-BF8C-75E88795BC13}"/>
            </c:ext>
          </c:extLst>
        </c:ser>
        <c:ser>
          <c:idx val="2"/>
          <c:order val="1"/>
          <c:tx>
            <c:v>BlackFemale</c:v>
          </c:tx>
          <c:spPr>
            <a:ln w="28575"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Sheet2!$E$35:$E$43</c:f>
                <c:numCache>
                  <c:formatCode>General</c:formatCode>
                  <c:ptCount val="9"/>
                  <c:pt idx="0">
                    <c:v>2.2839100000000001E-2</c:v>
                  </c:pt>
                  <c:pt idx="1">
                    <c:v>4.9496399999999996E-2</c:v>
                  </c:pt>
                  <c:pt idx="2">
                    <c:v>4.3215299999999957E-2</c:v>
                  </c:pt>
                  <c:pt idx="3">
                    <c:v>4.1534799999999983E-2</c:v>
                  </c:pt>
                  <c:pt idx="4">
                    <c:v>3.9570099999999997E-2</c:v>
                  </c:pt>
                  <c:pt idx="5">
                    <c:v>3.8078900000000027E-2</c:v>
                  </c:pt>
                  <c:pt idx="6">
                    <c:v>3.7058300000000044E-2</c:v>
                  </c:pt>
                  <c:pt idx="7">
                    <c:v>4.0081100000000036E-2</c:v>
                  </c:pt>
                  <c:pt idx="8">
                    <c:v>4.1931899999999966E-2</c:v>
                  </c:pt>
                </c:numCache>
              </c:numRef>
            </c:plus>
            <c:minus>
              <c:numRef>
                <c:f>Sheet2!$E$35:$E$43</c:f>
                <c:numCache>
                  <c:formatCode>General</c:formatCode>
                  <c:ptCount val="9"/>
                  <c:pt idx="0">
                    <c:v>2.2839100000000001E-2</c:v>
                  </c:pt>
                  <c:pt idx="1">
                    <c:v>4.9496399999999996E-2</c:v>
                  </c:pt>
                  <c:pt idx="2">
                    <c:v>4.3215299999999957E-2</c:v>
                  </c:pt>
                  <c:pt idx="3">
                    <c:v>4.1534799999999983E-2</c:v>
                  </c:pt>
                  <c:pt idx="4">
                    <c:v>3.9570099999999997E-2</c:v>
                  </c:pt>
                  <c:pt idx="5">
                    <c:v>3.8078900000000027E-2</c:v>
                  </c:pt>
                  <c:pt idx="6">
                    <c:v>3.7058300000000044E-2</c:v>
                  </c:pt>
                  <c:pt idx="7">
                    <c:v>4.0081100000000036E-2</c:v>
                  </c:pt>
                  <c:pt idx="8">
                    <c:v>4.1931899999999966E-2</c:v>
                  </c:pt>
                </c:numCache>
              </c:numRef>
            </c:minus>
            <c:spPr>
              <a:noFill/>
              <a:ln w="9525" cap="flat" cmpd="sng" algn="ctr">
                <a:solidFill>
                  <a:schemeClr val="bg1">
                    <a:lumMod val="50000"/>
                  </a:schemeClr>
                </a:solidFill>
                <a:round/>
              </a:ln>
              <a:effectLst/>
            </c:spPr>
          </c:errBars>
          <c:cat>
            <c:strRef>
              <c:f>Sheet2!$A$2:$A$10</c:f>
              <c:strCache>
                <c:ptCount val="9"/>
                <c:pt idx="0">
                  <c:v>2000</c:v>
                </c:pt>
                <c:pt idx="1">
                  <c:v>2001-2004</c:v>
                </c:pt>
                <c:pt idx="2">
                  <c:v>2005-2006</c:v>
                </c:pt>
                <c:pt idx="3">
                  <c:v>2007-2008</c:v>
                </c:pt>
                <c:pt idx="4">
                  <c:v>2009-2010</c:v>
                </c:pt>
                <c:pt idx="5">
                  <c:v>2011-2012</c:v>
                </c:pt>
                <c:pt idx="6">
                  <c:v>2013-2014</c:v>
                </c:pt>
                <c:pt idx="7">
                  <c:v>2015-2016</c:v>
                </c:pt>
                <c:pt idx="8">
                  <c:v>2017-2018</c:v>
                </c:pt>
              </c:strCache>
            </c:strRef>
          </c:cat>
          <c:val>
            <c:numRef>
              <c:f>Sheet2!$B$35:$B$43</c:f>
              <c:numCache>
                <c:formatCode>0.0000</c:formatCode>
                <c:ptCount val="9"/>
                <c:pt idx="0">
                  <c:v>0.2802518</c:v>
                </c:pt>
                <c:pt idx="1">
                  <c:v>0.31881090000000001</c:v>
                </c:pt>
                <c:pt idx="2">
                  <c:v>0.36257830000000002</c:v>
                </c:pt>
                <c:pt idx="3">
                  <c:v>0.3636277</c:v>
                </c:pt>
                <c:pt idx="4">
                  <c:v>0.3753263</c:v>
                </c:pt>
                <c:pt idx="5">
                  <c:v>0.44863789999999998</c:v>
                </c:pt>
                <c:pt idx="6">
                  <c:v>0.41380869999999997</c:v>
                </c:pt>
                <c:pt idx="7">
                  <c:v>0.43465959999999998</c:v>
                </c:pt>
                <c:pt idx="8">
                  <c:v>0.45850160000000001</c:v>
                </c:pt>
              </c:numCache>
            </c:numRef>
          </c:val>
          <c:smooth val="0"/>
          <c:extLst>
            <c:ext xmlns:c16="http://schemas.microsoft.com/office/drawing/2014/chart" uri="{C3380CC4-5D6E-409C-BE32-E72D297353CC}">
              <c16:uniqueId val="{00000001-8781-49A5-BF8C-75E88795BC13}"/>
            </c:ext>
          </c:extLst>
        </c:ser>
        <c:ser>
          <c:idx val="3"/>
          <c:order val="2"/>
          <c:tx>
            <c:v>BlackMale</c:v>
          </c:tx>
          <c:spPr>
            <a:ln w="28575"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cust"/>
            <c:noEndCap val="0"/>
            <c:plus>
              <c:numRef>
                <c:f>Sheet2!$E$24:$E$32</c:f>
                <c:numCache>
                  <c:formatCode>General</c:formatCode>
                  <c:ptCount val="9"/>
                  <c:pt idx="0">
                    <c:v>2.3078799999999983E-2</c:v>
                  </c:pt>
                  <c:pt idx="1">
                    <c:v>4.6808300000000025E-2</c:v>
                  </c:pt>
                  <c:pt idx="2">
                    <c:v>4.0536500000000003E-2</c:v>
                  </c:pt>
                  <c:pt idx="3">
                    <c:v>3.6473100000000008E-2</c:v>
                  </c:pt>
                  <c:pt idx="4">
                    <c:v>3.5284399999999994E-2</c:v>
                  </c:pt>
                  <c:pt idx="5">
                    <c:v>3.2133000000000023E-2</c:v>
                  </c:pt>
                  <c:pt idx="6">
                    <c:v>3.4321299999999999E-2</c:v>
                  </c:pt>
                  <c:pt idx="7">
                    <c:v>3.4581699999999993E-2</c:v>
                  </c:pt>
                  <c:pt idx="8">
                    <c:v>3.4822300000000028E-2</c:v>
                  </c:pt>
                </c:numCache>
              </c:numRef>
            </c:plus>
            <c:minus>
              <c:numRef>
                <c:f>Sheet2!$E$24:$E$32</c:f>
                <c:numCache>
                  <c:formatCode>General</c:formatCode>
                  <c:ptCount val="9"/>
                  <c:pt idx="0">
                    <c:v>2.3078799999999983E-2</c:v>
                  </c:pt>
                  <c:pt idx="1">
                    <c:v>4.6808300000000025E-2</c:v>
                  </c:pt>
                  <c:pt idx="2">
                    <c:v>4.0536500000000003E-2</c:v>
                  </c:pt>
                  <c:pt idx="3">
                    <c:v>3.6473100000000008E-2</c:v>
                  </c:pt>
                  <c:pt idx="4">
                    <c:v>3.5284399999999994E-2</c:v>
                  </c:pt>
                  <c:pt idx="5">
                    <c:v>3.2133000000000023E-2</c:v>
                  </c:pt>
                  <c:pt idx="6">
                    <c:v>3.4321299999999999E-2</c:v>
                  </c:pt>
                  <c:pt idx="7">
                    <c:v>3.4581699999999993E-2</c:v>
                  </c:pt>
                  <c:pt idx="8">
                    <c:v>3.4822300000000028E-2</c:v>
                  </c:pt>
                </c:numCache>
              </c:numRef>
            </c:minus>
            <c:spPr>
              <a:noFill/>
              <a:ln w="9525" cap="flat" cmpd="sng" algn="ctr">
                <a:solidFill>
                  <a:schemeClr val="accent4">
                    <a:lumMod val="75000"/>
                  </a:schemeClr>
                </a:solidFill>
                <a:round/>
              </a:ln>
              <a:effectLst/>
            </c:spPr>
          </c:errBars>
          <c:cat>
            <c:strRef>
              <c:f>Sheet2!$A$2:$A$10</c:f>
              <c:strCache>
                <c:ptCount val="9"/>
                <c:pt idx="0">
                  <c:v>2000</c:v>
                </c:pt>
                <c:pt idx="1">
                  <c:v>2001-2004</c:v>
                </c:pt>
                <c:pt idx="2">
                  <c:v>2005-2006</c:v>
                </c:pt>
                <c:pt idx="3">
                  <c:v>2007-2008</c:v>
                </c:pt>
                <c:pt idx="4">
                  <c:v>2009-2010</c:v>
                </c:pt>
                <c:pt idx="5">
                  <c:v>2011-2012</c:v>
                </c:pt>
                <c:pt idx="6">
                  <c:v>2013-2014</c:v>
                </c:pt>
                <c:pt idx="7">
                  <c:v>2015-2016</c:v>
                </c:pt>
                <c:pt idx="8">
                  <c:v>2017-2018</c:v>
                </c:pt>
              </c:strCache>
            </c:strRef>
          </c:cat>
          <c:val>
            <c:numRef>
              <c:f>Sheet2!$B$24:$B$32</c:f>
              <c:numCache>
                <c:formatCode>0.0000</c:formatCode>
                <c:ptCount val="9"/>
                <c:pt idx="0">
                  <c:v>0.22978000000000001</c:v>
                </c:pt>
                <c:pt idx="1">
                  <c:v>0.2271435</c:v>
                </c:pt>
                <c:pt idx="2">
                  <c:v>0.24293210000000001</c:v>
                </c:pt>
                <c:pt idx="3">
                  <c:v>0.24295120000000001</c:v>
                </c:pt>
                <c:pt idx="4">
                  <c:v>0.25557020000000003</c:v>
                </c:pt>
                <c:pt idx="5">
                  <c:v>0.29481269999999998</c:v>
                </c:pt>
                <c:pt idx="6">
                  <c:v>0.31047239999999998</c:v>
                </c:pt>
                <c:pt idx="7">
                  <c:v>0.30679309999999999</c:v>
                </c:pt>
                <c:pt idx="8">
                  <c:v>0.32293139999999998</c:v>
                </c:pt>
              </c:numCache>
            </c:numRef>
          </c:val>
          <c:smooth val="0"/>
          <c:extLst>
            <c:ext xmlns:c16="http://schemas.microsoft.com/office/drawing/2014/chart" uri="{C3380CC4-5D6E-409C-BE32-E72D297353CC}">
              <c16:uniqueId val="{00000002-8781-49A5-BF8C-75E88795BC13}"/>
            </c:ext>
          </c:extLst>
        </c:ser>
        <c:ser>
          <c:idx val="0"/>
          <c:order val="3"/>
          <c:tx>
            <c:v>WhiteMale</c:v>
          </c:tx>
          <c:spPr>
            <a:ln w="28575"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Sheet2!$E$2:$E$10</c:f>
                <c:numCache>
                  <c:formatCode>General</c:formatCode>
                  <c:ptCount val="9"/>
                  <c:pt idx="0">
                    <c:v>8.3790000000000253E-3</c:v>
                  </c:pt>
                  <c:pt idx="1">
                    <c:v>1.6307099999999963E-2</c:v>
                  </c:pt>
                  <c:pt idx="2">
                    <c:v>1.3919799999999982E-2</c:v>
                  </c:pt>
                  <c:pt idx="3">
                    <c:v>1.4062599999999981E-2</c:v>
                  </c:pt>
                  <c:pt idx="4">
                    <c:v>1.4142199999999994E-2</c:v>
                  </c:pt>
                  <c:pt idx="5">
                    <c:v>1.3661300000000043E-2</c:v>
                  </c:pt>
                  <c:pt idx="6">
                    <c:v>1.4097099999999974E-2</c:v>
                  </c:pt>
                  <c:pt idx="7">
                    <c:v>1.3917100000000016E-2</c:v>
                  </c:pt>
                  <c:pt idx="8">
                    <c:v>1.3889499999999999E-2</c:v>
                  </c:pt>
                </c:numCache>
              </c:numRef>
            </c:plus>
            <c:minus>
              <c:numRef>
                <c:f>Sheet2!$E$2:$E$10</c:f>
                <c:numCache>
                  <c:formatCode>General</c:formatCode>
                  <c:ptCount val="9"/>
                  <c:pt idx="0">
                    <c:v>8.3790000000000253E-3</c:v>
                  </c:pt>
                  <c:pt idx="1">
                    <c:v>1.6307099999999963E-2</c:v>
                  </c:pt>
                  <c:pt idx="2">
                    <c:v>1.3919799999999982E-2</c:v>
                  </c:pt>
                  <c:pt idx="3">
                    <c:v>1.4062599999999981E-2</c:v>
                  </c:pt>
                  <c:pt idx="4">
                    <c:v>1.4142199999999994E-2</c:v>
                  </c:pt>
                  <c:pt idx="5">
                    <c:v>1.3661300000000043E-2</c:v>
                  </c:pt>
                  <c:pt idx="6">
                    <c:v>1.4097099999999974E-2</c:v>
                  </c:pt>
                  <c:pt idx="7">
                    <c:v>1.3917100000000016E-2</c:v>
                  </c:pt>
                  <c:pt idx="8">
                    <c:v>1.3889499999999999E-2</c:v>
                  </c:pt>
                </c:numCache>
              </c:numRef>
            </c:minus>
            <c:spPr>
              <a:noFill/>
              <a:ln w="9525" cap="flat" cmpd="sng" algn="ctr">
                <a:solidFill>
                  <a:schemeClr val="accent1">
                    <a:lumMod val="75000"/>
                  </a:schemeClr>
                </a:solidFill>
                <a:round/>
              </a:ln>
              <a:effectLst/>
            </c:spPr>
          </c:errBars>
          <c:cat>
            <c:strRef>
              <c:f>Sheet2!$A$2:$A$10</c:f>
              <c:strCache>
                <c:ptCount val="9"/>
                <c:pt idx="0">
                  <c:v>2000</c:v>
                </c:pt>
                <c:pt idx="1">
                  <c:v>2001-2004</c:v>
                </c:pt>
                <c:pt idx="2">
                  <c:v>2005-2006</c:v>
                </c:pt>
                <c:pt idx="3">
                  <c:v>2007-2008</c:v>
                </c:pt>
                <c:pt idx="4">
                  <c:v>2009-2010</c:v>
                </c:pt>
                <c:pt idx="5">
                  <c:v>2011-2012</c:v>
                </c:pt>
                <c:pt idx="6">
                  <c:v>2013-2014</c:v>
                </c:pt>
                <c:pt idx="7">
                  <c:v>2015-2016</c:v>
                </c:pt>
                <c:pt idx="8">
                  <c:v>2017-2018</c:v>
                </c:pt>
              </c:strCache>
            </c:strRef>
          </c:cat>
          <c:val>
            <c:numRef>
              <c:f>Sheet2!$B$2:$B$10</c:f>
              <c:numCache>
                <c:formatCode>0.0000</c:formatCode>
                <c:ptCount val="9"/>
                <c:pt idx="0">
                  <c:v>0.28676629999999997</c:v>
                </c:pt>
                <c:pt idx="1">
                  <c:v>0.32118350000000001</c:v>
                </c:pt>
                <c:pt idx="2">
                  <c:v>0.32166800000000001</c:v>
                </c:pt>
                <c:pt idx="3">
                  <c:v>0.35281560000000001</c:v>
                </c:pt>
                <c:pt idx="4">
                  <c:v>0.34756389999999998</c:v>
                </c:pt>
                <c:pt idx="5">
                  <c:v>0.40929749999999998</c:v>
                </c:pt>
                <c:pt idx="6">
                  <c:v>0.4073505</c:v>
                </c:pt>
                <c:pt idx="7">
                  <c:v>0.40006209999999998</c:v>
                </c:pt>
                <c:pt idx="8">
                  <c:v>0.39864300000000003</c:v>
                </c:pt>
              </c:numCache>
            </c:numRef>
          </c:val>
          <c:smooth val="0"/>
          <c:extLst>
            <c:ext xmlns:c16="http://schemas.microsoft.com/office/drawing/2014/chart" uri="{C3380CC4-5D6E-409C-BE32-E72D297353CC}">
              <c16:uniqueId val="{00000003-8781-49A5-BF8C-75E88795BC13}"/>
            </c:ext>
          </c:extLst>
        </c:ser>
        <c:dLbls>
          <c:showLegendKey val="0"/>
          <c:showVal val="0"/>
          <c:showCatName val="0"/>
          <c:showSerName val="0"/>
          <c:showPercent val="0"/>
          <c:showBubbleSize val="0"/>
        </c:dLbls>
        <c:marker val="1"/>
        <c:smooth val="0"/>
        <c:axId val="744788512"/>
        <c:axId val="744792448"/>
      </c:lineChart>
      <c:catAx>
        <c:axId val="744788512"/>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a:solidFill>
                      <a:schemeClr val="tx1"/>
                    </a:solidFill>
                    <a:latin typeface="+mn-lt"/>
                    <a:cs typeface="Times New Roman" panose="02020603050405020304" pitchFamily="18" charset="0"/>
                  </a:rPr>
                  <a:t>Year</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744792448"/>
        <c:crosses val="autoZero"/>
        <c:auto val="1"/>
        <c:lblAlgn val="ctr"/>
        <c:lblOffset val="100"/>
        <c:noMultiLvlLbl val="0"/>
      </c:catAx>
      <c:valAx>
        <c:axId val="744792448"/>
        <c:scaling>
          <c:orientation val="minMax"/>
          <c:max val="0.55000000000000004"/>
          <c:min val="0.1500000000000000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en-US" sz="1600">
                    <a:solidFill>
                      <a:schemeClr val="tx1"/>
                    </a:solidFill>
                    <a:latin typeface="+mn-lt"/>
                    <a:cs typeface="Times New Roman" panose="02020603050405020304" pitchFamily="18" charset="0"/>
                  </a:rPr>
                  <a:t>College Enrollment </a:t>
                </a:r>
              </a:p>
            </c:rich>
          </c:tx>
          <c:layout>
            <c:manualLayout>
              <c:xMode val="edge"/>
              <c:yMode val="edge"/>
              <c:x val="6.1305358579106552E-3"/>
              <c:y val="0.2894362948568957"/>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744788512"/>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10197385954639"/>
          <c:y val="0.21736025767786629"/>
          <c:w val="0.85857013734935383"/>
          <c:h val="0.55491122609291688"/>
        </c:manualLayout>
      </c:layout>
      <c:lineChart>
        <c:grouping val="standard"/>
        <c:varyColors val="0"/>
        <c:ser>
          <c:idx val="1"/>
          <c:order val="0"/>
          <c:tx>
            <c:v>WhiteFemale</c:v>
          </c:tx>
          <c:spPr>
            <a:ln w="28575"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Sheet2!$E$14:$E$23</c:f>
                <c:numCache>
                  <c:formatCode>General</c:formatCode>
                  <c:ptCount val="10"/>
                  <c:pt idx="0">
                    <c:v>5.1209999999999867E-3</c:v>
                  </c:pt>
                  <c:pt idx="1">
                    <c:v>5.9290000000000176E-3</c:v>
                  </c:pt>
                  <c:pt idx="2">
                    <c:v>1.2172600000000033E-2</c:v>
                  </c:pt>
                  <c:pt idx="3">
                    <c:v>1.0486200000000001E-2</c:v>
                  </c:pt>
                  <c:pt idx="4">
                    <c:v>1.0602899999999971E-2</c:v>
                  </c:pt>
                  <c:pt idx="5">
                    <c:v>1.0695699999999975E-2</c:v>
                  </c:pt>
                  <c:pt idx="6">
                    <c:v>1.0789500000000007E-2</c:v>
                  </c:pt>
                  <c:pt idx="7">
                    <c:v>1.0803400000000019E-2</c:v>
                  </c:pt>
                  <c:pt idx="8">
                    <c:v>1.075520000000002E-2</c:v>
                  </c:pt>
                  <c:pt idx="9">
                    <c:v>1.0701000000000016E-2</c:v>
                  </c:pt>
                </c:numCache>
              </c:numRef>
            </c:plus>
            <c:minus>
              <c:numRef>
                <c:f>Sheet2!$E$14:$E$23</c:f>
                <c:numCache>
                  <c:formatCode>General</c:formatCode>
                  <c:ptCount val="10"/>
                  <c:pt idx="0">
                    <c:v>5.1209999999999867E-3</c:v>
                  </c:pt>
                  <c:pt idx="1">
                    <c:v>5.9290000000000176E-3</c:v>
                  </c:pt>
                  <c:pt idx="2">
                    <c:v>1.2172600000000033E-2</c:v>
                  </c:pt>
                  <c:pt idx="3">
                    <c:v>1.0486200000000001E-2</c:v>
                  </c:pt>
                  <c:pt idx="4">
                    <c:v>1.0602899999999971E-2</c:v>
                  </c:pt>
                  <c:pt idx="5">
                    <c:v>1.0695699999999975E-2</c:v>
                  </c:pt>
                  <c:pt idx="6">
                    <c:v>1.0789500000000007E-2</c:v>
                  </c:pt>
                  <c:pt idx="7">
                    <c:v>1.0803400000000019E-2</c:v>
                  </c:pt>
                  <c:pt idx="8">
                    <c:v>1.075520000000002E-2</c:v>
                  </c:pt>
                  <c:pt idx="9">
                    <c:v>1.0701000000000016E-2</c:v>
                  </c:pt>
                </c:numCache>
              </c:numRef>
            </c:minus>
            <c:spPr>
              <a:noFill/>
              <a:ln w="9525" cap="flat" cmpd="sng" algn="ctr">
                <a:solidFill>
                  <a:schemeClr val="accent2">
                    <a:lumMod val="75000"/>
                  </a:schemeClr>
                </a:solidFill>
                <a:round/>
              </a:ln>
              <a:effectLst/>
            </c:spPr>
          </c:errBars>
          <c:cat>
            <c:strRef>
              <c:f>Sheet2!$A$2:$A$11</c:f>
              <c:strCache>
                <c:ptCount val="10"/>
                <c:pt idx="0">
                  <c:v>1990</c:v>
                </c:pt>
                <c:pt idx="1">
                  <c:v>2000</c:v>
                </c:pt>
                <c:pt idx="2">
                  <c:v>2001-2004</c:v>
                </c:pt>
                <c:pt idx="3">
                  <c:v>2005-2006</c:v>
                </c:pt>
                <c:pt idx="4">
                  <c:v>2007-2008</c:v>
                </c:pt>
                <c:pt idx="5">
                  <c:v>2009-2010</c:v>
                </c:pt>
                <c:pt idx="6">
                  <c:v>2011-2012</c:v>
                </c:pt>
                <c:pt idx="7">
                  <c:v>2013-2014</c:v>
                </c:pt>
                <c:pt idx="8">
                  <c:v>2015-2016</c:v>
                </c:pt>
                <c:pt idx="9">
                  <c:v>2017-2018</c:v>
                </c:pt>
              </c:strCache>
            </c:strRef>
          </c:cat>
          <c:val>
            <c:numRef>
              <c:f>Sheet2!$B$14:$B$23</c:f>
              <c:numCache>
                <c:formatCode>0.0000</c:formatCode>
                <c:ptCount val="10"/>
                <c:pt idx="0">
                  <c:v>0.20158390000000001</c:v>
                </c:pt>
                <c:pt idx="1">
                  <c:v>0.2548513</c:v>
                </c:pt>
                <c:pt idx="2">
                  <c:v>0.36105569999999998</c:v>
                </c:pt>
                <c:pt idx="3">
                  <c:v>0.3440645</c:v>
                </c:pt>
                <c:pt idx="4">
                  <c:v>0.36063240000000002</c:v>
                </c:pt>
                <c:pt idx="5">
                  <c:v>0.36880810000000003</c:v>
                </c:pt>
                <c:pt idx="6">
                  <c:v>0.37146560000000001</c:v>
                </c:pt>
                <c:pt idx="7">
                  <c:v>0.392179</c:v>
                </c:pt>
                <c:pt idx="8">
                  <c:v>0.39611839999999998</c:v>
                </c:pt>
                <c:pt idx="9">
                  <c:v>0.41138439999999998</c:v>
                </c:pt>
              </c:numCache>
            </c:numRef>
          </c:val>
          <c:smooth val="0"/>
          <c:extLst>
            <c:ext xmlns:c16="http://schemas.microsoft.com/office/drawing/2014/chart" uri="{C3380CC4-5D6E-409C-BE32-E72D297353CC}">
              <c16:uniqueId val="{00000000-78F8-4086-9DB4-2981D89AE13F}"/>
            </c:ext>
          </c:extLst>
        </c:ser>
        <c:ser>
          <c:idx val="2"/>
          <c:order val="1"/>
          <c:tx>
            <c:v>BlackFemale</c:v>
          </c:tx>
          <c:spPr>
            <a:ln w="28575"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Sheet2!$E$38:$E$47</c:f>
                <c:numCache>
                  <c:formatCode>General</c:formatCode>
                  <c:ptCount val="10"/>
                  <c:pt idx="0">
                    <c:v>1.3724800000000009E-2</c:v>
                  </c:pt>
                  <c:pt idx="1">
                    <c:v>1.3963400000000015E-2</c:v>
                  </c:pt>
                  <c:pt idx="2">
                    <c:v>2.8747999999999996E-2</c:v>
                  </c:pt>
                  <c:pt idx="3">
                    <c:v>2.4914600000000009E-2</c:v>
                  </c:pt>
                  <c:pt idx="4">
                    <c:v>2.70011E-2</c:v>
                  </c:pt>
                  <c:pt idx="5">
                    <c:v>2.7035600000000021E-2</c:v>
                  </c:pt>
                  <c:pt idx="6">
                    <c:v>2.5330500000000006E-2</c:v>
                  </c:pt>
                  <c:pt idx="7">
                    <c:v>2.7235200000000015E-2</c:v>
                  </c:pt>
                  <c:pt idx="8">
                    <c:v>2.8081999999999968E-2</c:v>
                  </c:pt>
                  <c:pt idx="9">
                    <c:v>2.9926800000000031E-2</c:v>
                  </c:pt>
                </c:numCache>
              </c:numRef>
            </c:plus>
            <c:minus>
              <c:numRef>
                <c:f>Sheet2!$E$38:$E$47</c:f>
                <c:numCache>
                  <c:formatCode>General</c:formatCode>
                  <c:ptCount val="10"/>
                  <c:pt idx="0">
                    <c:v>1.3724800000000009E-2</c:v>
                  </c:pt>
                  <c:pt idx="1">
                    <c:v>1.3963400000000015E-2</c:v>
                  </c:pt>
                  <c:pt idx="2">
                    <c:v>2.8747999999999996E-2</c:v>
                  </c:pt>
                  <c:pt idx="3">
                    <c:v>2.4914600000000009E-2</c:v>
                  </c:pt>
                  <c:pt idx="4">
                    <c:v>2.70011E-2</c:v>
                  </c:pt>
                  <c:pt idx="5">
                    <c:v>2.7035600000000021E-2</c:v>
                  </c:pt>
                  <c:pt idx="6">
                    <c:v>2.5330500000000006E-2</c:v>
                  </c:pt>
                  <c:pt idx="7">
                    <c:v>2.7235200000000015E-2</c:v>
                  </c:pt>
                  <c:pt idx="8">
                    <c:v>2.8081999999999968E-2</c:v>
                  </c:pt>
                  <c:pt idx="9">
                    <c:v>2.9926800000000031E-2</c:v>
                  </c:pt>
                </c:numCache>
              </c:numRef>
            </c:minus>
            <c:spPr>
              <a:noFill/>
              <a:ln w="9525" cap="flat" cmpd="sng" algn="ctr">
                <a:solidFill>
                  <a:schemeClr val="bg1">
                    <a:lumMod val="50000"/>
                  </a:schemeClr>
                </a:solidFill>
                <a:round/>
              </a:ln>
              <a:effectLst/>
            </c:spPr>
          </c:errBars>
          <c:cat>
            <c:strRef>
              <c:f>Sheet2!$A$2:$A$11</c:f>
              <c:strCache>
                <c:ptCount val="10"/>
                <c:pt idx="0">
                  <c:v>1990</c:v>
                </c:pt>
                <c:pt idx="1">
                  <c:v>2000</c:v>
                </c:pt>
                <c:pt idx="2">
                  <c:v>2001-2004</c:v>
                </c:pt>
                <c:pt idx="3">
                  <c:v>2005-2006</c:v>
                </c:pt>
                <c:pt idx="4">
                  <c:v>2007-2008</c:v>
                </c:pt>
                <c:pt idx="5">
                  <c:v>2009-2010</c:v>
                </c:pt>
                <c:pt idx="6">
                  <c:v>2011-2012</c:v>
                </c:pt>
                <c:pt idx="7">
                  <c:v>2013-2014</c:v>
                </c:pt>
                <c:pt idx="8">
                  <c:v>2015-2016</c:v>
                </c:pt>
                <c:pt idx="9">
                  <c:v>2017-2018</c:v>
                </c:pt>
              </c:strCache>
            </c:strRef>
          </c:cat>
          <c:val>
            <c:numRef>
              <c:f>Sheet2!$B$38:$B$47</c:f>
              <c:numCache>
                <c:formatCode>0.0000</c:formatCode>
                <c:ptCount val="10"/>
                <c:pt idx="0">
                  <c:v>0.13775309999999999</c:v>
                </c:pt>
                <c:pt idx="1">
                  <c:v>0.14972289999999999</c:v>
                </c:pt>
                <c:pt idx="2">
                  <c:v>0.1843167</c:v>
                </c:pt>
                <c:pt idx="3">
                  <c:v>0.17074039999999999</c:v>
                </c:pt>
                <c:pt idx="4">
                  <c:v>0.19996990000000001</c:v>
                </c:pt>
                <c:pt idx="5">
                  <c:v>0.21159939999999999</c:v>
                </c:pt>
                <c:pt idx="6">
                  <c:v>0.18061289999999999</c:v>
                </c:pt>
                <c:pt idx="7">
                  <c:v>0.21749289999999999</c:v>
                </c:pt>
                <c:pt idx="8">
                  <c:v>0.23287050000000001</c:v>
                </c:pt>
                <c:pt idx="9">
                  <c:v>0.24548249999999999</c:v>
                </c:pt>
              </c:numCache>
            </c:numRef>
          </c:val>
          <c:smooth val="0"/>
          <c:extLst>
            <c:ext xmlns:c16="http://schemas.microsoft.com/office/drawing/2014/chart" uri="{C3380CC4-5D6E-409C-BE32-E72D297353CC}">
              <c16:uniqueId val="{00000001-78F8-4086-9DB4-2981D89AE13F}"/>
            </c:ext>
          </c:extLst>
        </c:ser>
        <c:ser>
          <c:idx val="3"/>
          <c:order val="2"/>
          <c:tx>
            <c:v>BlackMale</c:v>
          </c:tx>
          <c:spPr>
            <a:ln w="28575"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cust"/>
            <c:noEndCap val="0"/>
            <c:plus>
              <c:numRef>
                <c:f>Sheet2!$E$26:$E$35</c:f>
                <c:numCache>
                  <c:formatCode>General</c:formatCode>
                  <c:ptCount val="10"/>
                  <c:pt idx="0">
                    <c:v>1.2891600000000003E-2</c:v>
                  </c:pt>
                  <c:pt idx="1">
                    <c:v>1.3285499999999992E-2</c:v>
                  </c:pt>
                  <c:pt idx="2">
                    <c:v>3.2893499999999992E-2</c:v>
                  </c:pt>
                  <c:pt idx="3">
                    <c:v>2.7969899999999992E-2</c:v>
                  </c:pt>
                  <c:pt idx="4">
                    <c:v>2.5005799999999995E-2</c:v>
                  </c:pt>
                  <c:pt idx="5">
                    <c:v>2.3048600000000002E-2</c:v>
                  </c:pt>
                  <c:pt idx="6">
                    <c:v>1.9721200000000008E-2</c:v>
                  </c:pt>
                  <c:pt idx="7">
                    <c:v>1.9747399999999998E-2</c:v>
                  </c:pt>
                  <c:pt idx="8">
                    <c:v>2.1744200000000019E-2</c:v>
                  </c:pt>
                  <c:pt idx="9">
                    <c:v>2.3546700000000004E-2</c:v>
                  </c:pt>
                </c:numCache>
              </c:numRef>
            </c:plus>
            <c:minus>
              <c:numRef>
                <c:f>Sheet2!$E$26:$E$35</c:f>
                <c:numCache>
                  <c:formatCode>General</c:formatCode>
                  <c:ptCount val="10"/>
                  <c:pt idx="0">
                    <c:v>1.2891600000000003E-2</c:v>
                  </c:pt>
                  <c:pt idx="1">
                    <c:v>1.3285499999999992E-2</c:v>
                  </c:pt>
                  <c:pt idx="2">
                    <c:v>3.2893499999999992E-2</c:v>
                  </c:pt>
                  <c:pt idx="3">
                    <c:v>2.7969899999999992E-2</c:v>
                  </c:pt>
                  <c:pt idx="4">
                    <c:v>2.5005799999999995E-2</c:v>
                  </c:pt>
                  <c:pt idx="5">
                    <c:v>2.3048600000000002E-2</c:v>
                  </c:pt>
                  <c:pt idx="6">
                    <c:v>1.9721200000000008E-2</c:v>
                  </c:pt>
                  <c:pt idx="7">
                    <c:v>1.9747399999999998E-2</c:v>
                  </c:pt>
                  <c:pt idx="8">
                    <c:v>2.1744200000000019E-2</c:v>
                  </c:pt>
                  <c:pt idx="9">
                    <c:v>2.3546700000000004E-2</c:v>
                  </c:pt>
                </c:numCache>
              </c:numRef>
            </c:minus>
            <c:spPr>
              <a:noFill/>
              <a:ln w="9525" cap="flat" cmpd="sng" algn="ctr">
                <a:solidFill>
                  <a:schemeClr val="accent4">
                    <a:lumMod val="75000"/>
                  </a:schemeClr>
                </a:solidFill>
                <a:round/>
              </a:ln>
              <a:effectLst/>
            </c:spPr>
          </c:errBars>
          <c:cat>
            <c:strRef>
              <c:f>Sheet2!$A$2:$A$11</c:f>
              <c:strCache>
                <c:ptCount val="10"/>
                <c:pt idx="0">
                  <c:v>1990</c:v>
                </c:pt>
                <c:pt idx="1">
                  <c:v>2000</c:v>
                </c:pt>
                <c:pt idx="2">
                  <c:v>2001-2004</c:v>
                </c:pt>
                <c:pt idx="3">
                  <c:v>2005-2006</c:v>
                </c:pt>
                <c:pt idx="4">
                  <c:v>2007-2008</c:v>
                </c:pt>
                <c:pt idx="5">
                  <c:v>2009-2010</c:v>
                </c:pt>
                <c:pt idx="6">
                  <c:v>2011-2012</c:v>
                </c:pt>
                <c:pt idx="7">
                  <c:v>2013-2014</c:v>
                </c:pt>
                <c:pt idx="8">
                  <c:v>2015-2016</c:v>
                </c:pt>
                <c:pt idx="9">
                  <c:v>2017-2018</c:v>
                </c:pt>
              </c:strCache>
            </c:strRef>
          </c:cat>
          <c:val>
            <c:numRef>
              <c:f>Sheet2!$B$26:$B$35</c:f>
              <c:numCache>
                <c:formatCode>0.0000</c:formatCode>
                <c:ptCount val="10"/>
                <c:pt idx="0">
                  <c:v>0.1005684</c:v>
                </c:pt>
                <c:pt idx="1">
                  <c:v>0.1042435</c:v>
                </c:pt>
                <c:pt idx="2">
                  <c:v>0.1602324</c:v>
                </c:pt>
                <c:pt idx="3">
                  <c:v>0.1446035</c:v>
                </c:pt>
                <c:pt idx="4">
                  <c:v>0.12899740000000001</c:v>
                </c:pt>
                <c:pt idx="5">
                  <c:v>0.1357623</c:v>
                </c:pt>
                <c:pt idx="6">
                  <c:v>0.1067616</c:v>
                </c:pt>
                <c:pt idx="7">
                  <c:v>0.1146672</c:v>
                </c:pt>
                <c:pt idx="8">
                  <c:v>0.13985449999999999</c:v>
                </c:pt>
                <c:pt idx="9">
                  <c:v>0.1501343</c:v>
                </c:pt>
              </c:numCache>
            </c:numRef>
          </c:val>
          <c:smooth val="0"/>
          <c:extLst>
            <c:ext xmlns:c16="http://schemas.microsoft.com/office/drawing/2014/chart" uri="{C3380CC4-5D6E-409C-BE32-E72D297353CC}">
              <c16:uniqueId val="{00000002-78F8-4086-9DB4-2981D89AE13F}"/>
            </c:ext>
          </c:extLst>
        </c:ser>
        <c:ser>
          <c:idx val="0"/>
          <c:order val="3"/>
          <c:tx>
            <c:v>WhiteMale</c:v>
          </c:tx>
          <c:spPr>
            <a:ln w="28575"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Sheet2!$E$2:$E$11</c:f>
                <c:numCache>
                  <c:formatCode>General</c:formatCode>
                  <c:ptCount val="10"/>
                  <c:pt idx="0">
                    <c:v>5.262899999999987E-3</c:v>
                  </c:pt>
                  <c:pt idx="1">
                    <c:v>5.6896000000000169E-3</c:v>
                  </c:pt>
                  <c:pt idx="2">
                    <c:v>1.1721900000000007E-2</c:v>
                  </c:pt>
                  <c:pt idx="3">
                    <c:v>1.0095799999999988E-2</c:v>
                  </c:pt>
                  <c:pt idx="4">
                    <c:v>1.004900000000003E-2</c:v>
                  </c:pt>
                  <c:pt idx="5">
                    <c:v>9.9126999999999965E-3</c:v>
                  </c:pt>
                  <c:pt idx="6">
                    <c:v>9.8067000000000015E-3</c:v>
                  </c:pt>
                  <c:pt idx="7">
                    <c:v>9.9569999999999936E-3</c:v>
                  </c:pt>
                  <c:pt idx="8">
                    <c:v>9.9480000000000124E-3</c:v>
                  </c:pt>
                  <c:pt idx="9">
                    <c:v>9.9065999999999876E-3</c:v>
                  </c:pt>
                </c:numCache>
              </c:numRef>
            </c:plus>
            <c:minus>
              <c:numRef>
                <c:f>Sheet2!$E$2:$E$11</c:f>
                <c:numCache>
                  <c:formatCode>General</c:formatCode>
                  <c:ptCount val="10"/>
                  <c:pt idx="0">
                    <c:v>5.262899999999987E-3</c:v>
                  </c:pt>
                  <c:pt idx="1">
                    <c:v>5.6896000000000169E-3</c:v>
                  </c:pt>
                  <c:pt idx="2">
                    <c:v>1.1721900000000007E-2</c:v>
                  </c:pt>
                  <c:pt idx="3">
                    <c:v>1.0095799999999988E-2</c:v>
                  </c:pt>
                  <c:pt idx="4">
                    <c:v>1.004900000000003E-2</c:v>
                  </c:pt>
                  <c:pt idx="5">
                    <c:v>9.9126999999999965E-3</c:v>
                  </c:pt>
                  <c:pt idx="6">
                    <c:v>9.8067000000000015E-3</c:v>
                  </c:pt>
                  <c:pt idx="7">
                    <c:v>9.9569999999999936E-3</c:v>
                  </c:pt>
                  <c:pt idx="8">
                    <c:v>9.9480000000000124E-3</c:v>
                  </c:pt>
                  <c:pt idx="9">
                    <c:v>9.9065999999999876E-3</c:v>
                  </c:pt>
                </c:numCache>
              </c:numRef>
            </c:minus>
            <c:spPr>
              <a:noFill/>
              <a:ln w="9525" cap="flat" cmpd="sng" algn="ctr">
                <a:solidFill>
                  <a:schemeClr val="accent1">
                    <a:lumMod val="75000"/>
                  </a:schemeClr>
                </a:solidFill>
                <a:round/>
              </a:ln>
              <a:effectLst/>
            </c:spPr>
          </c:errBars>
          <c:cat>
            <c:strRef>
              <c:f>Sheet2!$A$2:$A$11</c:f>
              <c:strCache>
                <c:ptCount val="10"/>
                <c:pt idx="0">
                  <c:v>1990</c:v>
                </c:pt>
                <c:pt idx="1">
                  <c:v>2000</c:v>
                </c:pt>
                <c:pt idx="2">
                  <c:v>2001-2004</c:v>
                </c:pt>
                <c:pt idx="3">
                  <c:v>2005-2006</c:v>
                </c:pt>
                <c:pt idx="4">
                  <c:v>2007-2008</c:v>
                </c:pt>
                <c:pt idx="5">
                  <c:v>2009-2010</c:v>
                </c:pt>
                <c:pt idx="6">
                  <c:v>2011-2012</c:v>
                </c:pt>
                <c:pt idx="7">
                  <c:v>2013-2014</c:v>
                </c:pt>
                <c:pt idx="8">
                  <c:v>2015-2016</c:v>
                </c:pt>
                <c:pt idx="9">
                  <c:v>2017-2018</c:v>
                </c:pt>
              </c:strCache>
            </c:strRef>
          </c:cat>
          <c:val>
            <c:numRef>
              <c:f>Sheet2!$B$2:$B$11</c:f>
              <c:numCache>
                <c:formatCode>0.0000</c:formatCode>
                <c:ptCount val="10"/>
                <c:pt idx="0">
                  <c:v>0.21052370000000001</c:v>
                </c:pt>
                <c:pt idx="1">
                  <c:v>0.22063949999999999</c:v>
                </c:pt>
                <c:pt idx="2">
                  <c:v>0.29711680000000001</c:v>
                </c:pt>
                <c:pt idx="3">
                  <c:v>0.26986959999999999</c:v>
                </c:pt>
                <c:pt idx="4">
                  <c:v>0.27672239999999998</c:v>
                </c:pt>
                <c:pt idx="5">
                  <c:v>0.27120509999999998</c:v>
                </c:pt>
                <c:pt idx="6">
                  <c:v>0.2664705</c:v>
                </c:pt>
                <c:pt idx="7">
                  <c:v>0.29245120000000002</c:v>
                </c:pt>
                <c:pt idx="8">
                  <c:v>0.29088910000000001</c:v>
                </c:pt>
                <c:pt idx="9">
                  <c:v>0.30063450000000003</c:v>
                </c:pt>
              </c:numCache>
            </c:numRef>
          </c:val>
          <c:smooth val="0"/>
          <c:extLst>
            <c:ext xmlns:c16="http://schemas.microsoft.com/office/drawing/2014/chart" uri="{C3380CC4-5D6E-409C-BE32-E72D297353CC}">
              <c16:uniqueId val="{00000003-78F8-4086-9DB4-2981D89AE13F}"/>
            </c:ext>
          </c:extLst>
        </c:ser>
        <c:dLbls>
          <c:showLegendKey val="0"/>
          <c:showVal val="0"/>
          <c:showCatName val="0"/>
          <c:showSerName val="0"/>
          <c:showPercent val="0"/>
          <c:showBubbleSize val="0"/>
        </c:dLbls>
        <c:marker val="1"/>
        <c:smooth val="0"/>
        <c:axId val="744788512"/>
        <c:axId val="744792448"/>
      </c:lineChart>
      <c:catAx>
        <c:axId val="744788512"/>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dirty="0">
                    <a:solidFill>
                      <a:schemeClr val="tx1"/>
                    </a:solidFill>
                    <a:latin typeface="+mn-lt"/>
                    <a:cs typeface="Times New Roman" panose="02020603050405020304" pitchFamily="18" charset="0"/>
                  </a:rPr>
                  <a:t>Year</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744792448"/>
        <c:crosses val="autoZero"/>
        <c:auto val="1"/>
        <c:lblAlgn val="ctr"/>
        <c:lblOffset val="100"/>
        <c:noMultiLvlLbl val="0"/>
      </c:catAx>
      <c:valAx>
        <c:axId val="744792448"/>
        <c:scaling>
          <c:orientation val="minMax"/>
          <c:max val="0.45"/>
          <c:min val="5.000000000000001E-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dirty="0">
                    <a:solidFill>
                      <a:schemeClr val="tx1"/>
                    </a:solidFill>
                    <a:latin typeface="+mn-lt"/>
                    <a:cs typeface="Times New Roman" panose="02020603050405020304" pitchFamily="18" charset="0"/>
                  </a:rPr>
                  <a:t>Bachelor's</a:t>
                </a:r>
                <a:r>
                  <a:rPr lang="en-US" sz="1400" b="1" baseline="0" dirty="0">
                    <a:solidFill>
                      <a:schemeClr val="tx1"/>
                    </a:solidFill>
                    <a:latin typeface="+mn-lt"/>
                    <a:cs typeface="Times New Roman" panose="02020603050405020304" pitchFamily="18" charset="0"/>
                  </a:rPr>
                  <a:t> Degree &amp; Higher</a:t>
                </a:r>
                <a:endParaRPr lang="en-US" sz="1400" b="1" dirty="0">
                  <a:solidFill>
                    <a:schemeClr val="tx1"/>
                  </a:solidFill>
                  <a:latin typeface="+mn-lt"/>
                  <a:cs typeface="Times New Roman" panose="02020603050405020304" pitchFamily="18" charset="0"/>
                </a:endParaRPr>
              </a:p>
            </c:rich>
          </c:tx>
          <c:layout>
            <c:manualLayout>
              <c:xMode val="edge"/>
              <c:yMode val="edge"/>
              <c:x val="8.7162715739313012E-3"/>
              <c:y val="0.17798243359463814"/>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744788512"/>
        <c:crosses val="autoZero"/>
        <c:crossBetween val="between"/>
        <c:majorUnit val="5.000000000000001E-2"/>
      </c:valAx>
      <c:spPr>
        <a:noFill/>
        <a:ln>
          <a:noFill/>
        </a:ln>
        <a:effectLst/>
      </c:spPr>
    </c:plotArea>
    <c:legend>
      <c:legendPos val="b"/>
      <c:layout>
        <c:manualLayout>
          <c:xMode val="edge"/>
          <c:yMode val="edge"/>
          <c:x val="0.15807925044979623"/>
          <c:y val="0.91496831775057041"/>
          <c:w val="0.69429341302173109"/>
          <c:h val="6.6453879656741321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a:solidFill>
                  <a:schemeClr val="tx1"/>
                </a:solidFill>
              </a:rPr>
              <a:t>College Enrollment</a:t>
            </a:r>
          </a:p>
        </c:rich>
      </c:tx>
      <c:layout>
        <c:manualLayout>
          <c:xMode val="edge"/>
          <c:yMode val="edge"/>
          <c:x val="0.31014457596228001"/>
          <c:y val="3.5598710037294555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SomeColl_All!$J$2</c:f>
              <c:strCache>
                <c:ptCount val="1"/>
                <c:pt idx="0">
                  <c:v>white male</c:v>
                </c:pt>
              </c:strCache>
            </c:strRef>
          </c:tx>
          <c:spPr>
            <a:solidFill>
              <a:schemeClr val="accent5">
                <a:lumMod val="75000"/>
              </a:schemeClr>
            </a:solidFill>
            <a:ln>
              <a:noFill/>
            </a:ln>
            <a:effectLst/>
            <a:sp3d/>
          </c:spPr>
          <c:invertIfNegative val="0"/>
          <c:cat>
            <c:strRef>
              <c:f>SomeColl_All!$K$1:$N$1</c:f>
              <c:strCache>
                <c:ptCount val="4"/>
                <c:pt idx="0">
                  <c:v>Total</c:v>
                </c:pt>
                <c:pt idx="1">
                  <c:v>Within school</c:v>
                </c:pt>
                <c:pt idx="2">
                  <c:v>plus Student FRL</c:v>
                </c:pt>
                <c:pt idx="3">
                  <c:v>plus Student FRL &amp; Achievement</c:v>
                </c:pt>
              </c:strCache>
            </c:strRef>
          </c:cat>
          <c:val>
            <c:numRef>
              <c:f>SomeColl_All!$K$2:$N$2</c:f>
              <c:numCache>
                <c:formatCode>General</c:formatCode>
                <c:ptCount val="4"/>
                <c:pt idx="0">
                  <c:v>-12.9</c:v>
                </c:pt>
                <c:pt idx="1">
                  <c:v>-12.8</c:v>
                </c:pt>
                <c:pt idx="2">
                  <c:v>-11.3</c:v>
                </c:pt>
                <c:pt idx="3">
                  <c:v>-5.7</c:v>
                </c:pt>
              </c:numCache>
            </c:numRef>
          </c:val>
          <c:extLst>
            <c:ext xmlns:c16="http://schemas.microsoft.com/office/drawing/2014/chart" uri="{C3380CC4-5D6E-409C-BE32-E72D297353CC}">
              <c16:uniqueId val="{00000000-BC4A-431B-88F5-D36CE4376B44}"/>
            </c:ext>
          </c:extLst>
        </c:ser>
        <c:ser>
          <c:idx val="1"/>
          <c:order val="1"/>
          <c:tx>
            <c:strRef>
              <c:f>SomeColl_All!$J$3</c:f>
              <c:strCache>
                <c:ptCount val="1"/>
                <c:pt idx="0">
                  <c:v>black male</c:v>
                </c:pt>
              </c:strCache>
            </c:strRef>
          </c:tx>
          <c:spPr>
            <a:solidFill>
              <a:schemeClr val="accent6">
                <a:lumMod val="75000"/>
              </a:schemeClr>
            </a:solidFill>
            <a:ln>
              <a:noFill/>
            </a:ln>
            <a:effectLst/>
            <a:sp3d/>
          </c:spPr>
          <c:invertIfNegative val="0"/>
          <c:cat>
            <c:strRef>
              <c:f>SomeColl_All!$K$1:$N$1</c:f>
              <c:strCache>
                <c:ptCount val="4"/>
                <c:pt idx="0">
                  <c:v>Total</c:v>
                </c:pt>
                <c:pt idx="1">
                  <c:v>Within school</c:v>
                </c:pt>
                <c:pt idx="2">
                  <c:v>plus Student FRL</c:v>
                </c:pt>
                <c:pt idx="3">
                  <c:v>plus Student FRL &amp; Achievement</c:v>
                </c:pt>
              </c:strCache>
            </c:strRef>
          </c:cat>
          <c:val>
            <c:numRef>
              <c:f>SomeColl_All!$K$3:$N$3</c:f>
              <c:numCache>
                <c:formatCode>General</c:formatCode>
                <c:ptCount val="4"/>
                <c:pt idx="0">
                  <c:v>-22</c:v>
                </c:pt>
                <c:pt idx="1">
                  <c:v>-18.399999999999999</c:v>
                </c:pt>
                <c:pt idx="2">
                  <c:v>-10</c:v>
                </c:pt>
                <c:pt idx="3">
                  <c:v>6.3</c:v>
                </c:pt>
              </c:numCache>
            </c:numRef>
          </c:val>
          <c:extLst>
            <c:ext xmlns:c16="http://schemas.microsoft.com/office/drawing/2014/chart" uri="{C3380CC4-5D6E-409C-BE32-E72D297353CC}">
              <c16:uniqueId val="{00000001-BC4A-431B-88F5-D36CE4376B44}"/>
            </c:ext>
          </c:extLst>
        </c:ser>
        <c:ser>
          <c:idx val="2"/>
          <c:order val="2"/>
          <c:tx>
            <c:strRef>
              <c:f>SomeColl_All!$J$4</c:f>
              <c:strCache>
                <c:ptCount val="1"/>
                <c:pt idx="0">
                  <c:v>black female</c:v>
                </c:pt>
              </c:strCache>
            </c:strRef>
          </c:tx>
          <c:spPr>
            <a:solidFill>
              <a:schemeClr val="bg1">
                <a:lumMod val="65000"/>
              </a:schemeClr>
            </a:solidFill>
            <a:ln>
              <a:noFill/>
            </a:ln>
            <a:effectLst/>
            <a:sp3d/>
          </c:spPr>
          <c:invertIfNegative val="0"/>
          <c:cat>
            <c:strRef>
              <c:f>SomeColl_All!$K$1:$N$1</c:f>
              <c:strCache>
                <c:ptCount val="4"/>
                <c:pt idx="0">
                  <c:v>Total</c:v>
                </c:pt>
                <c:pt idx="1">
                  <c:v>Within school</c:v>
                </c:pt>
                <c:pt idx="2">
                  <c:v>plus Student FRL</c:v>
                </c:pt>
                <c:pt idx="3">
                  <c:v>plus Student FRL &amp; Achievement</c:v>
                </c:pt>
              </c:strCache>
            </c:strRef>
          </c:cat>
          <c:val>
            <c:numRef>
              <c:f>SomeColl_All!$K$4:$N$4</c:f>
              <c:numCache>
                <c:formatCode>General</c:formatCode>
                <c:ptCount val="4"/>
                <c:pt idx="0">
                  <c:v>-10.8</c:v>
                </c:pt>
                <c:pt idx="1">
                  <c:v>-7.7</c:v>
                </c:pt>
                <c:pt idx="2">
                  <c:v>-0.5</c:v>
                </c:pt>
                <c:pt idx="3">
                  <c:v>8.9</c:v>
                </c:pt>
              </c:numCache>
            </c:numRef>
          </c:val>
          <c:extLst>
            <c:ext xmlns:c16="http://schemas.microsoft.com/office/drawing/2014/chart" uri="{C3380CC4-5D6E-409C-BE32-E72D297353CC}">
              <c16:uniqueId val="{00000002-BC4A-431B-88F5-D36CE4376B44}"/>
            </c:ext>
          </c:extLst>
        </c:ser>
        <c:dLbls>
          <c:showLegendKey val="0"/>
          <c:showVal val="0"/>
          <c:showCatName val="0"/>
          <c:showSerName val="0"/>
          <c:showPercent val="0"/>
          <c:showBubbleSize val="0"/>
        </c:dLbls>
        <c:gapWidth val="150"/>
        <c:shape val="box"/>
        <c:axId val="485033199"/>
        <c:axId val="679813711"/>
        <c:axId val="0"/>
      </c:bar3DChart>
      <c:catAx>
        <c:axId val="485033199"/>
        <c:scaling>
          <c:orientation val="minMax"/>
        </c:scaling>
        <c:delete val="0"/>
        <c:axPos val="b"/>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Times New Roman" panose="02020603050405020304" pitchFamily="18" charset="0"/>
              </a:defRPr>
            </a:pPr>
            <a:endParaRPr lang="en-US"/>
          </a:p>
        </c:txPr>
        <c:crossAx val="679813711"/>
        <c:crosses val="autoZero"/>
        <c:auto val="1"/>
        <c:lblAlgn val="ctr"/>
        <c:lblOffset val="100"/>
        <c:noMultiLvlLbl val="0"/>
      </c:catAx>
      <c:valAx>
        <c:axId val="6798137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b="0" i="0" baseline="0" dirty="0">
                    <a:solidFill>
                      <a:schemeClr val="tx1"/>
                    </a:solidFill>
                    <a:effectLst/>
                    <a:latin typeface="+mn-lt"/>
                    <a:cs typeface="Times New Roman" panose="02020603050405020304" pitchFamily="18" charset="0"/>
                  </a:rPr>
                  <a:t>% Difference from white female</a:t>
                </a:r>
                <a:endParaRPr lang="en-US" sz="1400" dirty="0">
                  <a:solidFill>
                    <a:schemeClr val="tx1"/>
                  </a:solidFill>
                  <a:effectLst/>
                  <a:latin typeface="+mn-lt"/>
                  <a:cs typeface="Times New Roman" panose="02020603050405020304" pitchFamily="18" charset="0"/>
                </a:endParaRPr>
              </a:p>
            </c:rich>
          </c:tx>
          <c:layout>
            <c:manualLayout>
              <c:xMode val="edge"/>
              <c:yMode val="edge"/>
              <c:x val="3.4438255716866602E-2"/>
              <c:y val="0.1873223276324008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Times New Roman" panose="02020603050405020304" pitchFamily="18" charset="0"/>
              </a:defRPr>
            </a:pPr>
            <a:endParaRPr lang="en-US"/>
          </a:p>
        </c:txPr>
        <c:crossAx val="485033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a:solidFill>
                  <a:schemeClr val="tx1"/>
                </a:solidFill>
                <a:latin typeface="+mn-lt"/>
                <a:cs typeface="Times New Roman" panose="02020603050405020304" pitchFamily="18" charset="0"/>
              </a:rPr>
              <a:t>Any Degree </a:t>
            </a:r>
          </a:p>
        </c:rich>
      </c:tx>
      <c:layout>
        <c:manualLayout>
          <c:xMode val="edge"/>
          <c:yMode val="edge"/>
          <c:x val="0.42586203163181918"/>
          <c:y val="1.726726692702019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132272683892729"/>
          <c:y val="0.18680440899946388"/>
          <c:w val="0.85423282693444347"/>
          <c:h val="0.51864638223565329"/>
        </c:manualLayout>
      </c:layout>
      <c:bar3DChart>
        <c:barDir val="col"/>
        <c:grouping val="clustered"/>
        <c:varyColors val="0"/>
        <c:ser>
          <c:idx val="0"/>
          <c:order val="0"/>
          <c:tx>
            <c:strRef>
              <c:f>Deg_All!$I$2</c:f>
              <c:strCache>
                <c:ptCount val="1"/>
                <c:pt idx="0">
                  <c:v>white male</c:v>
                </c:pt>
              </c:strCache>
            </c:strRef>
          </c:tx>
          <c:spPr>
            <a:solidFill>
              <a:schemeClr val="accent1"/>
            </a:solidFill>
            <a:ln>
              <a:noFill/>
            </a:ln>
            <a:effectLst/>
            <a:sp3d/>
          </c:spPr>
          <c:invertIfNegative val="0"/>
          <c:dPt>
            <c:idx val="0"/>
            <c:invertIfNegative val="0"/>
            <c:bubble3D val="0"/>
            <c:spPr>
              <a:solidFill>
                <a:schemeClr val="accent5">
                  <a:lumMod val="75000"/>
                </a:schemeClr>
              </a:solidFill>
              <a:ln>
                <a:noFill/>
              </a:ln>
              <a:effectLst/>
              <a:sp3d/>
            </c:spPr>
            <c:extLst>
              <c:ext xmlns:c16="http://schemas.microsoft.com/office/drawing/2014/chart" uri="{C3380CC4-5D6E-409C-BE32-E72D297353CC}">
                <c16:uniqueId val="{00000001-D8FA-473F-A91B-128808CF2359}"/>
              </c:ext>
            </c:extLst>
          </c:dPt>
          <c:cat>
            <c:strRef>
              <c:f>Deg_All!$J$1:$M$1</c:f>
              <c:strCache>
                <c:ptCount val="4"/>
                <c:pt idx="0">
                  <c:v>Total</c:v>
                </c:pt>
                <c:pt idx="1">
                  <c:v>Within school</c:v>
                </c:pt>
                <c:pt idx="2">
                  <c:v>plus Student FRL</c:v>
                </c:pt>
                <c:pt idx="3">
                  <c:v>plus Student FRL &amp; Achievement</c:v>
                </c:pt>
              </c:strCache>
            </c:strRef>
          </c:cat>
          <c:val>
            <c:numRef>
              <c:f>Deg_All!$J$2:$M$2</c:f>
              <c:numCache>
                <c:formatCode>General</c:formatCode>
                <c:ptCount val="4"/>
                <c:pt idx="0">
                  <c:v>-10.5</c:v>
                </c:pt>
                <c:pt idx="1">
                  <c:v>-10.4</c:v>
                </c:pt>
                <c:pt idx="2">
                  <c:v>-9.7000000000000011</c:v>
                </c:pt>
                <c:pt idx="3">
                  <c:v>-5.0999999999999996</c:v>
                </c:pt>
              </c:numCache>
            </c:numRef>
          </c:val>
          <c:extLst>
            <c:ext xmlns:c16="http://schemas.microsoft.com/office/drawing/2014/chart" uri="{C3380CC4-5D6E-409C-BE32-E72D297353CC}">
              <c16:uniqueId val="{00000002-D8FA-473F-A91B-128808CF2359}"/>
            </c:ext>
          </c:extLst>
        </c:ser>
        <c:ser>
          <c:idx val="1"/>
          <c:order val="1"/>
          <c:tx>
            <c:strRef>
              <c:f>Deg_All!$I$3</c:f>
              <c:strCache>
                <c:ptCount val="1"/>
                <c:pt idx="0">
                  <c:v>black male</c:v>
                </c:pt>
              </c:strCache>
            </c:strRef>
          </c:tx>
          <c:spPr>
            <a:solidFill>
              <a:schemeClr val="accent6">
                <a:lumMod val="75000"/>
              </a:schemeClr>
            </a:solidFill>
            <a:ln>
              <a:noFill/>
            </a:ln>
            <a:effectLst/>
            <a:sp3d/>
          </c:spPr>
          <c:invertIfNegative val="0"/>
          <c:cat>
            <c:strRef>
              <c:f>Deg_All!$J$1:$M$1</c:f>
              <c:strCache>
                <c:ptCount val="4"/>
                <c:pt idx="0">
                  <c:v>Total</c:v>
                </c:pt>
                <c:pt idx="1">
                  <c:v>Within school</c:v>
                </c:pt>
                <c:pt idx="2">
                  <c:v>plus Student FRL</c:v>
                </c:pt>
                <c:pt idx="3">
                  <c:v>plus Student FRL &amp; Achievement</c:v>
                </c:pt>
              </c:strCache>
            </c:strRef>
          </c:cat>
          <c:val>
            <c:numRef>
              <c:f>Deg_All!$J$3:$M$3</c:f>
              <c:numCache>
                <c:formatCode>General</c:formatCode>
                <c:ptCount val="4"/>
                <c:pt idx="0">
                  <c:v>-26.1</c:v>
                </c:pt>
                <c:pt idx="1">
                  <c:v>-24.2</c:v>
                </c:pt>
                <c:pt idx="2">
                  <c:v>-17.2</c:v>
                </c:pt>
                <c:pt idx="3">
                  <c:v>-3.4000000000000004</c:v>
                </c:pt>
              </c:numCache>
            </c:numRef>
          </c:val>
          <c:extLst>
            <c:ext xmlns:c16="http://schemas.microsoft.com/office/drawing/2014/chart" uri="{C3380CC4-5D6E-409C-BE32-E72D297353CC}">
              <c16:uniqueId val="{00000003-D8FA-473F-A91B-128808CF2359}"/>
            </c:ext>
          </c:extLst>
        </c:ser>
        <c:ser>
          <c:idx val="2"/>
          <c:order val="2"/>
          <c:tx>
            <c:strRef>
              <c:f>Deg_All!$I$4</c:f>
              <c:strCache>
                <c:ptCount val="1"/>
                <c:pt idx="0">
                  <c:v>black female</c:v>
                </c:pt>
              </c:strCache>
            </c:strRef>
          </c:tx>
          <c:spPr>
            <a:solidFill>
              <a:schemeClr val="bg1">
                <a:lumMod val="65000"/>
              </a:schemeClr>
            </a:solidFill>
            <a:ln>
              <a:noFill/>
            </a:ln>
            <a:effectLst/>
            <a:sp3d/>
          </c:spPr>
          <c:invertIfNegative val="0"/>
          <c:cat>
            <c:strRef>
              <c:f>Deg_All!$J$1:$M$1</c:f>
              <c:strCache>
                <c:ptCount val="4"/>
                <c:pt idx="0">
                  <c:v>Total</c:v>
                </c:pt>
                <c:pt idx="1">
                  <c:v>Within school</c:v>
                </c:pt>
                <c:pt idx="2">
                  <c:v>plus Student FRL</c:v>
                </c:pt>
                <c:pt idx="3">
                  <c:v>plus Student FRL &amp; Achievement</c:v>
                </c:pt>
              </c:strCache>
            </c:strRef>
          </c:cat>
          <c:val>
            <c:numRef>
              <c:f>Deg_All!$J$4:$M$4</c:f>
              <c:numCache>
                <c:formatCode>General</c:formatCode>
                <c:ptCount val="4"/>
                <c:pt idx="0">
                  <c:v>-19</c:v>
                </c:pt>
                <c:pt idx="1">
                  <c:v>-17.299999999999997</c:v>
                </c:pt>
                <c:pt idx="2">
                  <c:v>-10.9</c:v>
                </c:pt>
                <c:pt idx="3">
                  <c:v>-2.7</c:v>
                </c:pt>
              </c:numCache>
            </c:numRef>
          </c:val>
          <c:extLst>
            <c:ext xmlns:c16="http://schemas.microsoft.com/office/drawing/2014/chart" uri="{C3380CC4-5D6E-409C-BE32-E72D297353CC}">
              <c16:uniqueId val="{00000004-D8FA-473F-A91B-128808CF2359}"/>
            </c:ext>
          </c:extLst>
        </c:ser>
        <c:dLbls>
          <c:showLegendKey val="0"/>
          <c:showVal val="0"/>
          <c:showCatName val="0"/>
          <c:showSerName val="0"/>
          <c:showPercent val="0"/>
          <c:showBubbleSize val="0"/>
        </c:dLbls>
        <c:gapWidth val="150"/>
        <c:shape val="box"/>
        <c:axId val="535643008"/>
        <c:axId val="534240080"/>
        <c:axId val="0"/>
      </c:bar3DChart>
      <c:catAx>
        <c:axId val="535643008"/>
        <c:scaling>
          <c:orientation val="minMax"/>
        </c:scaling>
        <c:delete val="0"/>
        <c:axPos val="b"/>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Times New Roman" panose="02020603050405020304" pitchFamily="18" charset="0"/>
              </a:defRPr>
            </a:pPr>
            <a:endParaRPr lang="en-US"/>
          </a:p>
        </c:txPr>
        <c:crossAx val="534240080"/>
        <c:crosses val="autoZero"/>
        <c:auto val="1"/>
        <c:lblAlgn val="ctr"/>
        <c:lblOffset val="100"/>
        <c:noMultiLvlLbl val="0"/>
      </c:catAx>
      <c:valAx>
        <c:axId val="534240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b="0" i="0" baseline="0">
                    <a:solidFill>
                      <a:schemeClr val="tx1"/>
                    </a:solidFill>
                    <a:effectLst/>
                    <a:latin typeface="+mn-lt"/>
                    <a:cs typeface="Times New Roman" panose="02020603050405020304" pitchFamily="18" charset="0"/>
                  </a:rPr>
                  <a:t>% Difference from white females</a:t>
                </a:r>
                <a:endParaRPr lang="en-US" sz="1400">
                  <a:solidFill>
                    <a:schemeClr val="tx1"/>
                  </a:solidFill>
                  <a:effectLst/>
                  <a:latin typeface="+mn-lt"/>
                  <a:cs typeface="Times New Roman" panose="02020603050405020304" pitchFamily="18" charset="0"/>
                </a:endParaRPr>
              </a:p>
            </c:rich>
          </c:tx>
          <c:layout>
            <c:manualLayout>
              <c:xMode val="edge"/>
              <c:yMode val="edge"/>
              <c:x val="3.3091428484356124E-2"/>
              <c:y val="0.2143164677607436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Times New Roman" panose="02020603050405020304" pitchFamily="18" charset="0"/>
              </a:defRPr>
            </a:pPr>
            <a:endParaRPr lang="en-US"/>
          </a:p>
        </c:txPr>
        <c:crossAx val="535643008"/>
        <c:crosses val="autoZero"/>
        <c:crossBetween val="between"/>
      </c:valAx>
      <c:spPr>
        <a:noFill/>
        <a:ln>
          <a:noFill/>
        </a:ln>
        <a:effectLst/>
      </c:spPr>
    </c:plotArea>
    <c:legend>
      <c:legendPos val="b"/>
      <c:layout>
        <c:manualLayout>
          <c:xMode val="edge"/>
          <c:yMode val="edge"/>
          <c:x val="0.20572279131837207"/>
          <c:y val="0.89087381888041939"/>
          <c:w val="0.59262833133773196"/>
          <c:h val="6.595801380203010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Times New Roman" panose="02020603050405020304" pitchFamily="18"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a:t>4-year Degree  </a:t>
            </a:r>
          </a:p>
        </c:rich>
      </c:tx>
      <c:layout>
        <c:manualLayout>
          <c:xMode val="edge"/>
          <c:yMode val="edge"/>
          <c:x val="0.42529975673772485"/>
          <c:y val="2.2155083403203983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488823992643853"/>
          <c:y val="0.19742970503864601"/>
          <c:w val="0.81067937391972344"/>
          <c:h val="0.55390019963561865"/>
        </c:manualLayout>
      </c:layout>
      <c:bar3DChart>
        <c:barDir val="col"/>
        <c:grouping val="clustered"/>
        <c:varyColors val="0"/>
        <c:ser>
          <c:idx val="0"/>
          <c:order val="0"/>
          <c:tx>
            <c:strRef>
              <c:f>Deg4_All!$I$2</c:f>
              <c:strCache>
                <c:ptCount val="1"/>
                <c:pt idx="0">
                  <c:v>white male</c:v>
                </c:pt>
              </c:strCache>
            </c:strRef>
          </c:tx>
          <c:spPr>
            <a:solidFill>
              <a:schemeClr val="accent1"/>
            </a:solidFill>
            <a:ln>
              <a:noFill/>
            </a:ln>
            <a:effectLst/>
            <a:sp3d/>
          </c:spPr>
          <c:invertIfNegative val="0"/>
          <c:dPt>
            <c:idx val="0"/>
            <c:invertIfNegative val="0"/>
            <c:bubble3D val="0"/>
            <c:spPr>
              <a:solidFill>
                <a:schemeClr val="accent5">
                  <a:lumMod val="75000"/>
                </a:schemeClr>
              </a:solidFill>
              <a:ln>
                <a:noFill/>
              </a:ln>
              <a:effectLst/>
              <a:sp3d/>
            </c:spPr>
            <c:extLst>
              <c:ext xmlns:c16="http://schemas.microsoft.com/office/drawing/2014/chart" uri="{C3380CC4-5D6E-409C-BE32-E72D297353CC}">
                <c16:uniqueId val="{00000001-EBE1-4276-8529-89BC4558B235}"/>
              </c:ext>
            </c:extLst>
          </c:dPt>
          <c:cat>
            <c:strRef>
              <c:f>Deg4_All!$J$1:$M$1</c:f>
              <c:strCache>
                <c:ptCount val="4"/>
                <c:pt idx="0">
                  <c:v>Total</c:v>
                </c:pt>
                <c:pt idx="1">
                  <c:v>Within school</c:v>
                </c:pt>
                <c:pt idx="2">
                  <c:v>plus Student FRL</c:v>
                </c:pt>
                <c:pt idx="3">
                  <c:v>plus Student FRL &amp; Achievement</c:v>
                </c:pt>
              </c:strCache>
            </c:strRef>
          </c:cat>
          <c:val>
            <c:numRef>
              <c:f>Deg4_All!$J$2:$M$2</c:f>
              <c:numCache>
                <c:formatCode>General</c:formatCode>
                <c:ptCount val="4"/>
                <c:pt idx="0">
                  <c:v>-8.9</c:v>
                </c:pt>
                <c:pt idx="1">
                  <c:v>-8.9</c:v>
                </c:pt>
                <c:pt idx="2">
                  <c:v>-8.3000000000000007</c:v>
                </c:pt>
                <c:pt idx="3">
                  <c:v>-4.5999999999999996</c:v>
                </c:pt>
              </c:numCache>
            </c:numRef>
          </c:val>
          <c:extLst>
            <c:ext xmlns:c16="http://schemas.microsoft.com/office/drawing/2014/chart" uri="{C3380CC4-5D6E-409C-BE32-E72D297353CC}">
              <c16:uniqueId val="{00000002-EBE1-4276-8529-89BC4558B235}"/>
            </c:ext>
          </c:extLst>
        </c:ser>
        <c:ser>
          <c:idx val="1"/>
          <c:order val="1"/>
          <c:tx>
            <c:strRef>
              <c:f>Deg4_All!$I$3</c:f>
              <c:strCache>
                <c:ptCount val="1"/>
                <c:pt idx="0">
                  <c:v>black male</c:v>
                </c:pt>
              </c:strCache>
            </c:strRef>
          </c:tx>
          <c:spPr>
            <a:solidFill>
              <a:schemeClr val="accent6">
                <a:lumMod val="75000"/>
              </a:schemeClr>
            </a:solidFill>
            <a:ln>
              <a:noFill/>
            </a:ln>
            <a:effectLst/>
            <a:sp3d/>
          </c:spPr>
          <c:invertIfNegative val="0"/>
          <c:cat>
            <c:strRef>
              <c:f>Deg4_All!$J$1:$M$1</c:f>
              <c:strCache>
                <c:ptCount val="4"/>
                <c:pt idx="0">
                  <c:v>Total</c:v>
                </c:pt>
                <c:pt idx="1">
                  <c:v>Within school</c:v>
                </c:pt>
                <c:pt idx="2">
                  <c:v>plus Student FRL</c:v>
                </c:pt>
                <c:pt idx="3">
                  <c:v>plus Student FRL &amp; Achievement</c:v>
                </c:pt>
              </c:strCache>
            </c:strRef>
          </c:cat>
          <c:val>
            <c:numRef>
              <c:f>Deg4_All!$J$3:$M$3</c:f>
              <c:numCache>
                <c:formatCode>General</c:formatCode>
                <c:ptCount val="4"/>
                <c:pt idx="0">
                  <c:v>-20.9</c:v>
                </c:pt>
                <c:pt idx="1">
                  <c:v>-20.9</c:v>
                </c:pt>
                <c:pt idx="2">
                  <c:v>-15</c:v>
                </c:pt>
                <c:pt idx="3">
                  <c:v>-2.6</c:v>
                </c:pt>
              </c:numCache>
            </c:numRef>
          </c:val>
          <c:extLst>
            <c:ext xmlns:c16="http://schemas.microsoft.com/office/drawing/2014/chart" uri="{C3380CC4-5D6E-409C-BE32-E72D297353CC}">
              <c16:uniqueId val="{00000003-EBE1-4276-8529-89BC4558B235}"/>
            </c:ext>
          </c:extLst>
        </c:ser>
        <c:ser>
          <c:idx val="2"/>
          <c:order val="2"/>
          <c:tx>
            <c:strRef>
              <c:f>Deg4_All!$I$4</c:f>
              <c:strCache>
                <c:ptCount val="1"/>
                <c:pt idx="0">
                  <c:v>black female</c:v>
                </c:pt>
              </c:strCache>
            </c:strRef>
          </c:tx>
          <c:spPr>
            <a:solidFill>
              <a:schemeClr val="bg1">
                <a:lumMod val="65000"/>
              </a:schemeClr>
            </a:solidFill>
            <a:ln>
              <a:noFill/>
            </a:ln>
            <a:effectLst/>
            <a:sp3d/>
          </c:spPr>
          <c:invertIfNegative val="0"/>
          <c:cat>
            <c:strRef>
              <c:f>Deg4_All!$J$1:$M$1</c:f>
              <c:strCache>
                <c:ptCount val="4"/>
                <c:pt idx="0">
                  <c:v>Total</c:v>
                </c:pt>
                <c:pt idx="1">
                  <c:v>Within school</c:v>
                </c:pt>
                <c:pt idx="2">
                  <c:v>plus Student FRL</c:v>
                </c:pt>
                <c:pt idx="3">
                  <c:v>plus Student FRL &amp; Achievement</c:v>
                </c:pt>
              </c:strCache>
            </c:strRef>
          </c:cat>
          <c:val>
            <c:numRef>
              <c:f>Deg4_All!$J$4:$M$4</c:f>
              <c:numCache>
                <c:formatCode>General</c:formatCode>
                <c:ptCount val="4"/>
                <c:pt idx="0">
                  <c:v>-15.2</c:v>
                </c:pt>
                <c:pt idx="1">
                  <c:v>-15.5</c:v>
                </c:pt>
                <c:pt idx="2">
                  <c:v>-9.9</c:v>
                </c:pt>
                <c:pt idx="3">
                  <c:v>-2.4</c:v>
                </c:pt>
              </c:numCache>
            </c:numRef>
          </c:val>
          <c:extLst>
            <c:ext xmlns:c16="http://schemas.microsoft.com/office/drawing/2014/chart" uri="{C3380CC4-5D6E-409C-BE32-E72D297353CC}">
              <c16:uniqueId val="{00000004-EBE1-4276-8529-89BC4558B235}"/>
            </c:ext>
          </c:extLst>
        </c:ser>
        <c:dLbls>
          <c:showLegendKey val="0"/>
          <c:showVal val="0"/>
          <c:showCatName val="0"/>
          <c:showSerName val="0"/>
          <c:showPercent val="0"/>
          <c:showBubbleSize val="0"/>
        </c:dLbls>
        <c:gapWidth val="150"/>
        <c:shape val="box"/>
        <c:axId val="576238863"/>
        <c:axId val="501241487"/>
        <c:axId val="0"/>
      </c:bar3DChart>
      <c:catAx>
        <c:axId val="576238863"/>
        <c:scaling>
          <c:orientation val="minMax"/>
        </c:scaling>
        <c:delete val="0"/>
        <c:axPos val="b"/>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01241487"/>
        <c:crosses val="autoZero"/>
        <c:auto val="1"/>
        <c:lblAlgn val="ctr"/>
        <c:lblOffset val="100"/>
        <c:noMultiLvlLbl val="0"/>
      </c:catAx>
      <c:valAx>
        <c:axId val="5012414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dirty="0"/>
                  <a:t>% Difference from white female</a:t>
                </a:r>
              </a:p>
            </c:rich>
          </c:tx>
          <c:layout>
            <c:manualLayout>
              <c:xMode val="edge"/>
              <c:yMode val="edge"/>
              <c:x val="2.6755089251516141E-2"/>
              <c:y val="0.25414541017978109"/>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762388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2.2173E-7</cdr:y>
    </cdr:from>
    <cdr:to>
      <cdr:x>0.98523</cdr:x>
      <cdr:y>0.18765</cdr:y>
    </cdr:to>
    <cdr:sp macro="" textlink="">
      <cdr:nvSpPr>
        <cdr:cNvPr id="2" name="TextBox 1"/>
        <cdr:cNvSpPr txBox="1"/>
      </cdr:nvSpPr>
      <cdr:spPr>
        <a:xfrm xmlns:a="http://schemas.openxmlformats.org/drawingml/2006/main">
          <a:off x="0" y="1"/>
          <a:ext cx="8566685" cy="8462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en-US" sz="2400" b="1" dirty="0">
              <a:solidFill>
                <a:schemeClr val="tx1"/>
              </a:solidFill>
              <a:latin typeface="Garamond" panose="02020404030301010803" pitchFamily="18" charset="0"/>
              <a:cs typeface="Times New Roman" panose="02020603050405020304" pitchFamily="18" charset="0"/>
            </a:rPr>
            <a:t>Trend in College Enrollment by Race-Gender in MO, age 18-24 </a:t>
          </a:r>
        </a:p>
        <a:p xmlns:a="http://schemas.openxmlformats.org/drawingml/2006/main">
          <a:endParaRPr lang="en-US" sz="2400" dirty="0">
            <a:latin typeface="Garamond" panose="02020404030301010803"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0.1217</cdr:y>
    </cdr:to>
    <cdr:sp macro="" textlink="">
      <cdr:nvSpPr>
        <cdr:cNvPr id="3" name="TextBox 1"/>
        <cdr:cNvSpPr txBox="1"/>
      </cdr:nvSpPr>
      <cdr:spPr>
        <a:xfrm xmlns:a="http://schemas.openxmlformats.org/drawingml/2006/main">
          <a:off x="0" y="0"/>
          <a:ext cx="10524913" cy="5501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2200" b="1" dirty="0">
              <a:solidFill>
                <a:schemeClr val="tx1"/>
              </a:solidFill>
              <a:latin typeface="Garamond" panose="02020404030301010803" pitchFamily="18" charset="0"/>
              <a:cs typeface="Times New Roman" panose="02020603050405020304" pitchFamily="18" charset="0"/>
            </a:rPr>
            <a:t>Trend in 4+ Years of College Education by Race-Gender in MO, age 24-36 </a:t>
          </a:r>
        </a:p>
        <a:p xmlns:a="http://schemas.openxmlformats.org/drawingml/2006/main">
          <a:endParaRPr lang="en-US" sz="2200" dirty="0">
            <a:latin typeface="Garamond" panose="02020404030301010803"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0E3CEF-3A2D-47DA-B27C-B8A135CF74E7}" type="datetimeFigureOut">
              <a:rPr lang="en-US" smtClean="0"/>
              <a:t>2/25/2021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AE6A3-2AB5-4477-8B96-73DF5C9B124B}" type="slidenum">
              <a:rPr lang="en-US" smtClean="0"/>
              <a:t>‹#›</a:t>
            </a:fld>
            <a:endParaRPr lang="en-US"/>
          </a:p>
        </p:txBody>
      </p:sp>
    </p:spTree>
    <p:extLst>
      <p:ext uri="{BB962C8B-B14F-4D97-AF65-F5344CB8AC3E}">
        <p14:creationId xmlns:p14="http://schemas.microsoft.com/office/powerpoint/2010/main" val="3712299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84045"/>
            <a:ext cx="7772400" cy="797413"/>
          </a:xfrm>
        </p:spPr>
        <p:txBody>
          <a:bodyPr/>
          <a:lstStyle>
            <a:lvl1pPr>
              <a:defRPr/>
            </a:lvl1pPr>
          </a:lstStyle>
          <a:p>
            <a:r>
              <a:rPr lang="en-US" dirty="0"/>
              <a:t>Overview</a:t>
            </a:r>
          </a:p>
        </p:txBody>
      </p:sp>
      <p:sp>
        <p:nvSpPr>
          <p:cNvPr id="3" name="Subtitle 2"/>
          <p:cNvSpPr>
            <a:spLocks noGrp="1"/>
          </p:cNvSpPr>
          <p:nvPr>
            <p:ph type="subTitle" idx="1"/>
          </p:nvPr>
        </p:nvSpPr>
        <p:spPr>
          <a:xfrm>
            <a:off x="685800" y="1380392"/>
            <a:ext cx="7772400" cy="425840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17476D-6D38-458E-87A6-6185694F1D60}" type="datetime1">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97249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4AF9A-C98E-4028-8B3F-58C6CC99ADF5}" type="datetime1">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196039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892133-6C51-4FE8-8E20-B1C776C4BBA9}"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92471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BB568A-432C-475C-94E2-0E9CEF45F197}" type="datetime1">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351169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03D84E-88D4-40DC-B2B3-91FC35F7DA10}" type="datetime1">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3144179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F1151-AC27-4752-B406-4CC1ACBE58A4}" type="datetime1">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3022096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4D51-4784-4C2D-AFE9-51E8641569F9}"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1664882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289084-92D3-4B6C-9B8B-1DF3841F7182}"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4174323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E25065-D19E-4D9E-9CFD-BF51C5E25617}" type="datetime1">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53823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AEF8D9-2D41-4169-B1C4-C100A44024B9}"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236622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F75CDC-AB15-4BED-BF56-46B17E514F38}" type="datetime1">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7739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AB7D19-A8EE-4AA1-AF82-08D9EFD97EC6}" type="datetime1">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829639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F0253-A6FD-4E16-983B-F578B701ACC3}" type="datetime1">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180761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DEEDA15-7A2F-47E7-ACA3-DBEFD60B019C}"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64613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9A3F6B-250C-42C7-A013-FE2856BDA5D9}" type="datetime1">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72052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84045"/>
            <a:ext cx="7772400" cy="797413"/>
          </a:xfrm>
        </p:spPr>
        <p:txBody>
          <a:bodyPr/>
          <a:lstStyle>
            <a:lvl1pPr>
              <a:defRPr/>
            </a:lvl1pPr>
          </a:lstStyle>
          <a:p>
            <a:r>
              <a:rPr lang="en-US" dirty="0"/>
              <a:t>Overview</a:t>
            </a:r>
          </a:p>
        </p:txBody>
      </p:sp>
      <p:sp>
        <p:nvSpPr>
          <p:cNvPr id="3" name="Subtitle 2"/>
          <p:cNvSpPr>
            <a:spLocks noGrp="1"/>
          </p:cNvSpPr>
          <p:nvPr>
            <p:ph type="subTitle" idx="1"/>
          </p:nvPr>
        </p:nvSpPr>
        <p:spPr>
          <a:xfrm>
            <a:off x="685800" y="1380392"/>
            <a:ext cx="7772400" cy="425840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56C1DEB-F59A-4712-AD8C-6CF6EE8FAF0F}" type="datetime1">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5298A-5451-C54F-BBDA-CE0945AD835D}" type="slidenum">
              <a:rPr lang="en-US" smtClean="0"/>
              <a:t>‹#›</a:t>
            </a:fld>
            <a:endParaRPr lang="en-US"/>
          </a:p>
        </p:txBody>
      </p:sp>
    </p:spTree>
    <p:extLst>
      <p:ext uri="{BB962C8B-B14F-4D97-AF65-F5344CB8AC3E}">
        <p14:creationId xmlns:p14="http://schemas.microsoft.com/office/powerpoint/2010/main" val="2039706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BCA72-FE67-46F3-9242-9C77A2AA350D}" type="datetime1">
              <a:rPr lang="en-US" smtClean="0"/>
              <a:t>2/25/2021</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t>‹#›</a:t>
            </a:fld>
            <a:endParaRPr lang="en-US"/>
          </a:p>
        </p:txBody>
      </p:sp>
      <p:pic>
        <p:nvPicPr>
          <p:cNvPr id="8" name="Picture 7"/>
          <p:cNvPicPr>
            <a:picLocks noChangeAspect="1"/>
          </p:cNvPicPr>
          <p:nvPr userDrawn="1"/>
        </p:nvPicPr>
        <p:blipFill>
          <a:blip r:embed="rId10"/>
          <a:stretch>
            <a:fillRect/>
          </a:stretch>
        </p:blipFill>
        <p:spPr>
          <a:xfrm>
            <a:off x="6349511" y="6207371"/>
            <a:ext cx="2699238" cy="587745"/>
          </a:xfrm>
          <a:prstGeom prst="rect">
            <a:avLst/>
          </a:prstGeom>
        </p:spPr>
      </p:pic>
    </p:spTree>
    <p:extLst>
      <p:ext uri="{BB962C8B-B14F-4D97-AF65-F5344CB8AC3E}">
        <p14:creationId xmlns:p14="http://schemas.microsoft.com/office/powerpoint/2010/main" val="35449435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C4E87-2177-47A1-9A58-0D5CC2E9CB4A}" type="datetime1">
              <a:rPr lang="en-US" smtClean="0"/>
              <a:t>2/25/2021</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298A-5451-C54F-BBDA-CE0945AD835D}" type="slidenum">
              <a:rPr lang="en-US" smtClean="0"/>
              <a:t>‹#›</a:t>
            </a:fld>
            <a:endParaRPr lang="en-US"/>
          </a:p>
        </p:txBody>
      </p:sp>
      <p:pic>
        <p:nvPicPr>
          <p:cNvPr id="7" name="Picture 6"/>
          <p:cNvPicPr/>
          <p:nvPr userDrawn="1"/>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39355" y="6126167"/>
            <a:ext cx="2004646" cy="731837"/>
          </a:xfrm>
          <a:prstGeom prst="rect">
            <a:avLst/>
          </a:prstGeom>
          <a:ln>
            <a:noFill/>
          </a:ln>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41127751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9307" y="735090"/>
            <a:ext cx="8598090" cy="1569660"/>
          </a:xfrm>
          <a:prstGeom prst="rect">
            <a:avLst/>
          </a:prstGeom>
          <a:noFill/>
        </p:spPr>
        <p:txBody>
          <a:bodyPr wrap="square" rtlCol="0">
            <a:spAutoFit/>
          </a:bodyPr>
          <a:lstStyle/>
          <a:p>
            <a:pPr algn="ctr"/>
            <a:r>
              <a:rPr lang="en-US" sz="3200" b="1" dirty="0">
                <a:solidFill>
                  <a:schemeClr val="bg1"/>
                </a:solidFill>
                <a:latin typeface="Garamond" panose="02020404030301010803" pitchFamily="18" charset="0"/>
              </a:rPr>
              <a:t>From High School to the Workforce:</a:t>
            </a:r>
            <a:br>
              <a:rPr lang="en-US" sz="3200" b="1" dirty="0">
                <a:solidFill>
                  <a:schemeClr val="bg1"/>
                </a:solidFill>
                <a:latin typeface="Garamond" panose="02020404030301010803" pitchFamily="18" charset="0"/>
              </a:rPr>
            </a:br>
            <a:r>
              <a:rPr lang="en-US" sz="3200" b="1" dirty="0">
                <a:solidFill>
                  <a:schemeClr val="bg1"/>
                </a:solidFill>
                <a:latin typeface="Garamond" panose="02020404030301010803" pitchFamily="18" charset="0"/>
              </a:rPr>
              <a:t>Current Challenges, Opportunities, and Initiatives to Close Education Gaps in Missouri</a:t>
            </a:r>
          </a:p>
        </p:txBody>
      </p:sp>
      <p:sp>
        <p:nvSpPr>
          <p:cNvPr id="3" name="TextBox 2"/>
          <p:cNvSpPr txBox="1"/>
          <p:nvPr/>
        </p:nvSpPr>
        <p:spPr>
          <a:xfrm>
            <a:off x="653146" y="2985064"/>
            <a:ext cx="8204251" cy="3323987"/>
          </a:xfrm>
          <a:prstGeom prst="rect">
            <a:avLst/>
          </a:prstGeom>
          <a:noFill/>
        </p:spPr>
        <p:txBody>
          <a:bodyPr wrap="square" rtlCol="0">
            <a:spAutoFit/>
          </a:bodyPr>
          <a:lstStyle/>
          <a:p>
            <a:pPr algn="ctr"/>
            <a:r>
              <a:rPr lang="en-US" sz="2400" b="1" dirty="0">
                <a:solidFill>
                  <a:schemeClr val="bg1"/>
                </a:solidFill>
                <a:latin typeface="Garamond" panose="02020404030301010803" pitchFamily="18" charset="0"/>
              </a:rPr>
              <a:t>Takako Nomi, </a:t>
            </a:r>
            <a:r>
              <a:rPr lang="en-US" sz="2400" b="1" dirty="0" err="1">
                <a:solidFill>
                  <a:schemeClr val="bg1"/>
                </a:solidFill>
                <a:latin typeface="Garamond" panose="02020404030301010803" pitchFamily="18" charset="0"/>
              </a:rPr>
              <a:t>Ph.D</a:t>
            </a:r>
            <a:r>
              <a:rPr lang="en-US" sz="2400" b="1" dirty="0">
                <a:solidFill>
                  <a:schemeClr val="bg1"/>
                </a:solidFill>
                <a:latin typeface="Garamond" panose="02020404030301010803" pitchFamily="18" charset="0"/>
              </a:rPr>
              <a:t> and Michael Podgursky, </a:t>
            </a:r>
            <a:r>
              <a:rPr lang="en-US" sz="2400" b="1" dirty="0" err="1">
                <a:solidFill>
                  <a:schemeClr val="bg1"/>
                </a:solidFill>
                <a:latin typeface="Garamond" panose="02020404030301010803" pitchFamily="18" charset="0"/>
              </a:rPr>
              <a:t>Ph.D</a:t>
            </a:r>
            <a:r>
              <a:rPr lang="en-US" sz="2400" b="1" dirty="0">
                <a:solidFill>
                  <a:schemeClr val="bg1"/>
                </a:solidFill>
                <a:latin typeface="Garamond" panose="02020404030301010803" pitchFamily="18" charset="0"/>
              </a:rPr>
              <a:t> </a:t>
            </a:r>
          </a:p>
          <a:p>
            <a:pPr algn="ctr"/>
            <a:br>
              <a:rPr lang="en-US" sz="2400" b="1" dirty="0">
                <a:solidFill>
                  <a:schemeClr val="bg1"/>
                </a:solidFill>
                <a:latin typeface="Garamond" panose="02020404030301010803" pitchFamily="18" charset="0"/>
              </a:rPr>
            </a:br>
            <a:r>
              <a:rPr lang="en-US" sz="2400" b="1" dirty="0">
                <a:solidFill>
                  <a:schemeClr val="bg1"/>
                </a:solidFill>
                <a:latin typeface="Garamond" panose="02020404030301010803" pitchFamily="18" charset="0"/>
              </a:rPr>
              <a:t>	</a:t>
            </a:r>
          </a:p>
          <a:p>
            <a:pPr algn="ctr"/>
            <a:endParaRPr lang="en-US" sz="2400" b="1" dirty="0">
              <a:solidFill>
                <a:schemeClr val="bg1"/>
              </a:solidFill>
              <a:latin typeface="Garamond" panose="02020404030301010803" pitchFamily="18" charset="0"/>
            </a:endParaRPr>
          </a:p>
          <a:p>
            <a:pPr algn="ctr"/>
            <a:r>
              <a:rPr lang="en-US" sz="2400" b="1" dirty="0">
                <a:solidFill>
                  <a:schemeClr val="bg1"/>
                </a:solidFill>
                <a:latin typeface="Garamond" panose="02020404030301010803" pitchFamily="18" charset="0"/>
              </a:rPr>
              <a:t>February 25, 2021</a:t>
            </a:r>
          </a:p>
          <a:p>
            <a:pPr algn="ctr"/>
            <a:endParaRPr lang="en-US" sz="2400" b="1"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Acknowledgment: This research has been supported by St. Louis University’s Research Growth Fund</a:t>
            </a:r>
          </a:p>
          <a:p>
            <a:pPr algn="ctr"/>
            <a:endParaRPr lang="en-US" sz="1200" b="1" dirty="0">
              <a:solidFill>
                <a:schemeClr val="bg1"/>
              </a:solidFill>
              <a:latin typeface="Garamond" panose="02020404030301010803" pitchFamily="18" charset="0"/>
            </a:endParaRPr>
          </a:p>
          <a:p>
            <a:endParaRPr lang="en-US" dirty="0"/>
          </a:p>
        </p:txBody>
      </p:sp>
      <p:sp>
        <p:nvSpPr>
          <p:cNvPr id="5" name="Slide Number Placeholder 4">
            <a:extLst>
              <a:ext uri="{FF2B5EF4-FFF2-40B4-BE49-F238E27FC236}">
                <a16:creationId xmlns:a16="http://schemas.microsoft.com/office/drawing/2014/main" id="{9014FED5-C893-4EAF-9D51-169B9B7B6F70}"/>
              </a:ext>
            </a:extLst>
          </p:cNvPr>
          <p:cNvSpPr>
            <a:spLocks noGrp="1"/>
          </p:cNvSpPr>
          <p:nvPr>
            <p:ph type="sldNum" sz="quarter" idx="12"/>
          </p:nvPr>
        </p:nvSpPr>
        <p:spPr/>
        <p:txBody>
          <a:bodyPr/>
          <a:lstStyle/>
          <a:p>
            <a:fld id="{B185298A-5451-C54F-BBDA-CE0945AD835D}" type="slidenum">
              <a:rPr lang="en-US" smtClean="0"/>
              <a:t>1</a:t>
            </a:fld>
            <a:endParaRPr lang="en-US"/>
          </a:p>
        </p:txBody>
      </p:sp>
    </p:spTree>
    <p:extLst>
      <p:ext uri="{BB962C8B-B14F-4D97-AF65-F5344CB8AC3E}">
        <p14:creationId xmlns:p14="http://schemas.microsoft.com/office/powerpoint/2010/main" val="2105323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Metro vs. Non-Metro Difference </a:t>
            </a:r>
          </a:p>
          <a:p>
            <a:r>
              <a:rPr lang="en-US" dirty="0">
                <a:solidFill>
                  <a:schemeClr val="bg1"/>
                </a:solidFill>
                <a:latin typeface="Garamond" panose="02020404030301010803" pitchFamily="18" charset="0"/>
              </a:rPr>
              <a:t>in College Enrollment</a:t>
            </a:r>
          </a:p>
        </p:txBody>
      </p:sp>
      <p:sp>
        <p:nvSpPr>
          <p:cNvPr id="5" name="Content Placeholder 2"/>
          <p:cNvSpPr txBox="1">
            <a:spLocks/>
          </p:cNvSpPr>
          <p:nvPr/>
        </p:nvSpPr>
        <p:spPr>
          <a:xfrm>
            <a:off x="106016" y="1577009"/>
            <a:ext cx="9037983" cy="454915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600"/>
              </a:spcBef>
            </a:pPr>
            <a:r>
              <a:rPr lang="en-US" sz="2400" u="sng" dirty="0">
                <a:solidFill>
                  <a:schemeClr val="tx1"/>
                </a:solidFill>
                <a:latin typeface="Garamond" panose="02020404030301010803" pitchFamily="18" charset="0"/>
              </a:rPr>
              <a:t>Metro Area</a:t>
            </a:r>
          </a:p>
          <a:p>
            <a:pPr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Race-gender gaps are stable since 2005</a:t>
            </a:r>
          </a:p>
          <a:p>
            <a:pPr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Black females are similar to white males</a:t>
            </a:r>
          </a:p>
          <a:p>
            <a:pPr algn="l">
              <a:spcBef>
                <a:spcPts val="600"/>
              </a:spcBef>
            </a:pPr>
            <a:endParaRPr lang="en-US" sz="2400" u="sng" dirty="0">
              <a:solidFill>
                <a:schemeClr val="tx1"/>
              </a:solidFill>
              <a:latin typeface="Garamond" panose="02020404030301010803" pitchFamily="18" charset="0"/>
            </a:endParaRPr>
          </a:p>
          <a:p>
            <a:pPr algn="l">
              <a:spcBef>
                <a:spcPts val="600"/>
              </a:spcBef>
            </a:pPr>
            <a:r>
              <a:rPr lang="en-US" sz="2400" u="sng" dirty="0">
                <a:solidFill>
                  <a:schemeClr val="tx1"/>
                </a:solidFill>
                <a:latin typeface="Garamond" panose="02020404030301010803" pitchFamily="18" charset="0"/>
              </a:rPr>
              <a:t>Non-Metro Area</a:t>
            </a:r>
          </a:p>
          <a:p>
            <a:pPr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Black females have the highest enrollment rate of all groups</a:t>
            </a:r>
          </a:p>
          <a:p>
            <a:pPr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Black males have made larger improvement (now similar to white males)</a:t>
            </a:r>
          </a:p>
          <a:p>
            <a:pPr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White Non-Metro students of both genders lag considerably behind their Metro counterparts. Few Metro vs non-Metro gaps for black students</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10</a:t>
            </a:fld>
            <a:endParaRPr lang="en-US"/>
          </a:p>
        </p:txBody>
      </p:sp>
    </p:spTree>
    <p:extLst>
      <p:ext uri="{BB962C8B-B14F-4D97-AF65-F5344CB8AC3E}">
        <p14:creationId xmlns:p14="http://schemas.microsoft.com/office/powerpoint/2010/main" val="844380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3494" y="1880989"/>
            <a:ext cx="8023306" cy="1338828"/>
          </a:xfrm>
          <a:prstGeom prst="rect">
            <a:avLst/>
          </a:prstGeom>
          <a:noFill/>
        </p:spPr>
        <p:txBody>
          <a:bodyPr wrap="square" lIns="182880" tIns="182880" rIns="182880" rtlCol="0">
            <a:spAutoFit/>
          </a:bodyPr>
          <a:lstStyle/>
          <a:p>
            <a:endParaRPr lang="en-US" b="1" dirty="0">
              <a:latin typeface="Garamond" panose="02020404030301010803" pitchFamily="18" charset="0"/>
            </a:endParaRPr>
          </a:p>
          <a:p>
            <a:pPr algn="ctr"/>
            <a:r>
              <a:rPr lang="en-US" sz="3600" b="1" dirty="0">
                <a:latin typeface="Garamond" panose="02020404030301010803" pitchFamily="18" charset="0"/>
              </a:rPr>
              <a:t>Degree Attainment</a:t>
            </a:r>
            <a:endParaRPr lang="en-US" b="1" dirty="0">
              <a:latin typeface="Garamond" panose="02020404030301010803" pitchFamily="18" charset="0"/>
            </a:endParaRPr>
          </a:p>
          <a:p>
            <a:endParaRPr lang="en-US" b="1" dirty="0">
              <a:latin typeface="Garamond" panose="02020404030301010803" pitchFamily="18" charset="0"/>
            </a:endParaRPr>
          </a:p>
        </p:txBody>
      </p:sp>
      <p:sp>
        <p:nvSpPr>
          <p:cNvPr id="3" name="TextBox 2"/>
          <p:cNvSpPr txBox="1"/>
          <p:nvPr/>
        </p:nvSpPr>
        <p:spPr>
          <a:xfrm>
            <a:off x="877082" y="490848"/>
            <a:ext cx="45719" cy="369332"/>
          </a:xfrm>
          <a:prstGeom prst="rect">
            <a:avLst/>
          </a:prstGeom>
          <a:noFill/>
        </p:spPr>
        <p:txBody>
          <a:bodyPr wrap="square" rtlCol="0">
            <a:spAutoFit/>
          </a:bodyPr>
          <a:lstStyle/>
          <a:p>
            <a:endParaRPr lang="en-US" dirty="0">
              <a:latin typeface="Garamond" panose="02020404030301010803" pitchFamily="18" charset="0"/>
            </a:endParaRPr>
          </a:p>
        </p:txBody>
      </p:sp>
      <p:sp>
        <p:nvSpPr>
          <p:cNvPr id="5" name="Slide Number Placeholder 4">
            <a:extLst>
              <a:ext uri="{FF2B5EF4-FFF2-40B4-BE49-F238E27FC236}">
                <a16:creationId xmlns:a16="http://schemas.microsoft.com/office/drawing/2014/main" id="{A92581B8-EB21-4492-A8DA-837BE85BBC64}"/>
              </a:ext>
            </a:extLst>
          </p:cNvPr>
          <p:cNvSpPr>
            <a:spLocks noGrp="1"/>
          </p:cNvSpPr>
          <p:nvPr>
            <p:ph type="sldNum" sz="quarter" idx="12"/>
          </p:nvPr>
        </p:nvSpPr>
        <p:spPr>
          <a:xfrm>
            <a:off x="6553200" y="6352680"/>
            <a:ext cx="2133600" cy="365125"/>
          </a:xfrm>
        </p:spPr>
        <p:txBody>
          <a:bodyPr/>
          <a:lstStyle/>
          <a:p>
            <a:fld id="{B185298A-5451-C54F-BBDA-CE0945AD835D}" type="slidenum">
              <a:rPr lang="en-US" smtClean="0">
                <a:latin typeface="Garamond" panose="02020404030301010803" pitchFamily="18" charset="0"/>
              </a:rPr>
              <a:t>11</a:t>
            </a:fld>
            <a:endParaRPr lang="en-US">
              <a:latin typeface="Garamond" panose="02020404030301010803" pitchFamily="18" charset="0"/>
            </a:endParaRPr>
          </a:p>
        </p:txBody>
      </p:sp>
      <p:sp>
        <p:nvSpPr>
          <p:cNvPr id="6" name="Content Placeholder 3"/>
          <p:cNvSpPr txBox="1">
            <a:spLocks/>
          </p:cNvSpPr>
          <p:nvPr/>
        </p:nvSpPr>
        <p:spPr>
          <a:xfrm>
            <a:off x="79513" y="3564836"/>
            <a:ext cx="8931965" cy="3110586"/>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Bef>
                <a:spcPts val="600"/>
              </a:spcBef>
            </a:pPr>
            <a:r>
              <a:rPr lang="en-US" sz="2400" dirty="0">
                <a:solidFill>
                  <a:schemeClr val="tx1"/>
                </a:solidFill>
                <a:latin typeface="Garamond" panose="02020404030301010803" pitchFamily="18" charset="0"/>
              </a:rPr>
              <a:t>If all students are similarly successful in completing a degree once they enter college, then the degree attainment trend should follow the enrollment trend with a time lag (appx 6 </a:t>
            </a:r>
            <a:r>
              <a:rPr lang="en-US" sz="2400" dirty="0" err="1">
                <a:solidFill>
                  <a:schemeClr val="tx1"/>
                </a:solidFill>
                <a:latin typeface="Garamond" panose="02020404030301010803" pitchFamily="18" charset="0"/>
              </a:rPr>
              <a:t>yrs</a:t>
            </a:r>
            <a:r>
              <a:rPr lang="en-US" sz="2400" dirty="0">
                <a:solidFill>
                  <a:schemeClr val="tx1"/>
                </a:solidFill>
                <a:latin typeface="Garamond" panose="02020404030301010803" pitchFamily="18" charset="0"/>
              </a:rPr>
              <a:t>).  </a:t>
            </a:r>
          </a:p>
          <a:p>
            <a:pPr algn="l">
              <a:spcBef>
                <a:spcPts val="600"/>
              </a:spcBef>
            </a:pPr>
            <a:endParaRPr lang="en-US" sz="2400" dirty="0">
              <a:solidFill>
                <a:schemeClr val="tx1"/>
              </a:solidFill>
              <a:latin typeface="Garamond" panose="02020404030301010803" pitchFamily="18" charset="0"/>
            </a:endParaRPr>
          </a:p>
          <a:p>
            <a:pPr algn="l">
              <a:spcBef>
                <a:spcPts val="600"/>
              </a:spcBef>
            </a:pPr>
            <a:r>
              <a:rPr lang="en-US" sz="2400" dirty="0">
                <a:solidFill>
                  <a:schemeClr val="tx1"/>
                </a:solidFill>
                <a:latin typeface="Garamond" panose="02020404030301010803" pitchFamily="18" charset="0"/>
              </a:rPr>
              <a:t>However, evidence shows </a:t>
            </a:r>
            <a:r>
              <a:rPr lang="en-US" sz="2400" b="1" dirty="0">
                <a:solidFill>
                  <a:schemeClr val="tx1"/>
                </a:solidFill>
                <a:latin typeface="Garamond" panose="02020404030301010803" pitchFamily="18" charset="0"/>
              </a:rPr>
              <a:t>growing attainment gaps</a:t>
            </a:r>
          </a:p>
          <a:p>
            <a:pPr algn="l">
              <a:spcBef>
                <a:spcPts val="600"/>
              </a:spcBef>
            </a:pPr>
            <a:endParaRPr lang="en-US" sz="2400" dirty="0">
              <a:solidFill>
                <a:schemeClr val="tx1"/>
              </a:solidFill>
              <a:latin typeface="Garamond" panose="02020404030301010803" pitchFamily="18" charset="0"/>
            </a:endParaRPr>
          </a:p>
          <a:p>
            <a:pPr algn="l"/>
            <a:endParaRPr lang="en-US" sz="24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87478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12</a:t>
            </a:fld>
            <a:endParaRPr lang="en-US"/>
          </a:p>
        </p:txBody>
      </p:sp>
      <p:sp>
        <p:nvSpPr>
          <p:cNvPr id="3" name="Content Placeholder 3"/>
          <p:cNvSpPr txBox="1">
            <a:spLocks/>
          </p:cNvSpPr>
          <p:nvPr/>
        </p:nvSpPr>
        <p:spPr>
          <a:xfrm>
            <a:off x="119270" y="4532243"/>
            <a:ext cx="8878956" cy="2144476"/>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2400" u="sng" dirty="0">
                <a:solidFill>
                  <a:schemeClr val="tx1"/>
                </a:solidFill>
                <a:latin typeface="Garamond" panose="02020404030301010803" pitchFamily="18" charset="0"/>
              </a:rPr>
              <a:t>Overall</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Gaps have grown over time</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Females improved more than males in both groups</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Black males have made the smallest improvement</a:t>
            </a:r>
          </a:p>
          <a:p>
            <a:pPr algn="l"/>
            <a:endParaRPr lang="en-US" sz="2400" dirty="0">
              <a:solidFill>
                <a:schemeClr val="tx1"/>
              </a:solidFill>
              <a:latin typeface="Garamond" panose="02020404030301010803" pitchFamily="18" charset="0"/>
            </a:endParaRPr>
          </a:p>
        </p:txBody>
      </p:sp>
      <p:graphicFrame>
        <p:nvGraphicFramePr>
          <p:cNvPr id="4" name="Chart 3">
            <a:extLst/>
          </p:cNvPr>
          <p:cNvGraphicFramePr/>
          <p:nvPr>
            <p:extLst>
              <p:ext uri="{D42A27DB-BD31-4B8C-83A1-F6EECF244321}">
                <p14:modId xmlns:p14="http://schemas.microsoft.com/office/powerpoint/2010/main" val="1553712998"/>
              </p:ext>
            </p:extLst>
          </p:nvPr>
        </p:nvGraphicFramePr>
        <p:xfrm>
          <a:off x="119270" y="132523"/>
          <a:ext cx="9024730" cy="412142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133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latin typeface="Garamond" panose="02020404030301010803" pitchFamily="18" charset="0"/>
            </a:endParaRPr>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Metro vs. non-Metro Difference in Bachelor's Degree Attainment </a:t>
            </a:r>
          </a:p>
        </p:txBody>
      </p:sp>
      <p:sp>
        <p:nvSpPr>
          <p:cNvPr id="5" name="Content Placeholder 2"/>
          <p:cNvSpPr txBox="1">
            <a:spLocks/>
          </p:cNvSpPr>
          <p:nvPr/>
        </p:nvSpPr>
        <p:spPr>
          <a:xfrm>
            <a:off x="457199" y="1287628"/>
            <a:ext cx="8461513" cy="5068726"/>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600"/>
              </a:spcBef>
            </a:pPr>
            <a:r>
              <a:rPr lang="en-US" sz="2600" u="sng" dirty="0">
                <a:solidFill>
                  <a:schemeClr val="tx1"/>
                </a:solidFill>
                <a:latin typeface="Garamond" panose="02020404030301010803" pitchFamily="18" charset="0"/>
              </a:rPr>
              <a:t>Metro Area</a:t>
            </a:r>
          </a:p>
          <a:p>
            <a:pPr marL="342900" indent="-342900" algn="l">
              <a:spcBef>
                <a:spcPts val="600"/>
              </a:spcBef>
              <a:buFont typeface="Arial" panose="020B0604020202020204" pitchFamily="34" charset="0"/>
              <a:buChar char="•"/>
            </a:pPr>
            <a:r>
              <a:rPr lang="en-US" sz="2600" dirty="0">
                <a:solidFill>
                  <a:schemeClr val="tx1"/>
                </a:solidFill>
                <a:latin typeface="Garamond" panose="02020404030301010803" pitchFamily="18" charset="0"/>
              </a:rPr>
              <a:t>Both female groups improved more than their male counterparts</a:t>
            </a:r>
          </a:p>
          <a:p>
            <a:pPr marL="342900" indent="-342900" algn="l">
              <a:spcBef>
                <a:spcPts val="600"/>
              </a:spcBef>
              <a:buFont typeface="Wingdings" panose="05000000000000000000" pitchFamily="2" charset="2"/>
              <a:buChar char="à"/>
            </a:pPr>
            <a:r>
              <a:rPr lang="en-US" sz="2600" dirty="0">
                <a:solidFill>
                  <a:schemeClr val="tx1"/>
                </a:solidFill>
                <a:latin typeface="Garamond" panose="02020404030301010803" pitchFamily="18" charset="0"/>
              </a:rPr>
              <a:t>greater gender gaps within the same race</a:t>
            </a:r>
          </a:p>
          <a:p>
            <a:pPr marL="342900" indent="-342900" algn="l">
              <a:spcBef>
                <a:spcPts val="600"/>
              </a:spcBef>
              <a:buFont typeface="Arial" panose="020B0604020202020204" pitchFamily="34" charset="0"/>
              <a:buChar char="•"/>
            </a:pPr>
            <a:r>
              <a:rPr lang="en-US" sz="2600" dirty="0">
                <a:solidFill>
                  <a:schemeClr val="tx1"/>
                </a:solidFill>
                <a:latin typeface="Garamond" panose="02020404030301010803" pitchFamily="18" charset="0"/>
              </a:rPr>
              <a:t>Black males seem to have made the smallest improvement</a:t>
            </a:r>
          </a:p>
          <a:p>
            <a:pPr algn="l">
              <a:spcBef>
                <a:spcPts val="600"/>
              </a:spcBef>
            </a:pPr>
            <a:endParaRPr lang="en-US" sz="2600" u="sng" dirty="0">
              <a:solidFill>
                <a:schemeClr val="tx1"/>
              </a:solidFill>
              <a:latin typeface="Garamond" panose="02020404030301010803" pitchFamily="18" charset="0"/>
            </a:endParaRPr>
          </a:p>
          <a:p>
            <a:pPr algn="l">
              <a:spcBef>
                <a:spcPts val="600"/>
              </a:spcBef>
            </a:pPr>
            <a:r>
              <a:rPr lang="en-US" sz="2600" u="sng" dirty="0">
                <a:solidFill>
                  <a:schemeClr val="tx1"/>
                </a:solidFill>
                <a:latin typeface="Garamond" panose="02020404030301010803" pitchFamily="18" charset="0"/>
              </a:rPr>
              <a:t>Non-Metro Area</a:t>
            </a:r>
          </a:p>
          <a:p>
            <a:pPr marL="342900" indent="-342900" algn="l">
              <a:spcBef>
                <a:spcPts val="600"/>
              </a:spcBef>
              <a:buFont typeface="Arial" panose="020B0604020202020204" pitchFamily="34" charset="0"/>
              <a:buChar char="•"/>
            </a:pPr>
            <a:r>
              <a:rPr lang="en-US" sz="2600" dirty="0">
                <a:solidFill>
                  <a:schemeClr val="tx1"/>
                </a:solidFill>
                <a:latin typeface="Garamond" panose="02020404030301010803" pitchFamily="18" charset="0"/>
              </a:rPr>
              <a:t>For all groups, non-metro students have lower 4-yr degree attainment than metro students</a:t>
            </a:r>
          </a:p>
          <a:p>
            <a:pPr marL="342900" indent="-342900" algn="l">
              <a:spcBef>
                <a:spcPts val="600"/>
              </a:spcBef>
              <a:buFont typeface="Arial" panose="020B0604020202020204" pitchFamily="34" charset="0"/>
              <a:buChar char="•"/>
            </a:pPr>
            <a:r>
              <a:rPr lang="en-US" sz="2600" dirty="0">
                <a:solidFill>
                  <a:schemeClr val="tx1"/>
                </a:solidFill>
                <a:latin typeface="Garamond" panose="02020404030301010803" pitchFamily="18" charset="0"/>
              </a:rPr>
              <a:t>White females is the only group showing improvements over time</a:t>
            </a:r>
          </a:p>
          <a:p>
            <a:pPr marL="342900" indent="-342900" algn="l">
              <a:spcBef>
                <a:spcPts val="600"/>
              </a:spcBef>
              <a:buFont typeface="Arial" panose="020B0604020202020204" pitchFamily="34" charset="0"/>
              <a:buChar char="•"/>
            </a:pPr>
            <a:r>
              <a:rPr lang="en-US" sz="2600" dirty="0">
                <a:solidFill>
                  <a:schemeClr val="tx1"/>
                </a:solidFill>
                <a:latin typeface="Garamond" panose="02020404030301010803" pitchFamily="18" charset="0"/>
              </a:rPr>
              <a:t>Black females showed downward trend</a:t>
            </a:r>
          </a:p>
          <a:p>
            <a:pPr algn="just">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latin typeface="Garamond" panose="02020404030301010803" pitchFamily="18" charset="0"/>
              </a:rPr>
              <a:t>13</a:t>
            </a:fld>
            <a:endParaRPr lang="en-US">
              <a:latin typeface="Garamond" panose="02020404030301010803" pitchFamily="18" charset="0"/>
            </a:endParaRPr>
          </a:p>
        </p:txBody>
      </p:sp>
    </p:spTree>
    <p:extLst>
      <p:ext uri="{BB962C8B-B14F-4D97-AF65-F5344CB8AC3E}">
        <p14:creationId xmlns:p14="http://schemas.microsoft.com/office/powerpoint/2010/main" val="3675747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Summary on Historical Trends</a:t>
            </a:r>
          </a:p>
        </p:txBody>
      </p:sp>
      <p:sp>
        <p:nvSpPr>
          <p:cNvPr id="5" name="Content Placeholder 2"/>
          <p:cNvSpPr txBox="1">
            <a:spLocks/>
          </p:cNvSpPr>
          <p:nvPr/>
        </p:nvSpPr>
        <p:spPr>
          <a:xfrm>
            <a:off x="457200" y="1287628"/>
            <a:ext cx="8229600" cy="4838539"/>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600"/>
              </a:spcBef>
            </a:pPr>
            <a:r>
              <a:rPr lang="en-US" sz="2800" u="sng" dirty="0">
                <a:solidFill>
                  <a:schemeClr val="tx1"/>
                </a:solidFill>
                <a:latin typeface="Garamond" panose="02020404030301010803" pitchFamily="18" charset="0"/>
              </a:rPr>
              <a:t>Our data shows:</a:t>
            </a:r>
          </a:p>
          <a:p>
            <a:pPr marL="342900"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All groups have upward enrollment trends</a:t>
            </a:r>
          </a:p>
          <a:p>
            <a:pPr marL="342900"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However, black males show little improvement in attainment</a:t>
            </a:r>
          </a:p>
          <a:p>
            <a:pPr marL="342900" indent="-342900" algn="l">
              <a:spcBef>
                <a:spcPts val="600"/>
              </a:spcBef>
              <a:buFont typeface="Arial" panose="020B0604020202020204" pitchFamily="34" charset="0"/>
              <a:buChar char="•"/>
            </a:pPr>
            <a:r>
              <a:rPr lang="en-US" sz="2400" dirty="0">
                <a:solidFill>
                  <a:schemeClr val="tx1"/>
                </a:solidFill>
                <a:latin typeface="Garamond" panose="02020404030301010803" pitchFamily="18" charset="0"/>
              </a:rPr>
              <a:t>Black females have similar, or higher enrollment than white males, but much lower 4-yr degree attainment </a:t>
            </a:r>
            <a:endParaRPr lang="en-US" sz="2400" dirty="0">
              <a:solidFill>
                <a:schemeClr val="tx1"/>
              </a:solidFill>
              <a:latin typeface="Garamond" panose="02020404030301010803" pitchFamily="18" charset="0"/>
              <a:sym typeface="Wingdings" panose="05000000000000000000" pitchFamily="2" charset="2"/>
            </a:endParaRPr>
          </a:p>
          <a:p>
            <a:pPr algn="l">
              <a:spcBef>
                <a:spcPts val="600"/>
              </a:spcBef>
            </a:pPr>
            <a:endParaRPr lang="en-US" sz="2400" dirty="0">
              <a:solidFill>
                <a:schemeClr val="tx1"/>
              </a:solidFill>
              <a:latin typeface="Garamond" panose="02020404030301010803" pitchFamily="18" charset="0"/>
              <a:sym typeface="Wingdings" panose="05000000000000000000" pitchFamily="2" charset="2"/>
            </a:endParaRPr>
          </a:p>
          <a:p>
            <a:pPr marL="342900" indent="-342900" algn="l">
              <a:spcBef>
                <a:spcPts val="600"/>
              </a:spcBef>
              <a:buFont typeface="Wingdings" panose="05000000000000000000" pitchFamily="2" charset="2"/>
              <a:buChar char="à"/>
            </a:pPr>
            <a:r>
              <a:rPr lang="en-US" sz="2400" dirty="0">
                <a:solidFill>
                  <a:schemeClr val="tx1"/>
                </a:solidFill>
                <a:latin typeface="Garamond" panose="02020404030301010803" pitchFamily="18" charset="0"/>
                <a:sym typeface="Wingdings" panose="05000000000000000000" pitchFamily="2" charset="2"/>
              </a:rPr>
              <a:t>Of those enrolled in college, 4-year degree non-completion rates may be rising for minority students (male students in particular)</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14</a:t>
            </a:fld>
            <a:endParaRPr lang="en-US"/>
          </a:p>
        </p:txBody>
      </p:sp>
    </p:spTree>
    <p:extLst>
      <p:ext uri="{BB962C8B-B14F-4D97-AF65-F5344CB8AC3E}">
        <p14:creationId xmlns:p14="http://schemas.microsoft.com/office/powerpoint/2010/main" val="2824148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85298A-5451-C54F-BBDA-CE0945AD835D}" type="slidenum">
              <a:rPr lang="en-US" smtClean="0"/>
              <a:t>15</a:t>
            </a:fld>
            <a:endParaRPr lang="en-US"/>
          </a:p>
        </p:txBody>
      </p:sp>
      <p:sp>
        <p:nvSpPr>
          <p:cNvPr id="3" name="TextBox 2"/>
          <p:cNvSpPr txBox="1"/>
          <p:nvPr/>
        </p:nvSpPr>
        <p:spPr>
          <a:xfrm>
            <a:off x="273444" y="486877"/>
            <a:ext cx="8998226" cy="3123932"/>
          </a:xfrm>
          <a:prstGeom prst="rect">
            <a:avLst/>
          </a:prstGeom>
          <a:noFill/>
        </p:spPr>
        <p:txBody>
          <a:bodyPr wrap="square" lIns="182880" tIns="182880" rIns="182880" rtlCol="0">
            <a:spAutoFit/>
          </a:bodyPr>
          <a:lstStyle/>
          <a:p>
            <a:endParaRPr lang="en-US" sz="4000" dirty="0">
              <a:latin typeface="Garamond" panose="02020404030301010803" pitchFamily="18" charset="0"/>
            </a:endParaRPr>
          </a:p>
          <a:p>
            <a:r>
              <a:rPr lang="en-US" sz="3600" b="1" dirty="0">
                <a:latin typeface="Garamond" panose="02020404030301010803" pitchFamily="18" charset="0"/>
              </a:rPr>
              <a:t>Following one cohort of first-time ninth-grade students in MO public high schools (AY2009-10)</a:t>
            </a:r>
          </a:p>
          <a:p>
            <a:endParaRPr lang="en-US" sz="4000" dirty="0">
              <a:latin typeface="Garamond" panose="02020404030301010803" pitchFamily="18" charset="0"/>
            </a:endParaRPr>
          </a:p>
        </p:txBody>
      </p:sp>
      <p:sp>
        <p:nvSpPr>
          <p:cNvPr id="4" name="TextBox 3"/>
          <p:cNvSpPr txBox="1"/>
          <p:nvPr/>
        </p:nvSpPr>
        <p:spPr>
          <a:xfrm>
            <a:off x="877082" y="494522"/>
            <a:ext cx="45719" cy="369332"/>
          </a:xfrm>
          <a:prstGeom prst="rect">
            <a:avLst/>
          </a:prstGeom>
          <a:noFill/>
        </p:spPr>
        <p:txBody>
          <a:bodyPr wrap="square" rtlCol="0">
            <a:spAutoFit/>
          </a:bodyPr>
          <a:lstStyle/>
          <a:p>
            <a:endParaRPr lang="en-US" dirty="0"/>
          </a:p>
        </p:txBody>
      </p:sp>
      <p:sp>
        <p:nvSpPr>
          <p:cNvPr id="5" name="Slide Number Placeholder 4">
            <a:extLst/>
          </p:cNvPr>
          <p:cNvSpPr txBox="1">
            <a:spLocks/>
          </p:cNvSpPr>
          <p:nvPr/>
        </p:nvSpPr>
        <p:spPr>
          <a:xfrm>
            <a:off x="6553200" y="6356354"/>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B185298A-5451-C54F-BBDA-CE0945AD835D}" type="slidenum">
              <a:rPr lang="en-US" smtClean="0"/>
              <a:pPr algn="l"/>
              <a:t>15</a:t>
            </a:fld>
            <a:endParaRPr lang="en-US"/>
          </a:p>
        </p:txBody>
      </p:sp>
      <p:sp>
        <p:nvSpPr>
          <p:cNvPr id="6" name="Content Placeholder 3"/>
          <p:cNvSpPr txBox="1">
            <a:spLocks/>
          </p:cNvSpPr>
          <p:nvPr/>
        </p:nvSpPr>
        <p:spPr>
          <a:xfrm>
            <a:off x="273444" y="3424733"/>
            <a:ext cx="8539252" cy="2663433"/>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2400" dirty="0">
                <a:solidFill>
                  <a:schemeClr val="tx1"/>
                </a:solidFill>
                <a:latin typeface="Garamond" panose="02020404030301010803" pitchFamily="18" charset="0"/>
              </a:rPr>
              <a:t>Outcomes: </a:t>
            </a:r>
          </a:p>
          <a:p>
            <a:pPr algn="l"/>
            <a:r>
              <a:rPr lang="en-US" sz="2400" dirty="0">
                <a:solidFill>
                  <a:schemeClr val="tx1"/>
                </a:solidFill>
                <a:latin typeface="Garamond" panose="02020404030301010803" pitchFamily="18" charset="0"/>
              </a:rPr>
              <a:t>College enrollment, any degree, and bachelor’s degree attainment</a:t>
            </a:r>
          </a:p>
          <a:p>
            <a:pPr algn="l"/>
            <a:endParaRPr lang="en-US" sz="2400" dirty="0">
              <a:solidFill>
                <a:schemeClr val="tx1"/>
              </a:solidFill>
              <a:latin typeface="Garamond" panose="02020404030301010803" pitchFamily="18" charset="0"/>
            </a:endParaRPr>
          </a:p>
          <a:p>
            <a:pPr algn="l"/>
            <a:r>
              <a:rPr lang="en-US" sz="2400" dirty="0">
                <a:solidFill>
                  <a:schemeClr val="tx1"/>
                </a:solidFill>
                <a:latin typeface="Garamond" panose="02020404030301010803" pitchFamily="18" charset="0"/>
              </a:rPr>
              <a:t>To what extent high school and student characteristics (FRL and academic backgrounds, including MAP and 9</a:t>
            </a:r>
            <a:r>
              <a:rPr lang="en-US" sz="2400" baseline="30000" dirty="0">
                <a:solidFill>
                  <a:schemeClr val="tx1"/>
                </a:solidFill>
                <a:latin typeface="Garamond" panose="02020404030301010803" pitchFamily="18" charset="0"/>
              </a:rPr>
              <a:t>th</a:t>
            </a:r>
            <a:r>
              <a:rPr lang="en-US" sz="2400" dirty="0">
                <a:solidFill>
                  <a:schemeClr val="tx1"/>
                </a:solidFill>
                <a:latin typeface="Garamond" panose="02020404030301010803" pitchFamily="18" charset="0"/>
              </a:rPr>
              <a:t> grade GPA) explain the overall gaps?</a:t>
            </a:r>
          </a:p>
        </p:txBody>
      </p:sp>
    </p:spTree>
    <p:extLst>
      <p:ext uri="{BB962C8B-B14F-4D97-AF65-F5344CB8AC3E}">
        <p14:creationId xmlns:p14="http://schemas.microsoft.com/office/powerpoint/2010/main" val="600285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C11E9811-9706-4018-B12F-1F68C7DE7B1C}"/>
              </a:ext>
            </a:extLst>
          </p:cNvPr>
          <p:cNvGraphicFramePr>
            <a:graphicFrameLocks/>
          </p:cNvGraphicFramePr>
          <p:nvPr>
            <p:extLst>
              <p:ext uri="{D42A27DB-BD31-4B8C-83A1-F6EECF244321}">
                <p14:modId xmlns:p14="http://schemas.microsoft.com/office/powerpoint/2010/main" val="4221999510"/>
              </p:ext>
            </p:extLst>
          </p:nvPr>
        </p:nvGraphicFramePr>
        <p:xfrm>
          <a:off x="0" y="1"/>
          <a:ext cx="6026728" cy="428105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a:extLst/>
          </p:cNvPr>
          <p:cNvSpPr txBox="1"/>
          <p:nvPr/>
        </p:nvSpPr>
        <p:spPr>
          <a:xfrm>
            <a:off x="936974" y="922943"/>
            <a:ext cx="2568225" cy="369332"/>
          </a:xfrm>
          <a:prstGeom prst="rect">
            <a:avLst/>
          </a:prstGeom>
          <a:noFill/>
        </p:spPr>
        <p:txBody>
          <a:bodyPr wrap="square" rtlCol="0">
            <a:spAutoFit/>
          </a:bodyPr>
          <a:lstStyle/>
          <a:p>
            <a:r>
              <a:rPr lang="en-US" b="1" dirty="0"/>
              <a:t>White Female = 53.7%</a:t>
            </a:r>
          </a:p>
        </p:txBody>
      </p:sp>
      <p:sp>
        <p:nvSpPr>
          <p:cNvPr id="5" name="Rectangle 4"/>
          <p:cNvSpPr/>
          <p:nvPr/>
        </p:nvSpPr>
        <p:spPr>
          <a:xfrm>
            <a:off x="5474921" y="1749715"/>
            <a:ext cx="3669079" cy="1169551"/>
          </a:xfrm>
          <a:prstGeom prst="rect">
            <a:avLst/>
          </a:prstGeom>
          <a:solidFill>
            <a:schemeClr val="accent1">
              <a:lumMod val="20000"/>
              <a:lumOff val="80000"/>
            </a:schemeClr>
          </a:solidFill>
          <a:ln>
            <a:solidFill>
              <a:schemeClr val="accent1"/>
            </a:solidFill>
          </a:ln>
        </p:spPr>
        <p:txBody>
          <a:bodyPr wrap="square">
            <a:spAutoFit/>
          </a:bodyPr>
          <a:lstStyle/>
          <a:p>
            <a:r>
              <a:rPr lang="en-US" sz="1400" b="1" dirty="0">
                <a:latin typeface="Garamond" panose="02020404030301010803" pitchFamily="18" charset="0"/>
              </a:rPr>
              <a:t>1) Total:  </a:t>
            </a:r>
            <a:r>
              <a:rPr lang="en-US" sz="1400" dirty="0">
                <a:latin typeface="Garamond" panose="02020404030301010803" pitchFamily="18" charset="0"/>
              </a:rPr>
              <a:t>Total average gap</a:t>
            </a:r>
          </a:p>
          <a:p>
            <a:r>
              <a:rPr lang="en-US" sz="1400" b="1" dirty="0">
                <a:latin typeface="Garamond" panose="02020404030301010803" pitchFamily="18" charset="0"/>
              </a:rPr>
              <a:t>2) Within School: </a:t>
            </a:r>
            <a:r>
              <a:rPr lang="en-US" sz="1400" dirty="0">
                <a:latin typeface="Garamond" panose="02020404030301010803" pitchFamily="18" charset="0"/>
              </a:rPr>
              <a:t>Within HS average gap</a:t>
            </a:r>
          </a:p>
          <a:p>
            <a:r>
              <a:rPr lang="en-US" sz="1400" b="1" dirty="0">
                <a:latin typeface="Garamond" panose="02020404030301010803" pitchFamily="18" charset="0"/>
              </a:rPr>
              <a:t>3) + Student FRL:</a:t>
            </a:r>
            <a:r>
              <a:rPr lang="en-US" sz="1400" dirty="0">
                <a:latin typeface="Garamond" panose="02020404030301010803" pitchFamily="18" charset="0"/>
              </a:rPr>
              <a:t> Within HS + age and FRL</a:t>
            </a:r>
          </a:p>
          <a:p>
            <a:r>
              <a:rPr lang="en-US" sz="1400" b="1" dirty="0">
                <a:latin typeface="Garamond" panose="02020404030301010803" pitchFamily="18" charset="0"/>
              </a:rPr>
              <a:t>4) + Student FRL + Achievement: </a:t>
            </a:r>
            <a:r>
              <a:rPr lang="en-US" sz="1400" dirty="0">
                <a:latin typeface="Garamond" panose="02020404030301010803" pitchFamily="18" charset="0"/>
              </a:rPr>
              <a:t>Within HS, age and FRL + Math MAP 8</a:t>
            </a:r>
            <a:r>
              <a:rPr lang="en-US" sz="1400" baseline="30000" dirty="0">
                <a:latin typeface="Garamond" panose="02020404030301010803" pitchFamily="18" charset="0"/>
              </a:rPr>
              <a:t>th</a:t>
            </a:r>
            <a:r>
              <a:rPr lang="en-US" sz="1400" dirty="0">
                <a:latin typeface="Garamond" panose="02020404030301010803" pitchFamily="18" charset="0"/>
              </a:rPr>
              <a:t> and 9</a:t>
            </a:r>
            <a:r>
              <a:rPr lang="en-US" sz="1400" baseline="30000" dirty="0">
                <a:latin typeface="Garamond" panose="02020404030301010803" pitchFamily="18" charset="0"/>
              </a:rPr>
              <a:t>th</a:t>
            </a:r>
            <a:r>
              <a:rPr lang="en-US" sz="1400" dirty="0">
                <a:latin typeface="Garamond" panose="02020404030301010803" pitchFamily="18" charset="0"/>
              </a:rPr>
              <a:t>-GPA</a:t>
            </a:r>
          </a:p>
        </p:txBody>
      </p:sp>
      <p:sp>
        <p:nvSpPr>
          <p:cNvPr id="6" name="Content Placeholder 3"/>
          <p:cNvSpPr txBox="1">
            <a:spLocks/>
          </p:cNvSpPr>
          <p:nvPr/>
        </p:nvSpPr>
        <p:spPr>
          <a:xfrm>
            <a:off x="225286" y="4412974"/>
            <a:ext cx="8461513" cy="272343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7175" indent="-257175" algn="l">
              <a:buFont typeface="Arial" panose="020B0604020202020204" pitchFamily="34" charset="0"/>
              <a:buChar char="•"/>
            </a:pPr>
            <a:r>
              <a:rPr lang="en-US" sz="2200" dirty="0">
                <a:solidFill>
                  <a:schemeClr val="tx1"/>
                </a:solidFill>
                <a:latin typeface="Garamond" panose="02020404030301010803" pitchFamily="18" charset="0"/>
              </a:rPr>
              <a:t>Large total gaps between white females and the rest of the groups (and males are behind females in both races)</a:t>
            </a:r>
          </a:p>
          <a:p>
            <a:pPr marL="257175" indent="-257175" algn="l">
              <a:buFont typeface="Arial" panose="020B0604020202020204" pitchFamily="34" charset="0"/>
              <a:buChar char="•"/>
            </a:pPr>
            <a:r>
              <a:rPr lang="en-US" sz="2200" dirty="0">
                <a:solidFill>
                  <a:schemeClr val="tx1"/>
                </a:solidFill>
                <a:latin typeface="Garamond" panose="02020404030301010803" pitchFamily="18" charset="0"/>
              </a:rPr>
              <a:t>School factors and student FRL status explain more than 60% of the gap for minority students, but not for white males. </a:t>
            </a:r>
          </a:p>
          <a:p>
            <a:pPr marL="257175" indent="-257175" algn="l">
              <a:buFont typeface="Arial" panose="020B0604020202020204" pitchFamily="34" charset="0"/>
              <a:buChar char="•"/>
            </a:pPr>
            <a:r>
              <a:rPr lang="en-US" sz="2200" dirty="0">
                <a:solidFill>
                  <a:schemeClr val="tx1"/>
                </a:solidFill>
                <a:latin typeface="Garamond" panose="02020404030301010803" pitchFamily="18" charset="0"/>
              </a:rPr>
              <a:t>Black males and females have higher college enrollment than white students with similar academic and family(FRL) background.</a:t>
            </a:r>
          </a:p>
          <a:p>
            <a:pPr algn="l"/>
            <a:endParaRPr lang="en-US" sz="2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759022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45869362-6486-43CD-9336-45D4AACA741C}"/>
              </a:ext>
            </a:extLst>
          </p:cNvPr>
          <p:cNvGraphicFramePr>
            <a:graphicFrameLocks/>
          </p:cNvGraphicFramePr>
          <p:nvPr>
            <p:extLst>
              <p:ext uri="{D42A27DB-BD31-4B8C-83A1-F6EECF244321}">
                <p14:modId xmlns:p14="http://schemas.microsoft.com/office/powerpoint/2010/main" val="2304702542"/>
              </p:ext>
            </p:extLst>
          </p:nvPr>
        </p:nvGraphicFramePr>
        <p:xfrm>
          <a:off x="0" y="0"/>
          <a:ext cx="6068291" cy="430876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3"/>
          <p:cNvSpPr txBox="1">
            <a:spLocks/>
          </p:cNvSpPr>
          <p:nvPr/>
        </p:nvSpPr>
        <p:spPr>
          <a:xfrm>
            <a:off x="225286" y="4412974"/>
            <a:ext cx="8918714" cy="272343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Much larger total gaps in degree attainment (any degree) for minority students than the gaps in enrollment </a:t>
            </a:r>
          </a:p>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School factors and student FRL status explain smaller gaps in attainment for minority students than their enrollment gaps</a:t>
            </a:r>
          </a:p>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After taking into account pre-college academic differences, small, but statistically significant gaps in degree attainment remain</a:t>
            </a:r>
          </a:p>
          <a:p>
            <a:pPr algn="l"/>
            <a:endParaRPr lang="en-US" sz="2000" dirty="0">
              <a:solidFill>
                <a:schemeClr val="tx1"/>
              </a:solidFill>
              <a:latin typeface="Garamond" panose="02020404030301010803" pitchFamily="18" charset="0"/>
            </a:endParaRPr>
          </a:p>
        </p:txBody>
      </p:sp>
      <p:sp>
        <p:nvSpPr>
          <p:cNvPr id="7" name="Rectangle 6"/>
          <p:cNvSpPr/>
          <p:nvPr/>
        </p:nvSpPr>
        <p:spPr>
          <a:xfrm>
            <a:off x="5474921" y="1472624"/>
            <a:ext cx="3669079" cy="1169551"/>
          </a:xfrm>
          <a:prstGeom prst="rect">
            <a:avLst/>
          </a:prstGeom>
          <a:solidFill>
            <a:schemeClr val="accent1">
              <a:lumMod val="20000"/>
              <a:lumOff val="80000"/>
            </a:schemeClr>
          </a:solidFill>
          <a:ln>
            <a:solidFill>
              <a:schemeClr val="accent1"/>
            </a:solidFill>
          </a:ln>
        </p:spPr>
        <p:txBody>
          <a:bodyPr wrap="square">
            <a:spAutoFit/>
          </a:bodyPr>
          <a:lstStyle/>
          <a:p>
            <a:r>
              <a:rPr lang="en-US" sz="1400" b="1" dirty="0">
                <a:latin typeface="Garamond" panose="02020404030301010803" pitchFamily="18" charset="0"/>
              </a:rPr>
              <a:t>1) Total:  </a:t>
            </a:r>
            <a:r>
              <a:rPr lang="en-US" sz="1400" dirty="0">
                <a:latin typeface="Garamond" panose="02020404030301010803" pitchFamily="18" charset="0"/>
              </a:rPr>
              <a:t>Total average gap</a:t>
            </a:r>
          </a:p>
          <a:p>
            <a:r>
              <a:rPr lang="en-US" sz="1400" b="1" dirty="0">
                <a:latin typeface="Garamond" panose="02020404030301010803" pitchFamily="18" charset="0"/>
              </a:rPr>
              <a:t>2) Within School: </a:t>
            </a:r>
            <a:r>
              <a:rPr lang="en-US" sz="1400" dirty="0">
                <a:latin typeface="Garamond" panose="02020404030301010803" pitchFamily="18" charset="0"/>
              </a:rPr>
              <a:t>Within HS average gap</a:t>
            </a:r>
          </a:p>
          <a:p>
            <a:r>
              <a:rPr lang="en-US" sz="1400" b="1" dirty="0">
                <a:latin typeface="Garamond" panose="02020404030301010803" pitchFamily="18" charset="0"/>
              </a:rPr>
              <a:t>3) + Student FRL:</a:t>
            </a:r>
            <a:r>
              <a:rPr lang="en-US" sz="1400" dirty="0">
                <a:latin typeface="Garamond" panose="02020404030301010803" pitchFamily="18" charset="0"/>
              </a:rPr>
              <a:t> Within HS + age and FRL</a:t>
            </a:r>
          </a:p>
          <a:p>
            <a:r>
              <a:rPr lang="en-US" sz="1400" b="1" dirty="0">
                <a:latin typeface="Garamond" panose="02020404030301010803" pitchFamily="18" charset="0"/>
              </a:rPr>
              <a:t>4) + Student FRL + Achievement: </a:t>
            </a:r>
            <a:r>
              <a:rPr lang="en-US" sz="1400" dirty="0">
                <a:latin typeface="Garamond" panose="02020404030301010803" pitchFamily="18" charset="0"/>
              </a:rPr>
              <a:t>Within HS, age and FRL + Math MAP 8</a:t>
            </a:r>
            <a:r>
              <a:rPr lang="en-US" sz="1400" baseline="30000" dirty="0">
                <a:latin typeface="Garamond" panose="02020404030301010803" pitchFamily="18" charset="0"/>
              </a:rPr>
              <a:t>th</a:t>
            </a:r>
            <a:r>
              <a:rPr lang="en-US" sz="1400" dirty="0">
                <a:latin typeface="Garamond" panose="02020404030301010803" pitchFamily="18" charset="0"/>
              </a:rPr>
              <a:t> and 9</a:t>
            </a:r>
            <a:r>
              <a:rPr lang="en-US" sz="1400" baseline="30000" dirty="0">
                <a:latin typeface="Garamond" panose="02020404030301010803" pitchFamily="18" charset="0"/>
              </a:rPr>
              <a:t>th</a:t>
            </a:r>
            <a:r>
              <a:rPr lang="en-US" sz="1400" dirty="0">
                <a:latin typeface="Garamond" panose="02020404030301010803" pitchFamily="18" charset="0"/>
              </a:rPr>
              <a:t>-GPA</a:t>
            </a:r>
          </a:p>
        </p:txBody>
      </p:sp>
      <p:sp>
        <p:nvSpPr>
          <p:cNvPr id="11" name="TextBox 10">
            <a:extLst/>
          </p:cNvPr>
          <p:cNvSpPr txBox="1"/>
          <p:nvPr/>
        </p:nvSpPr>
        <p:spPr>
          <a:xfrm>
            <a:off x="554182" y="498764"/>
            <a:ext cx="2578151" cy="369332"/>
          </a:xfrm>
          <a:prstGeom prst="rect">
            <a:avLst/>
          </a:prstGeom>
          <a:noFill/>
        </p:spPr>
        <p:txBody>
          <a:bodyPr wrap="square" rtlCol="0">
            <a:spAutoFit/>
          </a:bodyPr>
          <a:lstStyle/>
          <a:p>
            <a:r>
              <a:rPr lang="en-US" b="1" dirty="0"/>
              <a:t>White Female = 35.6%</a:t>
            </a:r>
          </a:p>
        </p:txBody>
      </p:sp>
    </p:spTree>
    <p:extLst>
      <p:ext uri="{BB962C8B-B14F-4D97-AF65-F5344CB8AC3E}">
        <p14:creationId xmlns:p14="http://schemas.microsoft.com/office/powerpoint/2010/main" val="30710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E8F0B020-B721-41B7-9C83-B023F64AA3CF}"/>
              </a:ext>
            </a:extLst>
          </p:cNvPr>
          <p:cNvGraphicFramePr>
            <a:graphicFrameLocks/>
          </p:cNvGraphicFramePr>
          <p:nvPr>
            <p:extLst>
              <p:ext uri="{D42A27DB-BD31-4B8C-83A1-F6EECF244321}">
                <p14:modId xmlns:p14="http://schemas.microsoft.com/office/powerpoint/2010/main" val="3142778476"/>
              </p:ext>
            </p:extLst>
          </p:nvPr>
        </p:nvGraphicFramePr>
        <p:xfrm>
          <a:off x="-1" y="1"/>
          <a:ext cx="6347791" cy="441297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3"/>
          <p:cNvSpPr txBox="1">
            <a:spLocks/>
          </p:cNvSpPr>
          <p:nvPr/>
        </p:nvSpPr>
        <p:spPr>
          <a:xfrm>
            <a:off x="125928" y="4544291"/>
            <a:ext cx="8918714" cy="2313709"/>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Patterns are similar to any degree attainment, but high school factors do not explain any of the gaps in 4-year degree attainment.</a:t>
            </a:r>
          </a:p>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Pre-college academic background and FRL status explain the majority of the gaps in 4-year degree attainment </a:t>
            </a:r>
          </a:p>
          <a:p>
            <a:pPr marL="257175" indent="-2571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For both attainment outcomes, gaps for minority students are larger for high achieving students (especially for black males)</a:t>
            </a:r>
          </a:p>
          <a:p>
            <a:pPr algn="l"/>
            <a:endParaRPr lang="en-US" sz="2000" dirty="0">
              <a:solidFill>
                <a:schemeClr val="tx1"/>
              </a:solidFill>
              <a:latin typeface="Garamond" panose="02020404030301010803" pitchFamily="18" charset="0"/>
            </a:endParaRPr>
          </a:p>
        </p:txBody>
      </p:sp>
      <p:sp>
        <p:nvSpPr>
          <p:cNvPr id="10" name="TextBox 8">
            <a:extLst/>
          </p:cNvPr>
          <p:cNvSpPr txBox="1"/>
          <p:nvPr/>
        </p:nvSpPr>
        <p:spPr>
          <a:xfrm>
            <a:off x="279205" y="524095"/>
            <a:ext cx="2312043" cy="369332"/>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a:latin typeface="+mn-lt"/>
                <a:cs typeface="Times New Roman" panose="02020603050405020304" pitchFamily="18" charset="0"/>
              </a:rPr>
              <a:t>White Female = 19.2%</a:t>
            </a:r>
          </a:p>
        </p:txBody>
      </p:sp>
      <p:sp>
        <p:nvSpPr>
          <p:cNvPr id="12" name="Rectangle 11"/>
          <p:cNvSpPr/>
          <p:nvPr/>
        </p:nvSpPr>
        <p:spPr>
          <a:xfrm>
            <a:off x="5474921" y="1621712"/>
            <a:ext cx="3669079" cy="1169551"/>
          </a:xfrm>
          <a:prstGeom prst="rect">
            <a:avLst/>
          </a:prstGeom>
          <a:solidFill>
            <a:schemeClr val="accent1">
              <a:lumMod val="20000"/>
              <a:lumOff val="80000"/>
            </a:schemeClr>
          </a:solidFill>
          <a:ln>
            <a:solidFill>
              <a:schemeClr val="accent1"/>
            </a:solidFill>
          </a:ln>
        </p:spPr>
        <p:txBody>
          <a:bodyPr wrap="square">
            <a:spAutoFit/>
          </a:bodyPr>
          <a:lstStyle/>
          <a:p>
            <a:r>
              <a:rPr lang="en-US" sz="1400" b="1" dirty="0">
                <a:latin typeface="Garamond" panose="02020404030301010803" pitchFamily="18" charset="0"/>
              </a:rPr>
              <a:t>1) Total:  </a:t>
            </a:r>
            <a:r>
              <a:rPr lang="en-US" sz="1400" dirty="0">
                <a:latin typeface="Garamond" panose="02020404030301010803" pitchFamily="18" charset="0"/>
              </a:rPr>
              <a:t>Total average gap</a:t>
            </a:r>
          </a:p>
          <a:p>
            <a:r>
              <a:rPr lang="en-US" sz="1400" b="1" dirty="0">
                <a:latin typeface="Garamond" panose="02020404030301010803" pitchFamily="18" charset="0"/>
              </a:rPr>
              <a:t>2) Within School: </a:t>
            </a:r>
            <a:r>
              <a:rPr lang="en-US" sz="1400" dirty="0">
                <a:latin typeface="Garamond" panose="02020404030301010803" pitchFamily="18" charset="0"/>
              </a:rPr>
              <a:t>Within HS average gap</a:t>
            </a:r>
          </a:p>
          <a:p>
            <a:r>
              <a:rPr lang="en-US" sz="1400" b="1" dirty="0">
                <a:latin typeface="Garamond" panose="02020404030301010803" pitchFamily="18" charset="0"/>
              </a:rPr>
              <a:t>3) + Student FRL:</a:t>
            </a:r>
            <a:r>
              <a:rPr lang="en-US" sz="1400" dirty="0">
                <a:latin typeface="Garamond" panose="02020404030301010803" pitchFamily="18" charset="0"/>
              </a:rPr>
              <a:t> Within HS + age and FRL</a:t>
            </a:r>
          </a:p>
          <a:p>
            <a:r>
              <a:rPr lang="en-US" sz="1400" b="1" dirty="0">
                <a:latin typeface="Garamond" panose="02020404030301010803" pitchFamily="18" charset="0"/>
              </a:rPr>
              <a:t>4) + Student FRL + Achievement: </a:t>
            </a:r>
            <a:r>
              <a:rPr lang="en-US" sz="1400" dirty="0">
                <a:latin typeface="Garamond" panose="02020404030301010803" pitchFamily="18" charset="0"/>
              </a:rPr>
              <a:t>Within HS, age and FRL + Math MAP 8</a:t>
            </a:r>
            <a:r>
              <a:rPr lang="en-US" sz="1400" baseline="30000" dirty="0">
                <a:latin typeface="Garamond" panose="02020404030301010803" pitchFamily="18" charset="0"/>
              </a:rPr>
              <a:t>th</a:t>
            </a:r>
            <a:r>
              <a:rPr lang="en-US" sz="1400" dirty="0">
                <a:latin typeface="Garamond" panose="02020404030301010803" pitchFamily="18" charset="0"/>
              </a:rPr>
              <a:t> and 9</a:t>
            </a:r>
            <a:r>
              <a:rPr lang="en-US" sz="1400" baseline="30000" dirty="0">
                <a:latin typeface="Garamond" panose="02020404030301010803" pitchFamily="18" charset="0"/>
              </a:rPr>
              <a:t>th</a:t>
            </a:r>
            <a:r>
              <a:rPr lang="en-US" sz="1400" dirty="0">
                <a:latin typeface="Garamond" panose="02020404030301010803" pitchFamily="18" charset="0"/>
              </a:rPr>
              <a:t>-GPA</a:t>
            </a:r>
          </a:p>
        </p:txBody>
      </p:sp>
    </p:spTree>
    <p:extLst>
      <p:ext uri="{BB962C8B-B14F-4D97-AF65-F5344CB8AC3E}">
        <p14:creationId xmlns:p14="http://schemas.microsoft.com/office/powerpoint/2010/main" val="1130274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Summary</a:t>
            </a:r>
          </a:p>
        </p:txBody>
      </p:sp>
      <p:sp>
        <p:nvSpPr>
          <p:cNvPr id="5" name="Content Placeholder 2"/>
          <p:cNvSpPr txBox="1">
            <a:spLocks/>
          </p:cNvSpPr>
          <p:nvPr/>
        </p:nvSpPr>
        <p:spPr>
          <a:xfrm>
            <a:off x="457200" y="1287628"/>
            <a:ext cx="8229600" cy="5311955"/>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Minority students are more likely to attend college than white students with the same FRL status, test scores and GPA, but this does not translate into degree attainment—degree attainment of minority students are lower than similarly prepared white students</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This suggests: Among those who enrolled in college, college dropout rates are higher for minority students than white students with similar academic preparation levels</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Importance of improving skills before they enter college, and continuing to offer support once they are enrolled in college</a:t>
            </a:r>
          </a:p>
          <a:p>
            <a:pPr marL="342900" indent="-342900" algn="l">
              <a:buFont typeface="Arial" panose="020B0604020202020204" pitchFamily="34" charset="0"/>
              <a:buChar char="•"/>
            </a:pPr>
            <a:endParaRPr lang="en-US" sz="2400" dirty="0">
              <a:solidFill>
                <a:schemeClr val="tx1"/>
              </a:solidFill>
              <a:latin typeface="Garamond" panose="02020404030301010803" pitchFamily="18" charset="0"/>
            </a:endParaRPr>
          </a:p>
          <a:p>
            <a:pPr algn="l"/>
            <a:r>
              <a:rPr lang="en-US" sz="2400" dirty="0">
                <a:solidFill>
                  <a:schemeClr val="tx1"/>
                </a:solidFill>
                <a:latin typeface="Garamond" panose="02020404030301010803" pitchFamily="18" charset="0"/>
              </a:rPr>
              <a:t>These results are presented at MO Equity Summit in Nov, 2020.</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19</a:t>
            </a:fld>
            <a:endParaRPr lang="en-US"/>
          </a:p>
        </p:txBody>
      </p:sp>
    </p:spTree>
    <p:extLst>
      <p:ext uri="{BB962C8B-B14F-4D97-AF65-F5344CB8AC3E}">
        <p14:creationId xmlns:p14="http://schemas.microsoft.com/office/powerpoint/2010/main" val="340172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Today’s talk: Overview</a:t>
            </a:r>
          </a:p>
        </p:txBody>
      </p:sp>
      <p:sp>
        <p:nvSpPr>
          <p:cNvPr id="5" name="Content Placeholder 2"/>
          <p:cNvSpPr txBox="1">
            <a:spLocks/>
          </p:cNvSpPr>
          <p:nvPr/>
        </p:nvSpPr>
        <p:spPr>
          <a:xfrm>
            <a:off x="313899" y="1287628"/>
            <a:ext cx="8652679" cy="50687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just">
              <a:spcBef>
                <a:spcPts val="0"/>
              </a:spcBef>
            </a:pPr>
            <a:r>
              <a:rPr lang="en-US" sz="2400" dirty="0">
                <a:solidFill>
                  <a:prstClr val="black"/>
                </a:solidFill>
                <a:latin typeface="Garamond" panose="02020404030301010803" pitchFamily="18" charset="0"/>
              </a:rPr>
              <a:t>Highlighting our ongoing work in education research and new initiatives at SLU:</a:t>
            </a:r>
          </a:p>
          <a:p>
            <a:pPr marL="457200" indent="-457200" algn="just">
              <a:spcBef>
                <a:spcPts val="0"/>
              </a:spcBef>
              <a:buAutoNum type="arabicParenR"/>
            </a:pPr>
            <a:r>
              <a:rPr lang="en-US" sz="2400" dirty="0">
                <a:solidFill>
                  <a:prstClr val="black"/>
                </a:solidFill>
                <a:latin typeface="Garamond" panose="02020404030301010803" pitchFamily="18" charset="0"/>
              </a:rPr>
              <a:t>To understand the current challenge and opportunities </a:t>
            </a:r>
          </a:p>
          <a:p>
            <a:pPr marL="457200" indent="-457200" algn="just">
              <a:spcBef>
                <a:spcPts val="0"/>
              </a:spcBef>
              <a:buAutoNum type="arabicParenR"/>
            </a:pPr>
            <a:r>
              <a:rPr lang="en-US" sz="2400" dirty="0">
                <a:solidFill>
                  <a:prstClr val="black"/>
                </a:solidFill>
                <a:latin typeface="Garamond" panose="02020404030301010803" pitchFamily="18" charset="0"/>
              </a:rPr>
              <a:t>To address workforce development needs in our region and across the state </a:t>
            </a:r>
          </a:p>
          <a:p>
            <a:pPr marL="457200" indent="-457200" algn="just">
              <a:spcBef>
                <a:spcPts val="0"/>
              </a:spcBef>
              <a:buAutoNum type="arabicParenR"/>
            </a:pPr>
            <a:r>
              <a:rPr lang="en-US" sz="2400" dirty="0">
                <a:solidFill>
                  <a:prstClr val="black"/>
                </a:solidFill>
                <a:latin typeface="Garamond" panose="02020404030301010803" pitchFamily="18" charset="0"/>
              </a:rPr>
              <a:t>To strengthen collaborations among stakeholders to achieve the following goals:</a:t>
            </a:r>
          </a:p>
          <a:p>
            <a:pPr lvl="1" algn="just">
              <a:spcBef>
                <a:spcPts val="0"/>
              </a:spcBef>
            </a:pPr>
            <a:r>
              <a:rPr lang="en-US" sz="2000" dirty="0">
                <a:solidFill>
                  <a:prstClr val="black"/>
                </a:solidFill>
                <a:latin typeface="Garamond" panose="02020404030301010803" pitchFamily="18" charset="0"/>
              </a:rPr>
              <a:t>- Creating better pathways to the workforce and supporting students </a:t>
            </a:r>
            <a:endParaRPr lang="en-US" sz="1800" dirty="0">
              <a:solidFill>
                <a:prstClr val="black"/>
              </a:solidFill>
              <a:latin typeface="Garamond" panose="02020404030301010803" pitchFamily="18" charset="0"/>
            </a:endParaRPr>
          </a:p>
          <a:p>
            <a:pPr lvl="1" algn="just">
              <a:spcBef>
                <a:spcPts val="0"/>
              </a:spcBef>
            </a:pPr>
            <a:r>
              <a:rPr lang="en-US" sz="2000" dirty="0">
                <a:solidFill>
                  <a:prstClr val="black"/>
                </a:solidFill>
                <a:latin typeface="Garamond" panose="02020404030301010803" pitchFamily="18" charset="0"/>
              </a:rPr>
              <a:t>- Addressing instructional needs and supporting teacher development </a:t>
            </a:r>
          </a:p>
          <a:p>
            <a:pPr lvl="1" algn="just">
              <a:spcBef>
                <a:spcPts val="0"/>
              </a:spcBef>
            </a:pPr>
            <a:r>
              <a:rPr lang="en-US" sz="2000" dirty="0">
                <a:solidFill>
                  <a:prstClr val="black"/>
                </a:solidFill>
                <a:latin typeface="Garamond" panose="02020404030301010803" pitchFamily="18" charset="0"/>
              </a:rPr>
              <a:t>- Improving research capacity and conducting research to understand and inform how we are doing, the effectiveness of educational programs, and the progress we are making, etc. </a:t>
            </a:r>
          </a:p>
          <a:p>
            <a:pPr lvl="1" algn="just">
              <a:spcBef>
                <a:spcPts val="0"/>
              </a:spcBef>
            </a:pPr>
            <a:endParaRPr lang="en-US" sz="1200" dirty="0">
              <a:solidFill>
                <a:prstClr val="black"/>
              </a:solidFill>
              <a:latin typeface="Garamond" panose="02020404030301010803" pitchFamily="18" charset="0"/>
            </a:endParaRPr>
          </a:p>
          <a:p>
            <a:pPr algn="l">
              <a:spcBef>
                <a:spcPts val="0"/>
              </a:spcBef>
            </a:pPr>
            <a:r>
              <a:rPr lang="en-US" sz="2400" dirty="0">
                <a:solidFill>
                  <a:prstClr val="black"/>
                </a:solidFill>
                <a:latin typeface="Garamond" panose="02020404030301010803" pitchFamily="18" charset="0"/>
              </a:rPr>
              <a:t>We would like to receive feedback from you</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a:t>
            </a:fld>
            <a:endParaRPr lang="en-US"/>
          </a:p>
        </p:txBody>
      </p:sp>
    </p:spTree>
    <p:extLst>
      <p:ext uri="{BB962C8B-B14F-4D97-AF65-F5344CB8AC3E}">
        <p14:creationId xmlns:p14="http://schemas.microsoft.com/office/powerpoint/2010/main" val="95358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2801" y="2229220"/>
            <a:ext cx="7764001" cy="1892826"/>
          </a:xfrm>
          <a:prstGeom prst="rect">
            <a:avLst/>
          </a:prstGeom>
          <a:noFill/>
        </p:spPr>
        <p:txBody>
          <a:bodyPr wrap="square" lIns="182880" tIns="182880" rIns="182880" rtlCol="0">
            <a:spAutoFit/>
          </a:bodyPr>
          <a:lstStyle/>
          <a:p>
            <a:endParaRPr lang="en-US" b="1" dirty="0">
              <a:latin typeface="Garamond" panose="02020404030301010803" pitchFamily="18" charset="0"/>
            </a:endParaRPr>
          </a:p>
          <a:p>
            <a:pPr algn="ctr"/>
            <a:r>
              <a:rPr lang="en-US" sz="3600" b="1" dirty="0">
                <a:solidFill>
                  <a:prstClr val="black"/>
                </a:solidFill>
                <a:latin typeface="Garamond" panose="02020404030301010803" pitchFamily="18" charset="0"/>
              </a:rPr>
              <a:t>Part 2: </a:t>
            </a:r>
          </a:p>
          <a:p>
            <a:pPr algn="ctr"/>
            <a:r>
              <a:rPr lang="en-US" sz="3600" b="1" dirty="0">
                <a:solidFill>
                  <a:prstClr val="black"/>
                </a:solidFill>
                <a:latin typeface="Garamond" panose="02020404030301010803" pitchFamily="18" charset="0"/>
              </a:rPr>
              <a:t>Current opportunities and initiatives</a:t>
            </a:r>
            <a:endParaRPr lang="en-US" b="1" dirty="0"/>
          </a:p>
          <a:p>
            <a:endParaRPr lang="en-US" b="1" dirty="0"/>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5" name="Slide Number Placeholder 4">
            <a:extLst>
              <a:ext uri="{FF2B5EF4-FFF2-40B4-BE49-F238E27FC236}">
                <a16:creationId xmlns:a16="http://schemas.microsoft.com/office/drawing/2014/main" id="{A92581B8-EB21-4492-A8DA-837BE85BBC64}"/>
              </a:ext>
            </a:extLst>
          </p:cNvPr>
          <p:cNvSpPr>
            <a:spLocks noGrp="1"/>
          </p:cNvSpPr>
          <p:nvPr>
            <p:ph type="sldNum" sz="quarter" idx="12"/>
          </p:nvPr>
        </p:nvSpPr>
        <p:spPr/>
        <p:txBody>
          <a:bodyPr/>
          <a:lstStyle/>
          <a:p>
            <a:fld id="{B185298A-5451-C54F-BBDA-CE0945AD835D}" type="slidenum">
              <a:rPr lang="en-US" smtClean="0"/>
              <a:t>20</a:t>
            </a:fld>
            <a:endParaRPr lang="en-US"/>
          </a:p>
        </p:txBody>
      </p:sp>
    </p:spTree>
    <p:extLst>
      <p:ext uri="{BB962C8B-B14F-4D97-AF65-F5344CB8AC3E}">
        <p14:creationId xmlns:p14="http://schemas.microsoft.com/office/powerpoint/2010/main" val="57766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Talent Development Needs in STL and MO</a:t>
            </a:r>
          </a:p>
        </p:txBody>
      </p:sp>
      <p:sp>
        <p:nvSpPr>
          <p:cNvPr id="5" name="Content Placeholder 2"/>
          <p:cNvSpPr txBox="1">
            <a:spLocks/>
          </p:cNvSpPr>
          <p:nvPr/>
        </p:nvSpPr>
        <p:spPr>
          <a:xfrm>
            <a:off x="136477" y="1287628"/>
            <a:ext cx="9007523" cy="5570372"/>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600" dirty="0">
                <a:solidFill>
                  <a:schemeClr val="tx1"/>
                </a:solidFill>
                <a:latin typeface="Garamond" panose="02020404030301010803" pitchFamily="18" charset="0"/>
              </a:rPr>
              <a:t>The opening of NGA-West in 2025 is expected to create a geospatial hub in St. Louis</a:t>
            </a:r>
          </a:p>
          <a:p>
            <a:pPr marL="231775" indent="-231775" algn="l">
              <a:buFont typeface="Arial" panose="020B0604020202020204" pitchFamily="34" charset="0"/>
              <a:buChar char="•"/>
            </a:pPr>
            <a:r>
              <a:rPr lang="en-US" sz="2400" dirty="0">
                <a:solidFill>
                  <a:schemeClr val="tx1"/>
                </a:solidFill>
                <a:latin typeface="Garamond" panose="02020404030301010803" pitchFamily="18" charset="0"/>
              </a:rPr>
              <a:t>New job growth</a:t>
            </a:r>
          </a:p>
          <a:p>
            <a:pPr marL="688975" lvl="2" indent="-231775" algn="l">
              <a:buFont typeface="Arial" panose="020B0604020202020204" pitchFamily="34" charset="0"/>
              <a:buChar char="•"/>
            </a:pPr>
            <a:r>
              <a:rPr lang="en-US" sz="2000" dirty="0">
                <a:solidFill>
                  <a:schemeClr val="tx1"/>
                </a:solidFill>
                <a:latin typeface="Garamond" panose="02020404030301010803" pitchFamily="18" charset="0"/>
              </a:rPr>
              <a:t>Direct employment of 3000+ and much more in private sectors </a:t>
            </a:r>
          </a:p>
          <a:p>
            <a:pPr marL="231775" indent="-231775" algn="l">
              <a:buFont typeface="Arial" panose="020B0604020202020204" pitchFamily="34" charset="0"/>
              <a:buChar char="•"/>
            </a:pPr>
            <a:r>
              <a:rPr lang="en-US" sz="2400" dirty="0">
                <a:solidFill>
                  <a:schemeClr val="tx1"/>
                </a:solidFill>
                <a:latin typeface="Garamond" panose="02020404030301010803" pitchFamily="18" charset="0"/>
              </a:rPr>
              <a:t>Need for talent development and better pipelines from K12, college, to work</a:t>
            </a:r>
          </a:p>
          <a:p>
            <a:pPr algn="l"/>
            <a:endParaRPr lang="en-US" sz="1300" dirty="0">
              <a:solidFill>
                <a:schemeClr val="tx1"/>
              </a:solidFill>
              <a:latin typeface="Garamond" panose="02020404030301010803" pitchFamily="18" charset="0"/>
            </a:endParaRPr>
          </a:p>
          <a:p>
            <a:pPr algn="l"/>
            <a:r>
              <a:rPr lang="en-US" sz="2600" dirty="0">
                <a:solidFill>
                  <a:schemeClr val="tx1"/>
                </a:solidFill>
                <a:latin typeface="Garamond" panose="02020404030301010803" pitchFamily="18" charset="0"/>
                <a:sym typeface="Wingdings" panose="05000000000000000000" pitchFamily="2" charset="2"/>
              </a:rPr>
              <a:t></a:t>
            </a:r>
            <a:r>
              <a:rPr lang="en-US" sz="2600" dirty="0">
                <a:solidFill>
                  <a:schemeClr val="tx1"/>
                </a:solidFill>
                <a:latin typeface="Garamond" panose="02020404030301010803" pitchFamily="18" charset="0"/>
              </a:rPr>
              <a:t>How can we increase college readiness and support transition from high school to college and career?</a:t>
            </a:r>
          </a:p>
          <a:p>
            <a:pPr algn="l"/>
            <a:endParaRPr lang="en-US" sz="1500" dirty="0">
              <a:solidFill>
                <a:schemeClr val="tx1"/>
              </a:solidFill>
              <a:latin typeface="Garamond" panose="02020404030301010803" pitchFamily="18" charset="0"/>
            </a:endParaRPr>
          </a:p>
          <a:p>
            <a:pPr algn="l"/>
            <a:r>
              <a:rPr lang="en-US" sz="2800" u="sng" dirty="0">
                <a:solidFill>
                  <a:schemeClr val="tx1"/>
                </a:solidFill>
                <a:latin typeface="Garamond" panose="02020404030301010803" pitchFamily="18" charset="0"/>
              </a:rPr>
              <a:t>Problems</a:t>
            </a:r>
          </a:p>
          <a:p>
            <a:pPr marL="231775" indent="-231775" algn="l">
              <a:buFont typeface="Arial" panose="020B0604020202020204" pitchFamily="34" charset="0"/>
              <a:buChar char="•"/>
            </a:pPr>
            <a:r>
              <a:rPr lang="en-US" sz="2800" dirty="0">
                <a:solidFill>
                  <a:schemeClr val="tx1"/>
                </a:solidFill>
                <a:latin typeface="Garamond" panose="02020404030301010803" pitchFamily="18" charset="0"/>
              </a:rPr>
              <a:t>Geospatial sciences are not taught in HS</a:t>
            </a:r>
          </a:p>
          <a:p>
            <a:pPr marL="688975" lvl="1" indent="-231775" algn="l">
              <a:buFont typeface="Arial" panose="020B0604020202020204" pitchFamily="34" charset="0"/>
              <a:buChar char="•"/>
            </a:pPr>
            <a:r>
              <a:rPr lang="en-US" sz="2400" dirty="0">
                <a:solidFill>
                  <a:schemeClr val="tx1"/>
                </a:solidFill>
                <a:latin typeface="Garamond" panose="02020404030301010803" pitchFamily="18" charset="0"/>
              </a:rPr>
              <a:t>Geospatial science is a relatively new field and rapidly growing</a:t>
            </a:r>
          </a:p>
          <a:p>
            <a:pPr marL="231775" indent="-231775" algn="l">
              <a:buFont typeface="Arial" panose="020B0604020202020204" pitchFamily="34" charset="0"/>
              <a:buChar char="•"/>
            </a:pPr>
            <a:r>
              <a:rPr lang="en-US" sz="2800" dirty="0">
                <a:solidFill>
                  <a:schemeClr val="tx1"/>
                </a:solidFill>
                <a:latin typeface="Garamond" panose="02020404030301010803" pitchFamily="18" charset="0"/>
              </a:rPr>
              <a:t>Few teachers are trained in this area</a:t>
            </a:r>
          </a:p>
          <a:p>
            <a:pPr algn="l"/>
            <a:endParaRPr lang="en-US" sz="1500" dirty="0">
              <a:solidFill>
                <a:schemeClr val="tx1"/>
              </a:solidFill>
              <a:latin typeface="Garamond" panose="02020404030301010803" pitchFamily="18" charset="0"/>
            </a:endParaRPr>
          </a:p>
          <a:p>
            <a:pPr algn="l"/>
            <a:r>
              <a:rPr lang="en-US" sz="2800" dirty="0">
                <a:solidFill>
                  <a:schemeClr val="tx1"/>
                </a:solidFill>
                <a:latin typeface="Garamond" panose="02020404030301010803" pitchFamily="18" charset="0"/>
              </a:rPr>
              <a:t>What role can SLU play?</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21</a:t>
            </a:fld>
            <a:endParaRPr lang="en-US"/>
          </a:p>
        </p:txBody>
      </p:sp>
    </p:spTree>
    <p:extLst>
      <p:ext uri="{BB962C8B-B14F-4D97-AF65-F5344CB8AC3E}">
        <p14:creationId xmlns:p14="http://schemas.microsoft.com/office/powerpoint/2010/main" val="151688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Current Development: High School</a:t>
            </a:r>
          </a:p>
        </p:txBody>
      </p:sp>
      <p:sp>
        <p:nvSpPr>
          <p:cNvPr id="5" name="Content Placeholder 2"/>
          <p:cNvSpPr txBox="1">
            <a:spLocks/>
          </p:cNvSpPr>
          <p:nvPr/>
        </p:nvSpPr>
        <p:spPr>
          <a:xfrm>
            <a:off x="218364" y="1323834"/>
            <a:ext cx="8793114" cy="54414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231775" indent="-231775" algn="l">
              <a:buFont typeface="Arial" panose="020B0604020202020204" pitchFamily="34" charset="0"/>
              <a:buChar char="•"/>
            </a:pPr>
            <a:r>
              <a:rPr lang="en-US" sz="2400" dirty="0">
                <a:solidFill>
                  <a:schemeClr val="tx1"/>
                </a:solidFill>
                <a:latin typeface="Garamond" panose="02020404030301010803" pitchFamily="18" charset="0"/>
              </a:rPr>
              <a:t>“Geospatial pathway” will be added to the MO Career Pathways Program by DESE</a:t>
            </a:r>
            <a:endParaRPr lang="en-US" sz="2000" dirty="0">
              <a:solidFill>
                <a:schemeClr val="tx1"/>
              </a:solidFill>
              <a:latin typeface="Garamond" panose="02020404030301010803" pitchFamily="18" charset="0"/>
            </a:endParaRPr>
          </a:p>
          <a:p>
            <a:pPr marL="688975" lvl="1" indent="-231775" algn="l">
              <a:buFont typeface="Arial" panose="020B0604020202020204" pitchFamily="34" charset="0"/>
              <a:buChar char="•"/>
            </a:pPr>
            <a:r>
              <a:rPr lang="en-US" sz="2200" dirty="0">
                <a:solidFill>
                  <a:schemeClr val="tx1"/>
                </a:solidFill>
                <a:latin typeface="Garamond" panose="02020404030301010803" pitchFamily="18" charset="0"/>
              </a:rPr>
              <a:t>Faculty in the Geospatial Institute (</a:t>
            </a:r>
            <a:r>
              <a:rPr lang="en-US" sz="2200" dirty="0" err="1">
                <a:solidFill>
                  <a:schemeClr val="tx1"/>
                </a:solidFill>
                <a:latin typeface="Garamond" panose="02020404030301010803" pitchFamily="18" charset="0"/>
              </a:rPr>
              <a:t>GeoSLU</a:t>
            </a:r>
            <a:r>
              <a:rPr lang="en-US" sz="2200" dirty="0">
                <a:solidFill>
                  <a:schemeClr val="tx1"/>
                </a:solidFill>
                <a:latin typeface="Garamond" panose="02020404030301010803" pitchFamily="18" charset="0"/>
              </a:rPr>
              <a:t>) are providing technical assistance  </a:t>
            </a:r>
          </a:p>
          <a:p>
            <a:pPr marL="231775" indent="-2317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Instructional modules being developed by </a:t>
            </a:r>
            <a:r>
              <a:rPr lang="en-US" sz="2400" dirty="0" err="1">
                <a:solidFill>
                  <a:schemeClr val="tx1"/>
                </a:solidFill>
                <a:latin typeface="Garamond" panose="02020404030301010803" pitchFamily="18" charset="0"/>
              </a:rPr>
              <a:t>GeoSLU</a:t>
            </a:r>
            <a:r>
              <a:rPr lang="en-US" sz="2400" dirty="0">
                <a:solidFill>
                  <a:schemeClr val="tx1"/>
                </a:solidFill>
                <a:latin typeface="Garamond" panose="02020404030301010803" pitchFamily="18" charset="0"/>
              </a:rPr>
              <a:t> faculty</a:t>
            </a:r>
          </a:p>
          <a:p>
            <a:pPr marL="688975" lvl="1" indent="-231775" algn="l">
              <a:spcBef>
                <a:spcPts val="0"/>
              </a:spcBef>
              <a:buFont typeface="Arial" panose="020B0604020202020204" pitchFamily="34" charset="0"/>
              <a:buChar char="•"/>
            </a:pPr>
            <a:r>
              <a:rPr lang="en-US" sz="2200" dirty="0">
                <a:solidFill>
                  <a:schemeClr val="tx1"/>
                </a:solidFill>
                <a:latin typeface="Garamond" panose="02020404030301010803" pitchFamily="18" charset="0"/>
              </a:rPr>
              <a:t>Can be used for standalone courses or integrated in the core courses </a:t>
            </a:r>
          </a:p>
          <a:p>
            <a:pPr marL="688975" lvl="1" indent="-231775" algn="l">
              <a:spcBef>
                <a:spcPts val="0"/>
              </a:spcBef>
              <a:buFont typeface="Arial" panose="020B0604020202020204" pitchFamily="34" charset="0"/>
              <a:buChar char="•"/>
            </a:pPr>
            <a:r>
              <a:rPr lang="en-US" sz="2200" dirty="0">
                <a:solidFill>
                  <a:schemeClr val="tx1"/>
                </a:solidFill>
                <a:latin typeface="Garamond" panose="02020404030301010803" pitchFamily="18" charset="0"/>
                <a:sym typeface="Wingdings" panose="05000000000000000000" pitchFamily="2" charset="2"/>
              </a:rPr>
              <a:t>Implemented in local high schools, (e.g., Collegiate School of Medicine and Bioscience in SLPS, and more schools in the future)</a:t>
            </a:r>
            <a:endParaRPr lang="en-US" sz="2200" dirty="0">
              <a:solidFill>
                <a:schemeClr val="tx1"/>
              </a:solidFill>
              <a:latin typeface="Garamond" panose="02020404030301010803" pitchFamily="18" charset="0"/>
            </a:endParaRPr>
          </a:p>
          <a:p>
            <a:pPr marL="231775" indent="-231775" algn="l">
              <a:spcBef>
                <a:spcPts val="0"/>
              </a:spcBef>
              <a:buFont typeface="Arial" panose="020B0604020202020204" pitchFamily="34" charset="0"/>
              <a:buChar char="•"/>
            </a:pPr>
            <a:r>
              <a:rPr lang="en-US" sz="2400" dirty="0">
                <a:solidFill>
                  <a:schemeClr val="tx1"/>
                </a:solidFill>
                <a:latin typeface="Garamond" panose="02020404030301010803" pitchFamily="18" charset="0"/>
              </a:rPr>
              <a:t>Needs for teacher training</a:t>
            </a:r>
          </a:p>
          <a:p>
            <a:pPr marL="688975" lvl="1" indent="-231775" algn="l">
              <a:spcBef>
                <a:spcPts val="0"/>
              </a:spcBef>
              <a:buFont typeface="Arial" panose="020B0604020202020204" pitchFamily="34" charset="0"/>
              <a:buChar char="•"/>
            </a:pPr>
            <a:r>
              <a:rPr lang="en-US" sz="2200" dirty="0">
                <a:solidFill>
                  <a:schemeClr val="tx1"/>
                </a:solidFill>
                <a:latin typeface="Garamond" panose="02020404030301010803" pitchFamily="18" charset="0"/>
              </a:rPr>
              <a:t>Introducing the subject and how special thinking can promote learning in the core subject with application examples</a:t>
            </a:r>
          </a:p>
          <a:p>
            <a:pPr marL="688975" lvl="1" indent="-231775" algn="l">
              <a:spcBef>
                <a:spcPts val="0"/>
              </a:spcBef>
              <a:buFont typeface="Arial" panose="020B0604020202020204" pitchFamily="34" charset="0"/>
              <a:buChar char="•"/>
            </a:pPr>
            <a:r>
              <a:rPr lang="en-US" sz="2200" dirty="0">
                <a:solidFill>
                  <a:schemeClr val="tx1"/>
                </a:solidFill>
                <a:latin typeface="Garamond" panose="02020404030301010803" pitchFamily="18" charset="0"/>
              </a:rPr>
              <a:t>Help teachers develop instructional material and lesson plans</a:t>
            </a:r>
          </a:p>
          <a:p>
            <a:pPr marL="688975" lvl="1" indent="-231775" algn="l">
              <a:spcBef>
                <a:spcPts val="0"/>
              </a:spcBef>
              <a:buFont typeface="Arial" panose="020B0604020202020204" pitchFamily="34" charset="0"/>
              <a:buChar char="•"/>
            </a:pPr>
            <a:r>
              <a:rPr lang="en-US" sz="2200" dirty="0">
                <a:solidFill>
                  <a:schemeClr val="tx1"/>
                </a:solidFill>
                <a:latin typeface="Garamond" panose="02020404030301010803" pitchFamily="18" charset="0"/>
              </a:rPr>
              <a:t>Teaching teachers application tools </a:t>
            </a:r>
          </a:p>
          <a:p>
            <a:pPr lvl="1" algn="l">
              <a:spcBef>
                <a:spcPts val="0"/>
              </a:spcBef>
            </a:pPr>
            <a:endParaRPr lang="en-US" sz="2200" dirty="0">
              <a:solidFill>
                <a:schemeClr val="tx1"/>
              </a:solidFill>
              <a:latin typeface="Garamond" panose="02020404030301010803" pitchFamily="18" charset="0"/>
            </a:endParaRPr>
          </a:p>
          <a:p>
            <a:pPr algn="l">
              <a:spcBef>
                <a:spcPts val="0"/>
              </a:spcBef>
            </a:pPr>
            <a:r>
              <a:rPr lang="en-US" sz="2600" dirty="0">
                <a:solidFill>
                  <a:schemeClr val="tx1"/>
                </a:solidFill>
                <a:latin typeface="Garamond" panose="02020404030301010803" pitchFamily="18" charset="0"/>
                <a:sym typeface="Wingdings" panose="05000000000000000000" pitchFamily="2" charset="2"/>
              </a:rPr>
              <a:t> </a:t>
            </a:r>
            <a:r>
              <a:rPr lang="en-US" sz="2600" dirty="0">
                <a:solidFill>
                  <a:schemeClr val="tx1"/>
                </a:solidFill>
                <a:latin typeface="Garamond" panose="02020404030301010803" pitchFamily="18" charset="0"/>
              </a:rPr>
              <a:t>Plans to offer PD as DESE introduces the Geospatial Pathway</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22</a:t>
            </a:fld>
            <a:endParaRPr lang="en-US"/>
          </a:p>
        </p:txBody>
      </p:sp>
    </p:spTree>
    <p:extLst>
      <p:ext uri="{BB962C8B-B14F-4D97-AF65-F5344CB8AC3E}">
        <p14:creationId xmlns:p14="http://schemas.microsoft.com/office/powerpoint/2010/main" val="1806446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Current Development: HS to College</a:t>
            </a:r>
          </a:p>
        </p:txBody>
      </p:sp>
      <p:sp>
        <p:nvSpPr>
          <p:cNvPr id="5" name="Content Placeholder 2"/>
          <p:cNvSpPr txBox="1">
            <a:spLocks/>
          </p:cNvSpPr>
          <p:nvPr/>
        </p:nvSpPr>
        <p:spPr>
          <a:xfrm>
            <a:off x="95534" y="1442194"/>
            <a:ext cx="8915944" cy="5279285"/>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231775" indent="-231775" algn="l">
              <a:buFont typeface="Arial" panose="020B0604020202020204" pitchFamily="34" charset="0"/>
              <a:buChar char="•"/>
            </a:pPr>
            <a:r>
              <a:rPr lang="en-US" sz="2800" dirty="0">
                <a:solidFill>
                  <a:schemeClr val="tx1"/>
                </a:solidFill>
                <a:latin typeface="Garamond" panose="02020404030301010803" pitchFamily="18" charset="0"/>
              </a:rPr>
              <a:t>Apprenticeship program by Gateway Global (non-profit) for HS and college-age students (earn while learning)</a:t>
            </a:r>
          </a:p>
          <a:p>
            <a:pPr marL="688975" lvl="1" indent="-231775" algn="l">
              <a:buFont typeface="Arial" panose="020B0604020202020204" pitchFamily="34" charset="0"/>
              <a:buChar char="•"/>
            </a:pPr>
            <a:r>
              <a:rPr lang="en-US" dirty="0">
                <a:solidFill>
                  <a:schemeClr val="tx1"/>
                </a:solidFill>
                <a:latin typeface="Garamond" panose="02020404030301010803" pitchFamily="18" charset="0"/>
              </a:rPr>
              <a:t>Possibility to add peer mentoring by SLU students</a:t>
            </a:r>
          </a:p>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rPr>
              <a:t>SLU 1818 to offer low-cost dual-credit courses</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Old model: Each school must have a teacher with qualification</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New model: One instructor teaches to students in multiple schools (combining online and face-to-face instruction onsite).</a:t>
            </a:r>
          </a:p>
          <a:p>
            <a:pPr marL="1257300" lvl="2" indent="-342900" algn="l">
              <a:spcBef>
                <a:spcPts val="0"/>
              </a:spcBef>
              <a:buFont typeface="Arial" panose="020B0604020202020204" pitchFamily="34" charset="0"/>
              <a:buChar char="•"/>
            </a:pPr>
            <a:r>
              <a:rPr lang="en-US" sz="2000" dirty="0">
                <a:solidFill>
                  <a:schemeClr val="tx1"/>
                </a:solidFill>
                <a:latin typeface="Garamond" panose="02020404030301010803" pitchFamily="18" charset="0"/>
                <a:sym typeface="Wingdings" panose="05000000000000000000" pitchFamily="2" charset="2"/>
              </a:rPr>
              <a:t>Initially, SLU will provide an instructor</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Providing an opportunity for HS teachers to become an 1818 instructor through a post-bachelor program with a capstone course.  </a:t>
            </a:r>
            <a:endParaRPr lang="en-US" sz="2800" dirty="0">
              <a:solidFill>
                <a:schemeClr val="tx1"/>
              </a:solidFill>
              <a:latin typeface="Garamond" panose="02020404030301010803" pitchFamily="18" charset="0"/>
              <a:sym typeface="Wingdings" panose="05000000000000000000" pitchFamily="2" charset="2"/>
            </a:endParaRPr>
          </a:p>
          <a:p>
            <a:pPr marL="342900" indent="-342900" algn="l">
              <a:buFont typeface="Arial" panose="020B0604020202020204" pitchFamily="34" charset="0"/>
              <a:buChar char="•"/>
            </a:pPr>
            <a:r>
              <a:rPr lang="en-US" sz="2800" dirty="0">
                <a:solidFill>
                  <a:schemeClr val="tx1"/>
                </a:solidFill>
                <a:latin typeface="Garamond" panose="02020404030301010803" pitchFamily="18" charset="0"/>
                <a:sym typeface="Wingdings" panose="05000000000000000000" pitchFamily="2" charset="2"/>
              </a:rPr>
              <a:t>Developing articulation agreement with STLCC and other community colleges </a:t>
            </a:r>
          </a:p>
          <a:p>
            <a:pPr marL="342900" indent="-342900" algn="l">
              <a:spcBef>
                <a:spcPts val="0"/>
              </a:spcBef>
              <a:buFont typeface="Arial" panose="020B0604020202020204" pitchFamily="34" charset="0"/>
              <a:buChar char="•"/>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23</a:t>
            </a:fld>
            <a:endParaRPr lang="en-US"/>
          </a:p>
        </p:txBody>
      </p:sp>
    </p:spTree>
    <p:extLst>
      <p:ext uri="{BB962C8B-B14F-4D97-AF65-F5344CB8AC3E}">
        <p14:creationId xmlns:p14="http://schemas.microsoft.com/office/powerpoint/2010/main" val="2020515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3081" y="2229220"/>
            <a:ext cx="8263721" cy="1892826"/>
          </a:xfrm>
          <a:prstGeom prst="rect">
            <a:avLst/>
          </a:prstGeom>
          <a:noFill/>
        </p:spPr>
        <p:txBody>
          <a:bodyPr wrap="square" lIns="182880" tIns="182880" rIns="182880" rtlCol="0">
            <a:spAutoFit/>
          </a:bodyPr>
          <a:lstStyle/>
          <a:p>
            <a:endParaRPr lang="en-US" b="1" dirty="0">
              <a:latin typeface="Garamond" panose="02020404030301010803" pitchFamily="18" charset="0"/>
            </a:endParaRPr>
          </a:p>
          <a:p>
            <a:pPr algn="ctr"/>
            <a:r>
              <a:rPr lang="en-US" sz="3600" b="1" dirty="0">
                <a:solidFill>
                  <a:prstClr val="black"/>
                </a:solidFill>
                <a:latin typeface="Garamond" panose="02020404030301010803" pitchFamily="18" charset="0"/>
              </a:rPr>
              <a:t>Other research agenda and collaborations </a:t>
            </a:r>
            <a:endParaRPr lang="en-US" b="1" dirty="0"/>
          </a:p>
          <a:p>
            <a:endParaRPr lang="en-US" b="1" dirty="0"/>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5" name="Slide Number Placeholder 4">
            <a:extLst>
              <a:ext uri="{FF2B5EF4-FFF2-40B4-BE49-F238E27FC236}">
                <a16:creationId xmlns:a16="http://schemas.microsoft.com/office/drawing/2014/main" id="{A92581B8-EB21-4492-A8DA-837BE85BBC64}"/>
              </a:ext>
            </a:extLst>
          </p:cNvPr>
          <p:cNvSpPr>
            <a:spLocks noGrp="1"/>
          </p:cNvSpPr>
          <p:nvPr>
            <p:ph type="sldNum" sz="quarter" idx="12"/>
          </p:nvPr>
        </p:nvSpPr>
        <p:spPr/>
        <p:txBody>
          <a:bodyPr/>
          <a:lstStyle/>
          <a:p>
            <a:fld id="{B185298A-5451-C54F-BBDA-CE0945AD835D}" type="slidenum">
              <a:rPr lang="en-US" smtClean="0"/>
              <a:t>24</a:t>
            </a:fld>
            <a:endParaRPr lang="en-US"/>
          </a:p>
        </p:txBody>
      </p:sp>
    </p:spTree>
    <p:extLst>
      <p:ext uri="{BB962C8B-B14F-4D97-AF65-F5344CB8AC3E}">
        <p14:creationId xmlns:p14="http://schemas.microsoft.com/office/powerpoint/2010/main" val="2278422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Working with MO Education Agencies (DESE and DHEWD)</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rPr>
              <a:t>Developing the trusted relationship is the most critical component in data sharing </a:t>
            </a:r>
          </a:p>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rPr>
              <a:t>Addressing the questions that they care, which include:</a:t>
            </a:r>
          </a:p>
          <a:p>
            <a:pPr marL="800100" lvl="1" indent="-342900" algn="l">
              <a:spcBef>
                <a:spcPts val="0"/>
              </a:spcBef>
              <a:buFont typeface="Arial" panose="020B0604020202020204" pitchFamily="34" charset="0"/>
              <a:buChar char="•"/>
            </a:pPr>
            <a:r>
              <a:rPr lang="en-US" sz="2400" u="sng" dirty="0">
                <a:solidFill>
                  <a:schemeClr val="tx1"/>
                </a:solidFill>
                <a:latin typeface="Garamond" panose="02020404030301010803" pitchFamily="18" charset="0"/>
              </a:rPr>
              <a:t>Simple descriptive questions</a:t>
            </a:r>
            <a:r>
              <a:rPr lang="en-US" sz="2400" dirty="0">
                <a:solidFill>
                  <a:schemeClr val="tx1"/>
                </a:solidFill>
                <a:latin typeface="Garamond" panose="02020404030301010803" pitchFamily="18" charset="0"/>
              </a:rPr>
              <a:t>, such as how our students are doing after graduating from HS, the current levels of attainment disparities, what explains the observed disparities, how students cumulate credits in college, and to what extent students lose credits when they transfer to another school.</a:t>
            </a:r>
          </a:p>
          <a:p>
            <a:pPr lvl="1" algn="l">
              <a:spcBef>
                <a:spcPts val="0"/>
              </a:spcBef>
            </a:pPr>
            <a:endParaRPr lang="en-US" sz="2400" dirty="0">
              <a:solidFill>
                <a:schemeClr val="tx1"/>
              </a:solidFill>
              <a:latin typeface="Garamond" panose="02020404030301010803" pitchFamily="18" charset="0"/>
            </a:endParaRPr>
          </a:p>
          <a:p>
            <a:pPr marL="800100" lvl="1" indent="-342900" algn="l">
              <a:spcBef>
                <a:spcPts val="0"/>
              </a:spcBef>
              <a:buFont typeface="Wingdings" panose="05000000000000000000" pitchFamily="2" charset="2"/>
              <a:buChar char="à"/>
            </a:pPr>
            <a:r>
              <a:rPr lang="en-US" sz="2400" dirty="0">
                <a:solidFill>
                  <a:schemeClr val="tx1"/>
                </a:solidFill>
                <a:latin typeface="Garamond" panose="02020404030301010803" pitchFamily="18" charset="0"/>
                <a:sym typeface="Wingdings" panose="05000000000000000000" pitchFamily="2" charset="2"/>
              </a:rPr>
              <a:t>These types of studies often generate conversations toward strategies for solution (How do we improve?) as well as the next research questions</a:t>
            </a: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25</a:t>
            </a:fld>
            <a:endParaRPr lang="en-US" dirty="0"/>
          </a:p>
        </p:txBody>
      </p:sp>
    </p:spTree>
    <p:extLst>
      <p:ext uri="{BB962C8B-B14F-4D97-AF65-F5344CB8AC3E}">
        <p14:creationId xmlns:p14="http://schemas.microsoft.com/office/powerpoint/2010/main" val="1465510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Working with MO Education Agencies (DESE and DHEWD)</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rPr>
              <a:t>Addressing the questions that they care (continued):</a:t>
            </a:r>
          </a:p>
          <a:p>
            <a:pPr marL="800100" lvl="1" indent="-342900" algn="l">
              <a:spcBef>
                <a:spcPts val="0"/>
              </a:spcBef>
              <a:buFont typeface="Arial" panose="020B0604020202020204" pitchFamily="34" charset="0"/>
              <a:buChar char="•"/>
            </a:pPr>
            <a:r>
              <a:rPr lang="en-US" sz="2400" u="sng" dirty="0">
                <a:solidFill>
                  <a:schemeClr val="tx1"/>
                </a:solidFill>
                <a:latin typeface="Garamond" panose="02020404030301010803" pitchFamily="18" charset="0"/>
                <a:sym typeface="Wingdings" panose="05000000000000000000" pitchFamily="2" charset="2"/>
              </a:rPr>
              <a:t>Policy questions</a:t>
            </a:r>
            <a:r>
              <a:rPr lang="en-US" sz="2400" dirty="0">
                <a:solidFill>
                  <a:schemeClr val="tx1"/>
                </a:solidFill>
                <a:latin typeface="Garamond" panose="02020404030301010803" pitchFamily="18" charset="0"/>
                <a:sym typeface="Wingdings" panose="05000000000000000000" pitchFamily="2" charset="2"/>
              </a:rPr>
              <a:t>, such as how to measure teacher contribution to learning for state accountability system, whether instituting the state-wide common core curriculum(Core42) mitigates credit loss for transfer students, and whether adding an algebra requirement for the Missouri A plus program improves student success.</a:t>
            </a:r>
          </a:p>
          <a:p>
            <a:pPr lvl="1" algn="l">
              <a:spcBef>
                <a:spcPts val="0"/>
              </a:spcBef>
            </a:pPr>
            <a:endParaRPr lang="en-US" sz="2400" dirty="0">
              <a:solidFill>
                <a:schemeClr val="tx1"/>
              </a:solidFill>
              <a:latin typeface="Garamond" panose="02020404030301010803" pitchFamily="18" charset="0"/>
              <a:sym typeface="Wingdings" panose="05000000000000000000" pitchFamily="2" charset="2"/>
            </a:endParaRPr>
          </a:p>
          <a:p>
            <a:pPr marL="800100" lvl="1" indent="-342900" algn="l">
              <a:spcBef>
                <a:spcPts val="0"/>
              </a:spcBef>
              <a:buFont typeface="Arial" panose="020B0604020202020204" pitchFamily="34" charset="0"/>
              <a:buChar char="•"/>
            </a:pPr>
            <a:r>
              <a:rPr lang="en-US" sz="2400" u="sng" dirty="0">
                <a:solidFill>
                  <a:schemeClr val="tx1"/>
                </a:solidFill>
                <a:latin typeface="Garamond" panose="02020404030301010803" pitchFamily="18" charset="0"/>
                <a:sym typeface="Wingdings" panose="05000000000000000000" pitchFamily="2" charset="2"/>
              </a:rPr>
              <a:t>Questions about certain programs</a:t>
            </a:r>
            <a:r>
              <a:rPr lang="en-US" sz="2400" dirty="0">
                <a:solidFill>
                  <a:schemeClr val="tx1"/>
                </a:solidFill>
                <a:latin typeface="Garamond" panose="02020404030301010803" pitchFamily="18" charset="0"/>
                <a:sym typeface="Wingdings" panose="05000000000000000000" pitchFamily="2" charset="2"/>
              </a:rPr>
              <a:t>, such as how PLTW (STEM pathway program) is preparing high school students for college and career in STEM.</a:t>
            </a:r>
            <a:endParaRPr lang="en-US" sz="2400" dirty="0">
              <a:solidFill>
                <a:schemeClr val="tx1"/>
              </a:solidFill>
              <a:latin typeface="Garamond" panose="02020404030301010803" pitchFamily="18" charset="0"/>
            </a:endParaRP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26</a:t>
            </a:fld>
            <a:endParaRPr lang="en-US"/>
          </a:p>
        </p:txBody>
      </p:sp>
    </p:spTree>
    <p:extLst>
      <p:ext uri="{BB962C8B-B14F-4D97-AF65-F5344CB8AC3E}">
        <p14:creationId xmlns:p14="http://schemas.microsoft.com/office/powerpoint/2010/main" val="2362103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New collaboration and future opportunities </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sym typeface="Wingdings" panose="05000000000000000000" pitchFamily="2" charset="2"/>
              </a:rPr>
              <a:t>Project Lead the Way (PLTW)—one of the DESE’s Career Pathways Program</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KC STEM Alliance (Collaborative Network of educators, business partners and affiliates with a mission of generating a robust workforce in STEM for the KC region) wanted to know how PLTW students are doing as compared to non-participants </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Study led by UMKC, MU, and SLU researchers</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Creating reports that are also relevant to St. Louis and MO as a whole.  </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The first attempt to link DESE data and DHE data</a:t>
            </a:r>
          </a:p>
          <a:p>
            <a:pPr marL="1257300" lvl="2" indent="-342900" algn="l">
              <a:spcBef>
                <a:spcPts val="0"/>
              </a:spcBef>
              <a:buFont typeface="Arial" panose="020B0604020202020204" pitchFamily="34" charset="0"/>
              <a:buChar char="•"/>
            </a:pPr>
            <a:r>
              <a:rPr lang="en-US" sz="2000" dirty="0">
                <a:solidFill>
                  <a:schemeClr val="tx1"/>
                </a:solidFill>
                <a:latin typeface="Garamond" panose="02020404030301010803" pitchFamily="18" charset="0"/>
                <a:sym typeface="Wingdings" panose="05000000000000000000" pitchFamily="2" charset="2"/>
              </a:rPr>
              <a:t>About 70 percent of MO public school graduates who attended college go to MO public colleges</a:t>
            </a:r>
          </a:p>
          <a:p>
            <a:pPr marL="1257300" lvl="2" indent="-342900" algn="l">
              <a:spcBef>
                <a:spcPts val="0"/>
              </a:spcBef>
              <a:buFont typeface="Arial" panose="020B0604020202020204" pitchFamily="34" charset="0"/>
              <a:buChar char="•"/>
            </a:pPr>
            <a:r>
              <a:rPr lang="en-US" sz="2000" dirty="0">
                <a:solidFill>
                  <a:schemeClr val="tx1"/>
                </a:solidFill>
                <a:latin typeface="Garamond" panose="02020404030301010803" pitchFamily="18" charset="0"/>
                <a:sym typeface="Wingdings" panose="05000000000000000000" pitchFamily="2" charset="2"/>
              </a:rPr>
              <a:t>We can know a lot more about student post-secondary progression from DHE records than NSC data</a:t>
            </a:r>
          </a:p>
          <a:p>
            <a:pPr marL="342900" indent="-342900" algn="l">
              <a:spcBef>
                <a:spcPts val="0"/>
              </a:spcBef>
              <a:buFont typeface="Arial" panose="020B0604020202020204" pitchFamily="34" charset="0"/>
              <a:buChar char="•"/>
            </a:pPr>
            <a:endParaRPr lang="en-US" sz="2600" dirty="0">
              <a:solidFill>
                <a:schemeClr val="tx1"/>
              </a:solidFill>
              <a:latin typeface="Garamond" panose="02020404030301010803" pitchFamily="18" charset="0"/>
              <a:sym typeface="Wingdings" panose="05000000000000000000" pitchFamily="2" charset="2"/>
            </a:endParaRPr>
          </a:p>
          <a:p>
            <a:pPr marL="1257300" lvl="2" indent="-342900" algn="l">
              <a:spcBef>
                <a:spcPts val="0"/>
              </a:spcBef>
              <a:buFont typeface="Arial" panose="020B0604020202020204" pitchFamily="34" charset="0"/>
              <a:buChar char="•"/>
            </a:pPr>
            <a:endParaRPr lang="en-US" sz="100" dirty="0">
              <a:solidFill>
                <a:schemeClr val="tx1"/>
              </a:solidFill>
              <a:latin typeface="Garamond" panose="02020404030301010803" pitchFamily="18" charset="0"/>
            </a:endParaRP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27</a:t>
            </a:fld>
            <a:endParaRPr lang="en-US"/>
          </a:p>
        </p:txBody>
      </p:sp>
    </p:spTree>
    <p:extLst>
      <p:ext uri="{BB962C8B-B14F-4D97-AF65-F5344CB8AC3E}">
        <p14:creationId xmlns:p14="http://schemas.microsoft.com/office/powerpoint/2010/main" val="2734175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New collaboration and future opportunities </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en-US" sz="2800" u="sng" dirty="0">
                <a:solidFill>
                  <a:schemeClr val="tx1"/>
                </a:solidFill>
                <a:latin typeface="Garamond" panose="02020404030301010803" pitchFamily="18" charset="0"/>
                <a:sym typeface="Wingdings" panose="05000000000000000000" pitchFamily="2" charset="2"/>
              </a:rPr>
              <a:t>Future opportunities</a:t>
            </a:r>
          </a:p>
          <a:p>
            <a:pPr marL="342900" indent="-342900" algn="l">
              <a:spcBef>
                <a:spcPts val="0"/>
              </a:spcBef>
              <a:buFont typeface="Arial" panose="020B0604020202020204" pitchFamily="34" charset="0"/>
              <a:buChar char="•"/>
            </a:pPr>
            <a:r>
              <a:rPr lang="en-US" sz="2800" dirty="0">
                <a:solidFill>
                  <a:schemeClr val="tx1"/>
                </a:solidFill>
                <a:latin typeface="Garamond" panose="02020404030301010803" pitchFamily="18" charset="0"/>
                <a:sym typeface="Wingdings" panose="05000000000000000000" pitchFamily="2" charset="2"/>
              </a:rPr>
              <a:t>Project Lead the Way (PLTW): </a:t>
            </a:r>
          </a:p>
          <a:p>
            <a:pPr marL="800100" lvl="1" indent="-342900" algn="l">
              <a:spcBef>
                <a:spcPts val="0"/>
              </a:spcBef>
              <a:buFont typeface="Arial" panose="020B0604020202020204" pitchFamily="34" charset="0"/>
              <a:buChar char="•"/>
            </a:pPr>
            <a:r>
              <a:rPr lang="en-US" sz="2400" dirty="0">
                <a:solidFill>
                  <a:schemeClr val="tx1"/>
                </a:solidFill>
                <a:latin typeface="Garamond" panose="02020404030301010803" pitchFamily="18" charset="0"/>
                <a:sym typeface="Wingdings" panose="05000000000000000000" pitchFamily="2" charset="2"/>
              </a:rPr>
              <a:t>By understanding how the program is implemented/expanded across the state over time, we will be able to evaluate the program impact more rigorously (next step)</a:t>
            </a:r>
          </a:p>
          <a:p>
            <a:pPr lvl="1" algn="l">
              <a:spcBef>
                <a:spcPts val="0"/>
              </a:spcBef>
            </a:pPr>
            <a:endParaRPr lang="en-US" sz="2400" dirty="0">
              <a:solidFill>
                <a:schemeClr val="tx1"/>
              </a:solidFill>
              <a:latin typeface="Garamond" panose="02020404030301010803" pitchFamily="18" charset="0"/>
              <a:sym typeface="Wingdings" panose="05000000000000000000" pitchFamily="2" charset="2"/>
            </a:endParaRPr>
          </a:p>
          <a:p>
            <a:pPr marL="800100" lvl="1" indent="-342900" algn="l">
              <a:spcBef>
                <a:spcPts val="0"/>
              </a:spcBef>
              <a:buFont typeface="Wingdings" panose="05000000000000000000" pitchFamily="2" charset="2"/>
              <a:buChar char="à"/>
            </a:pPr>
            <a:r>
              <a:rPr lang="en-US" sz="2400" dirty="0">
                <a:solidFill>
                  <a:schemeClr val="tx1"/>
                </a:solidFill>
                <a:latin typeface="Garamond" panose="02020404030301010803" pitchFamily="18" charset="0"/>
                <a:sym typeface="Wingdings" panose="05000000000000000000" pitchFamily="2" charset="2"/>
              </a:rPr>
              <a:t>Simple descriptive studies can lead to a larger project </a:t>
            </a:r>
          </a:p>
          <a:p>
            <a:pPr lvl="1" algn="l">
              <a:spcBef>
                <a:spcPts val="0"/>
              </a:spcBef>
            </a:pPr>
            <a:endParaRPr lang="en-US" sz="2400" dirty="0">
              <a:solidFill>
                <a:schemeClr val="tx1"/>
              </a:solidFill>
              <a:latin typeface="Garamond" panose="02020404030301010803" pitchFamily="18" charset="0"/>
              <a:sym typeface="Wingdings" panose="05000000000000000000" pitchFamily="2" charset="2"/>
            </a:endParaRPr>
          </a:p>
          <a:p>
            <a:pPr marL="342900" indent="-342900" algn="l">
              <a:spcBef>
                <a:spcPts val="0"/>
              </a:spcBef>
              <a:buFont typeface="Arial" panose="020B0604020202020204" pitchFamily="34" charset="0"/>
              <a:buChar char="•"/>
            </a:pPr>
            <a:r>
              <a:rPr lang="en-US" sz="2600" dirty="0">
                <a:solidFill>
                  <a:schemeClr val="tx1"/>
                </a:solidFill>
                <a:latin typeface="Garamond" panose="02020404030301010803" pitchFamily="18" charset="0"/>
                <a:sym typeface="Wingdings" panose="05000000000000000000" pitchFamily="2" charset="2"/>
              </a:rPr>
              <a:t>Possibility of linking DHE data to workforce data (UI wage data) and developing research agenda around it</a:t>
            </a:r>
          </a:p>
          <a:p>
            <a:pPr marL="342900" indent="-342900" algn="l">
              <a:spcBef>
                <a:spcPts val="0"/>
              </a:spcBef>
              <a:buFont typeface="Arial" panose="020B0604020202020204" pitchFamily="34" charset="0"/>
              <a:buChar char="•"/>
            </a:pPr>
            <a:endParaRPr lang="en-US" sz="2600" dirty="0">
              <a:solidFill>
                <a:schemeClr val="tx1"/>
              </a:solidFill>
              <a:latin typeface="Garamond" panose="02020404030301010803" pitchFamily="18" charset="0"/>
              <a:sym typeface="Wingdings" panose="05000000000000000000" pitchFamily="2" charset="2"/>
            </a:endParaRPr>
          </a:p>
          <a:p>
            <a:pPr marL="1257300" lvl="2" indent="-342900" algn="l">
              <a:spcBef>
                <a:spcPts val="0"/>
              </a:spcBef>
              <a:buFont typeface="Arial" panose="020B0604020202020204" pitchFamily="34" charset="0"/>
              <a:buChar char="•"/>
            </a:pPr>
            <a:endParaRPr lang="en-US" sz="100" dirty="0">
              <a:solidFill>
                <a:schemeClr val="tx1"/>
              </a:solidFill>
              <a:latin typeface="Garamond" panose="02020404030301010803" pitchFamily="18" charset="0"/>
            </a:endParaRP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28</a:t>
            </a:fld>
            <a:endParaRPr lang="en-US"/>
          </a:p>
        </p:txBody>
      </p:sp>
    </p:spTree>
    <p:extLst>
      <p:ext uri="{BB962C8B-B14F-4D97-AF65-F5344CB8AC3E}">
        <p14:creationId xmlns:p14="http://schemas.microsoft.com/office/powerpoint/2010/main" val="2106304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chemeClr val="bg1"/>
                </a:solidFill>
                <a:latin typeface="Garamond" panose="02020404030301010803" pitchFamily="18" charset="0"/>
              </a:rPr>
              <a:t>Summary</a:t>
            </a:r>
            <a:r>
              <a:rPr lang="en-US" sz="3600" dirty="0">
                <a:solidFill>
                  <a:schemeClr val="bg1"/>
                </a:solidFill>
                <a:latin typeface="Garamond" panose="02020404030301010803" pitchFamily="18" charset="0"/>
              </a:rPr>
              <a:t> </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spcBef>
                <a:spcPts val="0"/>
              </a:spcBef>
              <a:buFont typeface="Arial" panose="020B0604020202020204" pitchFamily="34" charset="0"/>
              <a:buChar char="•"/>
            </a:pPr>
            <a:r>
              <a:rPr lang="en-US" sz="2600" dirty="0">
                <a:solidFill>
                  <a:schemeClr val="tx1"/>
                </a:solidFill>
                <a:latin typeface="Garamond" panose="02020404030301010803" pitchFamily="18" charset="0"/>
                <a:sym typeface="Wingdings" panose="05000000000000000000" pitchFamily="2" charset="2"/>
              </a:rPr>
              <a:t>SLU can play a vital role in creating educational opportunities for local students and statewide to support geospatial workforce development (all stakeholders acknowledge that this is our priority in the region)</a:t>
            </a:r>
          </a:p>
          <a:p>
            <a:pPr marL="342900" indent="-342900" algn="l">
              <a:spcBef>
                <a:spcPts val="0"/>
              </a:spcBef>
              <a:buFont typeface="Arial" panose="020B0604020202020204" pitchFamily="34" charset="0"/>
              <a:buChar char="•"/>
            </a:pPr>
            <a:r>
              <a:rPr lang="en-US" sz="2600" dirty="0">
                <a:solidFill>
                  <a:schemeClr val="tx1"/>
                </a:solidFill>
                <a:latin typeface="Garamond" panose="02020404030301010803" pitchFamily="18" charset="0"/>
                <a:sym typeface="Wingdings" panose="05000000000000000000" pitchFamily="2" charset="2"/>
              </a:rPr>
              <a:t>SLU can play an important role in supporting/conducting data-driven educational and social science research to support critical issues facing our state</a:t>
            </a:r>
          </a:p>
          <a:p>
            <a:pPr marL="342900" indent="-342900" algn="l">
              <a:spcBef>
                <a:spcPts val="0"/>
              </a:spcBef>
              <a:buFont typeface="Arial" panose="020B0604020202020204" pitchFamily="34" charset="0"/>
              <a:buChar char="•"/>
            </a:pPr>
            <a:r>
              <a:rPr lang="en-US" sz="2600" dirty="0">
                <a:solidFill>
                  <a:schemeClr val="tx1"/>
                </a:solidFill>
                <a:latin typeface="Garamond" panose="02020404030301010803" pitchFamily="18" charset="0"/>
                <a:sym typeface="Wingdings" panose="05000000000000000000" pitchFamily="2" charset="2"/>
              </a:rPr>
              <a:t>The relationships that we have developed over many years are critical to this (this includes our teacher </a:t>
            </a:r>
            <a:r>
              <a:rPr lang="en-US" sz="2600" dirty="0" err="1">
                <a:solidFill>
                  <a:schemeClr val="tx1"/>
                </a:solidFill>
                <a:latin typeface="Garamond" panose="02020404030301010803" pitchFamily="18" charset="0"/>
                <a:sym typeface="Wingdings" panose="05000000000000000000" pitchFamily="2" charset="2"/>
              </a:rPr>
              <a:t>ed</a:t>
            </a:r>
            <a:r>
              <a:rPr lang="en-US" sz="2600" dirty="0">
                <a:solidFill>
                  <a:schemeClr val="tx1"/>
                </a:solidFill>
                <a:latin typeface="Garamond" panose="02020404030301010803" pitchFamily="18" charset="0"/>
                <a:sym typeface="Wingdings" panose="05000000000000000000" pitchFamily="2" charset="2"/>
              </a:rPr>
              <a:t> and </a:t>
            </a:r>
            <a:r>
              <a:rPr lang="en-US" sz="2600" dirty="0" err="1">
                <a:solidFill>
                  <a:schemeClr val="tx1"/>
                </a:solidFill>
                <a:latin typeface="Garamond" panose="02020404030301010803" pitchFamily="18" charset="0"/>
                <a:sym typeface="Wingdings" panose="05000000000000000000" pitchFamily="2" charset="2"/>
              </a:rPr>
              <a:t>ed</a:t>
            </a:r>
            <a:r>
              <a:rPr lang="en-US" sz="2600" dirty="0">
                <a:solidFill>
                  <a:schemeClr val="tx1"/>
                </a:solidFill>
                <a:latin typeface="Garamond" panose="02020404030301010803" pitchFamily="18" charset="0"/>
                <a:sym typeface="Wingdings" panose="05000000000000000000" pitchFamily="2" charset="2"/>
              </a:rPr>
              <a:t> leadership programs)</a:t>
            </a:r>
          </a:p>
          <a:p>
            <a:pPr marL="342900" indent="-342900" algn="l">
              <a:spcBef>
                <a:spcPts val="0"/>
              </a:spcBef>
              <a:buFont typeface="Arial" panose="020B0604020202020204" pitchFamily="34" charset="0"/>
              <a:buChar char="•"/>
            </a:pPr>
            <a:r>
              <a:rPr lang="en-US" sz="2600" dirty="0">
                <a:solidFill>
                  <a:schemeClr val="tx1"/>
                </a:solidFill>
                <a:latin typeface="Garamond" panose="02020404030301010803" pitchFamily="18" charset="0"/>
                <a:sym typeface="Wingdings" panose="05000000000000000000" pitchFamily="2" charset="2"/>
              </a:rPr>
              <a:t>Building a relationship/collaboration among SLU, MU and UMKC adds to the trust we are building around research as well as research capacity to address key issues to our state </a:t>
            </a:r>
          </a:p>
          <a:p>
            <a:pPr marL="1257300" lvl="2" indent="-342900" algn="l">
              <a:spcBef>
                <a:spcPts val="0"/>
              </a:spcBef>
              <a:buFont typeface="Arial" panose="020B0604020202020204" pitchFamily="34" charset="0"/>
              <a:buChar char="•"/>
            </a:pPr>
            <a:endParaRPr lang="en-US" sz="100" dirty="0">
              <a:solidFill>
                <a:schemeClr val="tx1"/>
              </a:solidFill>
              <a:latin typeface="Garamond" panose="02020404030301010803" pitchFamily="18" charset="0"/>
            </a:endParaRP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29</a:t>
            </a:fld>
            <a:endParaRPr lang="en-US"/>
          </a:p>
        </p:txBody>
      </p:sp>
    </p:spTree>
    <p:extLst>
      <p:ext uri="{BB962C8B-B14F-4D97-AF65-F5344CB8AC3E}">
        <p14:creationId xmlns:p14="http://schemas.microsoft.com/office/powerpoint/2010/main" val="293242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Today’s talk: Two Parts</a:t>
            </a:r>
          </a:p>
        </p:txBody>
      </p:sp>
      <p:sp>
        <p:nvSpPr>
          <p:cNvPr id="5" name="Content Placeholder 2"/>
          <p:cNvSpPr txBox="1">
            <a:spLocks/>
          </p:cNvSpPr>
          <p:nvPr/>
        </p:nvSpPr>
        <p:spPr>
          <a:xfrm>
            <a:off x="457200" y="1287628"/>
            <a:ext cx="8229600" cy="4838539"/>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just">
              <a:spcBef>
                <a:spcPts val="0"/>
              </a:spcBef>
            </a:pPr>
            <a:r>
              <a:rPr lang="en-US" sz="2800" dirty="0">
                <a:solidFill>
                  <a:prstClr val="black"/>
                </a:solidFill>
                <a:latin typeface="Garamond" panose="02020404030301010803" pitchFamily="18" charset="0"/>
              </a:rPr>
              <a:t>Part 1: Understanding the current challenges </a:t>
            </a:r>
          </a:p>
          <a:p>
            <a:pPr algn="just">
              <a:spcBef>
                <a:spcPts val="0"/>
              </a:spcBef>
            </a:pPr>
            <a:endParaRPr lang="en-US" sz="2800" dirty="0">
              <a:solidFill>
                <a:prstClr val="black"/>
              </a:solidFill>
              <a:latin typeface="Garamond" panose="02020404030301010803" pitchFamily="18" charset="0"/>
            </a:endParaRPr>
          </a:p>
          <a:p>
            <a:pPr algn="just">
              <a:spcBef>
                <a:spcPts val="0"/>
              </a:spcBef>
            </a:pPr>
            <a:r>
              <a:rPr lang="en-US" sz="2400" dirty="0">
                <a:solidFill>
                  <a:schemeClr val="tx1"/>
                </a:solidFill>
                <a:latin typeface="Garamond" panose="02020404030301010803" pitchFamily="18" charset="0"/>
              </a:rPr>
              <a:t>a) Historical overview of post-secondary enrollment and degree attainment trends by race and gender groups in MO using the American Community Survey(ACS)</a:t>
            </a:r>
          </a:p>
          <a:p>
            <a:endParaRPr lang="en-US" sz="2400" dirty="0">
              <a:solidFill>
                <a:schemeClr val="tx1"/>
              </a:solidFill>
              <a:latin typeface="Garamond" panose="02020404030301010803" pitchFamily="18" charset="0"/>
            </a:endParaRPr>
          </a:p>
          <a:p>
            <a:pPr algn="l"/>
            <a:r>
              <a:rPr lang="en-US" sz="2400" dirty="0">
                <a:solidFill>
                  <a:schemeClr val="tx1"/>
                </a:solidFill>
                <a:latin typeface="Garamond" panose="02020404030301010803" pitchFamily="18" charset="0"/>
              </a:rPr>
              <a:t>b) Race-and-gender gaps in degree attainment by following a cohort of all first-time 9</a:t>
            </a:r>
            <a:r>
              <a:rPr lang="en-US" sz="2400" baseline="30000" dirty="0">
                <a:solidFill>
                  <a:schemeClr val="tx1"/>
                </a:solidFill>
                <a:latin typeface="Garamond" panose="02020404030301010803" pitchFamily="18" charset="0"/>
              </a:rPr>
              <a:t>th</a:t>
            </a:r>
            <a:r>
              <a:rPr lang="en-US" sz="2400" dirty="0">
                <a:solidFill>
                  <a:schemeClr val="tx1"/>
                </a:solidFill>
                <a:latin typeface="Garamond" panose="02020404030301010803" pitchFamily="18" charset="0"/>
              </a:rPr>
              <a:t>-grade students in MO public high schools through 6 years in college (entering HS in AY2009-10)</a:t>
            </a:r>
          </a:p>
          <a:p>
            <a:pPr marL="1028700" lvl="1" indent="-342900" algn="l">
              <a:buFont typeface="Arial" panose="020B0604020202020204" pitchFamily="34" charset="0"/>
              <a:buChar char="•"/>
            </a:pPr>
            <a:r>
              <a:rPr lang="en-US" sz="2400" dirty="0">
                <a:solidFill>
                  <a:schemeClr val="tx1"/>
                </a:solidFill>
                <a:latin typeface="Garamond" panose="02020404030301010803" pitchFamily="18" charset="0"/>
              </a:rPr>
              <a:t>What factors explain the gap?</a:t>
            </a:r>
          </a:p>
          <a:p>
            <a:pPr marL="1028700" lvl="1" indent="-342900" algn="l">
              <a:buFont typeface="Arial" panose="020B0604020202020204" pitchFamily="34" charset="0"/>
              <a:buChar char="•"/>
            </a:pPr>
            <a:r>
              <a:rPr lang="en-US" sz="2400" dirty="0">
                <a:solidFill>
                  <a:schemeClr val="tx1"/>
                </a:solidFill>
                <a:latin typeface="Garamond" panose="02020404030301010803" pitchFamily="18" charset="0"/>
              </a:rPr>
              <a:t>Importance of pre-college academic skills</a:t>
            </a:r>
          </a:p>
          <a:p>
            <a:pPr marL="914400" lvl="1" indent="-457200" algn="just">
              <a:spcBef>
                <a:spcPts val="0"/>
              </a:spcBef>
              <a:buFont typeface="Arial" panose="020B0604020202020204" pitchFamily="34" charset="0"/>
              <a:buChar char="•"/>
            </a:pPr>
            <a:endParaRPr lang="en-US" sz="1400" dirty="0">
              <a:solidFill>
                <a:schemeClr val="tx1"/>
              </a:solidFill>
              <a:latin typeface="Garamond" panose="02020404030301010803" pitchFamily="18" charset="0"/>
            </a:endParaRPr>
          </a:p>
          <a:p>
            <a:pPr algn="just">
              <a:spcBef>
                <a:spcPts val="0"/>
              </a:spcBef>
            </a:pPr>
            <a:endParaRPr lang="en-US" sz="2400" dirty="0">
              <a:solidFill>
                <a:prstClr val="black"/>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3</a:t>
            </a:fld>
            <a:endParaRPr lang="en-US"/>
          </a:p>
        </p:txBody>
      </p:sp>
    </p:spTree>
    <p:extLst>
      <p:ext uri="{BB962C8B-B14F-4D97-AF65-F5344CB8AC3E}">
        <p14:creationId xmlns:p14="http://schemas.microsoft.com/office/powerpoint/2010/main" val="3253150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latin typeface="Garamond" panose="02020404030301010803" pitchFamily="18" charset="0"/>
              </a:rPr>
              <a:t>Questions and Discussions?</a:t>
            </a:r>
          </a:p>
        </p:txBody>
      </p:sp>
      <p:sp>
        <p:nvSpPr>
          <p:cNvPr id="5" name="Content Placeholder 2"/>
          <p:cNvSpPr txBox="1">
            <a:spLocks/>
          </p:cNvSpPr>
          <p:nvPr/>
        </p:nvSpPr>
        <p:spPr>
          <a:xfrm>
            <a:off x="95534" y="1442194"/>
            <a:ext cx="8915944" cy="5415806"/>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endParaRPr lang="en-US" sz="2600" dirty="0">
              <a:solidFill>
                <a:schemeClr val="tx1"/>
              </a:solidFill>
              <a:latin typeface="Garamond" panose="02020404030301010803" pitchFamily="18" charset="0"/>
              <a:sym typeface="Wingdings" panose="05000000000000000000" pitchFamily="2" charset="2"/>
            </a:endParaRPr>
          </a:p>
          <a:p>
            <a:pPr marL="1257300" lvl="2" indent="-342900" algn="l">
              <a:spcBef>
                <a:spcPts val="0"/>
              </a:spcBef>
              <a:buFont typeface="Arial" panose="020B0604020202020204" pitchFamily="34" charset="0"/>
              <a:buChar char="•"/>
            </a:pPr>
            <a:endParaRPr lang="en-US" sz="100" dirty="0">
              <a:solidFill>
                <a:schemeClr val="tx1"/>
              </a:solidFill>
              <a:latin typeface="Garamond" panose="02020404030301010803" pitchFamily="18" charset="0"/>
            </a:endParaRPr>
          </a:p>
          <a:p>
            <a:pPr lvl="1" algn="l">
              <a:spcBef>
                <a:spcPts val="0"/>
              </a:spcBef>
            </a:pPr>
            <a:endParaRPr lang="en-US" sz="1600" dirty="0">
              <a:solidFill>
                <a:schemeClr val="tx1"/>
              </a:solidFill>
              <a:latin typeface="Garamond" panose="02020404030301010803" pitchFamily="18" charset="0"/>
            </a:endParaRPr>
          </a:p>
          <a:p>
            <a:pPr algn="l">
              <a:spcBef>
                <a:spcPts val="0"/>
              </a:spcBef>
            </a:pPr>
            <a:r>
              <a:rPr lang="en-US" sz="2400" dirty="0">
                <a:solidFill>
                  <a:schemeClr val="tx1"/>
                </a:solidFill>
                <a:latin typeface="Garamond" panose="02020404030301010803" pitchFamily="18" charset="0"/>
              </a:rPr>
              <a:t> </a:t>
            </a: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30</a:t>
            </a:fld>
            <a:endParaRPr lang="en-US"/>
          </a:p>
        </p:txBody>
      </p:sp>
    </p:spTree>
    <p:extLst>
      <p:ext uri="{BB962C8B-B14F-4D97-AF65-F5344CB8AC3E}">
        <p14:creationId xmlns:p14="http://schemas.microsoft.com/office/powerpoint/2010/main" val="38711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Today’s talk: Two Parts</a:t>
            </a:r>
          </a:p>
        </p:txBody>
      </p:sp>
      <p:sp>
        <p:nvSpPr>
          <p:cNvPr id="5" name="Content Placeholder 2"/>
          <p:cNvSpPr txBox="1">
            <a:spLocks/>
          </p:cNvSpPr>
          <p:nvPr/>
        </p:nvSpPr>
        <p:spPr>
          <a:xfrm>
            <a:off x="290945" y="1287628"/>
            <a:ext cx="8756073" cy="4838539"/>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just">
              <a:spcBef>
                <a:spcPts val="0"/>
              </a:spcBef>
            </a:pPr>
            <a:r>
              <a:rPr lang="en-US" sz="3000" dirty="0">
                <a:solidFill>
                  <a:prstClr val="black"/>
                </a:solidFill>
                <a:latin typeface="Garamond" panose="02020404030301010803" pitchFamily="18" charset="0"/>
              </a:rPr>
              <a:t>Part 2 : Current opportunities and initiatives </a:t>
            </a:r>
          </a:p>
          <a:p>
            <a:pPr algn="just">
              <a:spcBef>
                <a:spcPts val="0"/>
              </a:spcBef>
            </a:pPr>
            <a:endParaRPr lang="en-US" sz="2400" dirty="0">
              <a:solidFill>
                <a:prstClr val="black"/>
              </a:solidFill>
              <a:latin typeface="Garamond" panose="02020404030301010803" pitchFamily="18" charset="0"/>
            </a:endParaRPr>
          </a:p>
          <a:p>
            <a:pPr marL="457200" indent="-457200" algn="l">
              <a:buFont typeface="Arial" panose="020B0604020202020204" pitchFamily="34" charset="0"/>
              <a:buChar char="•"/>
            </a:pPr>
            <a:r>
              <a:rPr lang="en-US" sz="2800" dirty="0">
                <a:solidFill>
                  <a:schemeClr val="tx1"/>
                </a:solidFill>
                <a:latin typeface="Garamond" panose="02020404030301010803" pitchFamily="18" charset="0"/>
              </a:rPr>
              <a:t>Relocation of National Geospatial-Intelligence Agency (NGA) to North St. Louis in 2025</a:t>
            </a:r>
          </a:p>
          <a:p>
            <a:pPr marL="457200" indent="-457200" algn="l">
              <a:buFont typeface="Arial" panose="020B0604020202020204" pitchFamily="34" charset="0"/>
              <a:buChar char="•"/>
            </a:pPr>
            <a:r>
              <a:rPr lang="en-US" sz="2800" dirty="0">
                <a:solidFill>
                  <a:schemeClr val="tx1"/>
                </a:solidFill>
                <a:latin typeface="Garamond" panose="02020404030301010803" pitchFamily="18" charset="0"/>
              </a:rPr>
              <a:t>SLU’s role in supporting K-12 teachers, students, and workforce development </a:t>
            </a:r>
          </a:p>
          <a:p>
            <a:pPr marL="457200" indent="-457200" algn="l">
              <a:buFont typeface="Arial" panose="020B0604020202020204" pitchFamily="34" charset="0"/>
              <a:buChar char="•"/>
            </a:pPr>
            <a:r>
              <a:rPr lang="en-US" sz="2800" dirty="0">
                <a:solidFill>
                  <a:schemeClr val="tx1"/>
                </a:solidFill>
                <a:latin typeface="Garamond" panose="02020404030301010803" pitchFamily="18" charset="0"/>
              </a:rPr>
              <a:t>Current research and capacity building through research </a:t>
            </a:r>
          </a:p>
          <a:p>
            <a:pPr marL="914400" lvl="1" indent="-457200" algn="l">
              <a:buFont typeface="Arial" panose="020B0604020202020204" pitchFamily="34" charset="0"/>
              <a:buChar char="•"/>
            </a:pPr>
            <a:r>
              <a:rPr lang="en-US" sz="2400" dirty="0">
                <a:solidFill>
                  <a:schemeClr val="tx1"/>
                </a:solidFill>
                <a:latin typeface="Garamond" panose="02020404030301010803" pitchFamily="18" charset="0"/>
              </a:rPr>
              <a:t>Addressing the questions related to PLTW initiated by KC STEM alliance and developing research from there</a:t>
            </a:r>
          </a:p>
          <a:p>
            <a:pPr marL="914400" lvl="1" indent="-457200" algn="l">
              <a:buFont typeface="Arial" panose="020B0604020202020204" pitchFamily="34" charset="0"/>
              <a:buChar char="•"/>
            </a:pPr>
            <a:r>
              <a:rPr lang="en-US" sz="2400" dirty="0">
                <a:solidFill>
                  <a:schemeClr val="tx1"/>
                </a:solidFill>
                <a:latin typeface="Garamond" panose="02020404030301010803" pitchFamily="18" charset="0"/>
              </a:rPr>
              <a:t>Working with the key stakeholders to help develop research agendas, initiate longitudinal data construction(linkage), and address questions that are important to our state using the data. </a:t>
            </a:r>
          </a:p>
          <a:p>
            <a:pPr marL="914400" lvl="1" indent="-457200" algn="l">
              <a:spcBef>
                <a:spcPts val="0"/>
              </a:spcBef>
              <a:buFont typeface="Arial" panose="020B0604020202020204" pitchFamily="34" charset="0"/>
              <a:buChar char="•"/>
            </a:pPr>
            <a:endParaRPr lang="en-US" sz="1400" dirty="0">
              <a:solidFill>
                <a:schemeClr val="tx1"/>
              </a:solidFill>
              <a:latin typeface="Garamond" panose="02020404030301010803" pitchFamily="18" charset="0"/>
            </a:endParaRPr>
          </a:p>
          <a:p>
            <a:pPr algn="just">
              <a:spcBef>
                <a:spcPts val="0"/>
              </a:spcBef>
            </a:pPr>
            <a:endParaRPr lang="en-US" sz="2400" dirty="0">
              <a:solidFill>
                <a:prstClr val="black"/>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4</a:t>
            </a:fld>
            <a:endParaRPr lang="en-US"/>
          </a:p>
        </p:txBody>
      </p:sp>
    </p:spTree>
    <p:extLst>
      <p:ext uri="{BB962C8B-B14F-4D97-AF65-F5344CB8AC3E}">
        <p14:creationId xmlns:p14="http://schemas.microsoft.com/office/powerpoint/2010/main" val="365941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2801" y="2229220"/>
            <a:ext cx="7764001" cy="2169825"/>
          </a:xfrm>
          <a:prstGeom prst="rect">
            <a:avLst/>
          </a:prstGeom>
          <a:noFill/>
        </p:spPr>
        <p:txBody>
          <a:bodyPr wrap="square" lIns="182880" tIns="182880" rIns="182880" rtlCol="0">
            <a:spAutoFit/>
          </a:bodyPr>
          <a:lstStyle/>
          <a:p>
            <a:endParaRPr lang="en-US" b="1" dirty="0">
              <a:latin typeface="Garamond" panose="02020404030301010803" pitchFamily="18" charset="0"/>
            </a:endParaRPr>
          </a:p>
          <a:p>
            <a:pPr algn="ctr"/>
            <a:r>
              <a:rPr lang="en-US" sz="3600" b="1" dirty="0">
                <a:solidFill>
                  <a:prstClr val="black"/>
                </a:solidFill>
                <a:latin typeface="Garamond" panose="02020404030301010803" pitchFamily="18" charset="0"/>
              </a:rPr>
              <a:t>Part 1: </a:t>
            </a:r>
          </a:p>
          <a:p>
            <a:pPr algn="ctr"/>
            <a:r>
              <a:rPr lang="en-US" sz="3600" b="1" dirty="0">
                <a:solidFill>
                  <a:prstClr val="black"/>
                </a:solidFill>
                <a:latin typeface="Garamond" panose="02020404030301010803" pitchFamily="18" charset="0"/>
              </a:rPr>
              <a:t>Understanding the current challenges </a:t>
            </a:r>
          </a:p>
          <a:p>
            <a:endParaRPr lang="en-US" b="1" dirty="0"/>
          </a:p>
          <a:p>
            <a:endParaRPr lang="en-US" b="1" dirty="0"/>
          </a:p>
        </p:txBody>
      </p:sp>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5" name="Slide Number Placeholder 4">
            <a:extLst>
              <a:ext uri="{FF2B5EF4-FFF2-40B4-BE49-F238E27FC236}">
                <a16:creationId xmlns:a16="http://schemas.microsoft.com/office/drawing/2014/main" id="{A92581B8-EB21-4492-A8DA-837BE85BBC64}"/>
              </a:ext>
            </a:extLst>
          </p:cNvPr>
          <p:cNvSpPr>
            <a:spLocks noGrp="1"/>
          </p:cNvSpPr>
          <p:nvPr>
            <p:ph type="sldNum" sz="quarter" idx="12"/>
          </p:nvPr>
        </p:nvSpPr>
        <p:spPr/>
        <p:txBody>
          <a:bodyPr/>
          <a:lstStyle/>
          <a:p>
            <a:fld id="{B185298A-5451-C54F-BBDA-CE0945AD835D}" type="slidenum">
              <a:rPr lang="en-US" smtClean="0"/>
              <a:t>5</a:t>
            </a:fld>
            <a:endParaRPr lang="en-US"/>
          </a:p>
        </p:txBody>
      </p:sp>
    </p:spTree>
    <p:extLst>
      <p:ext uri="{BB962C8B-B14F-4D97-AF65-F5344CB8AC3E}">
        <p14:creationId xmlns:p14="http://schemas.microsoft.com/office/powerpoint/2010/main" val="214201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Context: Critical Issues</a:t>
            </a:r>
          </a:p>
        </p:txBody>
      </p:sp>
      <p:sp>
        <p:nvSpPr>
          <p:cNvPr id="5" name="Content Placeholder 2"/>
          <p:cNvSpPr txBox="1">
            <a:spLocks/>
          </p:cNvSpPr>
          <p:nvPr/>
        </p:nvSpPr>
        <p:spPr>
          <a:xfrm>
            <a:off x="377688" y="1340636"/>
            <a:ext cx="8686800" cy="4838539"/>
          </a:xfrm>
          <a:prstGeom prst="rect">
            <a:avLst/>
          </a:prstGeom>
        </p:spPr>
        <p:txBody>
          <a:bodyPr vert="horz" lIns="91440" tIns="45720" rIns="91440" bIns="45720" rtlCol="0">
            <a:normAutofit fontScale="925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800" u="sng" dirty="0">
                <a:solidFill>
                  <a:schemeClr val="tx1"/>
                </a:solidFill>
                <a:latin typeface="Garamond" panose="02020404030301010803" pitchFamily="18" charset="0"/>
              </a:rPr>
              <a:t>US Income Distribution, Labor Market, and Educational Attainment Trends:</a:t>
            </a:r>
            <a:r>
              <a:rPr lang="en-US" sz="2800" dirty="0">
                <a:solidFill>
                  <a:schemeClr val="tx1"/>
                </a:solidFill>
                <a:latin typeface="Garamond" panose="02020404030301010803" pitchFamily="18" charset="0"/>
              </a:rPr>
              <a:t> </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Growing income inequality in recent decades </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Growth in knowledge-based economy, requiring skills beyond high school</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Growing income gaps between those with and without post-secondary credentials (increasing college premium and wage polarization)</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Post-secondary degree attainment has increased over the last several decades</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But, degree attainment gaps have also grown by socio-demographic characteristics </a:t>
            </a:r>
          </a:p>
          <a:p>
            <a:pPr algn="l"/>
            <a:r>
              <a:rPr lang="en-US" sz="2400" dirty="0">
                <a:solidFill>
                  <a:schemeClr val="tx1"/>
                </a:solidFill>
                <a:latin typeface="Garamond" panose="02020404030301010803" pitchFamily="18" charset="0"/>
                <a:sym typeface="Wingdings" panose="05000000000000000000" pitchFamily="2" charset="2"/>
              </a:rPr>
              <a:t> </a:t>
            </a:r>
            <a:r>
              <a:rPr lang="en-US" sz="2400" b="1" dirty="0">
                <a:solidFill>
                  <a:schemeClr val="tx1"/>
                </a:solidFill>
                <a:latin typeface="Garamond" panose="02020404030301010803" pitchFamily="18" charset="0"/>
                <a:sym typeface="Wingdings" panose="05000000000000000000" pitchFamily="2" charset="2"/>
              </a:rPr>
              <a:t>Addressing educational disparities is the key to future success of our youth</a:t>
            </a:r>
            <a:endParaRPr lang="en-US" sz="2400" b="1" dirty="0">
              <a:solidFill>
                <a:schemeClr val="tx1"/>
              </a:solidFill>
              <a:latin typeface="Garamond" panose="02020404030301010803" pitchFamily="18" charset="0"/>
            </a:endParaRP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6</a:t>
            </a:fld>
            <a:endParaRPr lang="en-US"/>
          </a:p>
        </p:txBody>
      </p:sp>
    </p:spTree>
    <p:extLst>
      <p:ext uri="{BB962C8B-B14F-4D97-AF65-F5344CB8AC3E}">
        <p14:creationId xmlns:p14="http://schemas.microsoft.com/office/powerpoint/2010/main" val="169959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latin typeface="+mj-lt"/>
            </a:endParaRPr>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Growing educational attainment disparities </a:t>
            </a:r>
            <a:br>
              <a:rPr lang="en-US" dirty="0">
                <a:solidFill>
                  <a:schemeClr val="bg1"/>
                </a:solidFill>
                <a:latin typeface="Garamond" panose="02020404030301010803" pitchFamily="18" charset="0"/>
              </a:rPr>
            </a:br>
            <a:r>
              <a:rPr lang="en-US" dirty="0">
                <a:solidFill>
                  <a:schemeClr val="bg1"/>
                </a:solidFill>
                <a:latin typeface="Garamond" panose="02020404030301010803" pitchFamily="18" charset="0"/>
              </a:rPr>
              <a:t>in the US (4+ Years of Education)</a:t>
            </a:r>
          </a:p>
        </p:txBody>
      </p:sp>
      <p:sp>
        <p:nvSpPr>
          <p:cNvPr id="5" name="Content Placeholder 2"/>
          <p:cNvSpPr txBox="1">
            <a:spLocks/>
          </p:cNvSpPr>
          <p:nvPr/>
        </p:nvSpPr>
        <p:spPr>
          <a:xfrm>
            <a:off x="457200" y="1287628"/>
            <a:ext cx="8229600" cy="4838539"/>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400" dirty="0">
                <a:solidFill>
                  <a:schemeClr val="tx1"/>
                </a:solidFill>
                <a:latin typeface="+mj-lt"/>
              </a:rPr>
              <a:t>National trend by Brookings Institute (2017)</a:t>
            </a:r>
          </a:p>
          <a:p>
            <a:pPr algn="just">
              <a:spcBef>
                <a:spcPts val="0"/>
              </a:spcBef>
            </a:pPr>
            <a:endParaRPr lang="en-US" sz="2400" dirty="0">
              <a:solidFill>
                <a:schemeClr val="tx1"/>
              </a:solidFill>
              <a:latin typeface="+mj-lt"/>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latin typeface="+mj-lt"/>
              </a:rPr>
              <a:t>7</a:t>
            </a:fld>
            <a:endParaRPr lang="en-US">
              <a:latin typeface="+mj-lt"/>
            </a:endParaRPr>
          </a:p>
        </p:txBody>
      </p:sp>
      <p:pic>
        <p:nvPicPr>
          <p:cNvPr id="11" name="Picture 10"/>
          <p:cNvPicPr>
            <a:picLocks noChangeAspect="1"/>
          </p:cNvPicPr>
          <p:nvPr/>
        </p:nvPicPr>
        <p:blipFill>
          <a:blip r:embed="rId2"/>
          <a:stretch>
            <a:fillRect/>
          </a:stretch>
        </p:blipFill>
        <p:spPr>
          <a:xfrm>
            <a:off x="330534" y="1717160"/>
            <a:ext cx="8535170" cy="5140840"/>
          </a:xfrm>
          <a:prstGeom prst="rect">
            <a:avLst/>
          </a:prstGeom>
        </p:spPr>
      </p:pic>
    </p:spTree>
    <p:extLst>
      <p:ext uri="{BB962C8B-B14F-4D97-AF65-F5344CB8AC3E}">
        <p14:creationId xmlns:p14="http://schemas.microsoft.com/office/powerpoint/2010/main" val="15480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82" y="494522"/>
            <a:ext cx="45719" cy="369332"/>
          </a:xfrm>
          <a:prstGeom prst="rect">
            <a:avLst/>
          </a:prstGeom>
          <a:noFill/>
        </p:spPr>
        <p:txBody>
          <a:bodyPr wrap="square" rtlCol="0">
            <a:spAutoFit/>
          </a:bodyPr>
          <a:lstStyle/>
          <a:p>
            <a:endParaRPr lang="en-US" dirty="0"/>
          </a:p>
        </p:txBody>
      </p:sp>
      <p:sp>
        <p:nvSpPr>
          <p:cNvPr id="4" name="Title 1"/>
          <p:cNvSpPr txBox="1">
            <a:spLocks/>
          </p:cNvSpPr>
          <p:nvPr/>
        </p:nvSpPr>
        <p:spPr>
          <a:xfrm>
            <a:off x="457200" y="274638"/>
            <a:ext cx="8229600" cy="947672"/>
          </a:xfrm>
          <a:prstGeom prst="rect">
            <a:avLst/>
          </a:prstGeom>
          <a:solidFill>
            <a:srgbClr val="003399"/>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Do we see a similar pattern in MO?</a:t>
            </a:r>
          </a:p>
        </p:txBody>
      </p:sp>
      <p:sp>
        <p:nvSpPr>
          <p:cNvPr id="5" name="Content Placeholder 2"/>
          <p:cNvSpPr txBox="1">
            <a:spLocks/>
          </p:cNvSpPr>
          <p:nvPr/>
        </p:nvSpPr>
        <p:spPr>
          <a:xfrm>
            <a:off x="251791" y="1287628"/>
            <a:ext cx="8435009" cy="4940894"/>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endParaRPr lang="en-US" sz="2400" dirty="0">
              <a:solidFill>
                <a:schemeClr val="tx1"/>
              </a:solidFill>
              <a:latin typeface="Garamond" panose="02020404030301010803" pitchFamily="18" charset="0"/>
            </a:endParaRP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The first study looks at a difference in both </a:t>
            </a:r>
            <a:r>
              <a:rPr lang="en-US" sz="2400" b="1" dirty="0">
                <a:solidFill>
                  <a:schemeClr val="tx1"/>
                </a:solidFill>
                <a:latin typeface="Garamond" panose="02020404030301010803" pitchFamily="18" charset="0"/>
              </a:rPr>
              <a:t>college enrollment</a:t>
            </a:r>
            <a:r>
              <a:rPr lang="en-US" sz="2400" dirty="0">
                <a:solidFill>
                  <a:schemeClr val="tx1"/>
                </a:solidFill>
                <a:latin typeface="Garamond" panose="02020404030301010803" pitchFamily="18" charset="0"/>
              </a:rPr>
              <a:t> and </a:t>
            </a:r>
            <a:r>
              <a:rPr lang="en-US" sz="2400" b="1" dirty="0">
                <a:solidFill>
                  <a:schemeClr val="tx1"/>
                </a:solidFill>
                <a:latin typeface="Garamond" panose="02020404030301010803" pitchFamily="18" charset="0"/>
              </a:rPr>
              <a:t>attainment</a:t>
            </a:r>
            <a:r>
              <a:rPr lang="en-US" sz="2400" dirty="0">
                <a:solidFill>
                  <a:schemeClr val="tx1"/>
                </a:solidFill>
                <a:latin typeface="Garamond" panose="02020404030301010803" pitchFamily="18" charset="0"/>
              </a:rPr>
              <a:t> between white and black, male and female ACS respondents since 2000 (MO population trends)</a:t>
            </a:r>
          </a:p>
          <a:p>
            <a:pPr marL="800100" lvl="1" indent="-342900" algn="l">
              <a:buFont typeface="Arial" panose="020B0604020202020204" pitchFamily="34" charset="0"/>
              <a:buChar char="•"/>
            </a:pPr>
            <a:r>
              <a:rPr lang="en-US" sz="2200" dirty="0">
                <a:solidFill>
                  <a:schemeClr val="tx1"/>
                </a:solidFill>
                <a:latin typeface="Garamond" panose="02020404030301010803" pitchFamily="18" charset="0"/>
              </a:rPr>
              <a:t>Do we observe growing gaps in both enrollment and attainment? (attainment gaps may be growing because enrollment gaps are also growing(?))</a:t>
            </a:r>
          </a:p>
          <a:p>
            <a:pPr marL="800100" lvl="1" indent="-342900" algn="l">
              <a:buFont typeface="Arial" panose="020B0604020202020204" pitchFamily="34" charset="0"/>
              <a:buChar char="•"/>
            </a:pPr>
            <a:r>
              <a:rPr lang="en-US" sz="2200" dirty="0">
                <a:solidFill>
                  <a:schemeClr val="tx1"/>
                </a:solidFill>
                <a:latin typeface="Garamond" panose="02020404030301010803" pitchFamily="18" charset="0"/>
              </a:rPr>
              <a:t>We can’t make a causal claim here, but is the observed pattern consistent with the theory?  </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College enrollment:  Currently enrolled in college for age 18 to 24</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For degree attainment: Holding a 4-year degree for age 24 to 36</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Metro vs Non-Metro difference</a:t>
            </a:r>
          </a:p>
          <a:p>
            <a:pPr algn="l">
              <a:spcBef>
                <a:spcPts val="0"/>
              </a:spcBef>
            </a:pPr>
            <a:endParaRPr lang="en-US" sz="2400" dirty="0">
              <a:solidFill>
                <a:schemeClr val="tx1"/>
              </a:solidFill>
              <a:latin typeface="Garamond" panose="02020404030301010803" pitchFamily="18" charset="0"/>
            </a:endParaRPr>
          </a:p>
        </p:txBody>
      </p:sp>
      <p:sp>
        <p:nvSpPr>
          <p:cNvPr id="6" name="Slide Number Placeholder 5">
            <a:extLst>
              <a:ext uri="{FF2B5EF4-FFF2-40B4-BE49-F238E27FC236}">
                <a16:creationId xmlns:a16="http://schemas.microsoft.com/office/drawing/2014/main" id="{56CD49FA-06BC-4D45-B9D8-394EE332B8B5}"/>
              </a:ext>
            </a:extLst>
          </p:cNvPr>
          <p:cNvSpPr>
            <a:spLocks noGrp="1"/>
          </p:cNvSpPr>
          <p:nvPr>
            <p:ph type="sldNum" sz="quarter" idx="12"/>
          </p:nvPr>
        </p:nvSpPr>
        <p:spPr/>
        <p:txBody>
          <a:bodyPr/>
          <a:lstStyle/>
          <a:p>
            <a:fld id="{B185298A-5451-C54F-BBDA-CE0945AD835D}" type="slidenum">
              <a:rPr lang="en-US" smtClean="0"/>
              <a:t>8</a:t>
            </a:fld>
            <a:endParaRPr lang="en-US"/>
          </a:p>
        </p:txBody>
      </p:sp>
    </p:spTree>
    <p:extLst>
      <p:ext uri="{BB962C8B-B14F-4D97-AF65-F5344CB8AC3E}">
        <p14:creationId xmlns:p14="http://schemas.microsoft.com/office/powerpoint/2010/main" val="3705989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553200" y="6335132"/>
            <a:ext cx="2133600" cy="365125"/>
          </a:xfrm>
        </p:spPr>
        <p:txBody>
          <a:bodyPr/>
          <a:lstStyle/>
          <a:p>
            <a:fld id="{B185298A-5451-C54F-BBDA-CE0945AD835D}" type="slidenum">
              <a:rPr lang="en-US" smtClean="0"/>
              <a:t>9</a:t>
            </a:fld>
            <a:endParaRPr lang="en-US" dirty="0"/>
          </a:p>
        </p:txBody>
      </p:sp>
      <p:graphicFrame>
        <p:nvGraphicFramePr>
          <p:cNvPr id="3" name="Chart 2">
            <a:extLst/>
          </p:cNvPr>
          <p:cNvGraphicFramePr/>
          <p:nvPr>
            <p:extLst>
              <p:ext uri="{D42A27DB-BD31-4B8C-83A1-F6EECF244321}">
                <p14:modId xmlns:p14="http://schemas.microsoft.com/office/powerpoint/2010/main" val="916709609"/>
              </p:ext>
            </p:extLst>
          </p:nvPr>
        </p:nvGraphicFramePr>
        <p:xfrm>
          <a:off x="119270" y="172278"/>
          <a:ext cx="8892208" cy="4337711"/>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347791" y="6069497"/>
            <a:ext cx="2663687" cy="6957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ontent Placeholder 3"/>
          <p:cNvSpPr txBox="1">
            <a:spLocks/>
          </p:cNvSpPr>
          <p:nvPr/>
        </p:nvSpPr>
        <p:spPr>
          <a:xfrm>
            <a:off x="316352" y="4537588"/>
            <a:ext cx="8695126" cy="2022238"/>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2800" u="sng" dirty="0">
                <a:solidFill>
                  <a:schemeClr val="tx1"/>
                </a:solidFill>
                <a:latin typeface="Garamond" panose="02020404030301010803" pitchFamily="18" charset="0"/>
              </a:rPr>
              <a:t>Overall</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Large gaps overall--females leading males in both races</a:t>
            </a:r>
          </a:p>
          <a:p>
            <a:pPr marL="342900" indent="-342900" algn="l">
              <a:buFont typeface="Arial" panose="020B0604020202020204" pitchFamily="34" charset="0"/>
              <a:buChar char="•"/>
            </a:pPr>
            <a:r>
              <a:rPr lang="en-US" sz="2400" dirty="0">
                <a:solidFill>
                  <a:schemeClr val="tx1"/>
                </a:solidFill>
                <a:latin typeface="Garamond" panose="02020404030301010803" pitchFamily="18" charset="0"/>
              </a:rPr>
              <a:t>After 2010, the trend is flat for white males and females, but the upward trend continues for black students</a:t>
            </a:r>
          </a:p>
          <a:p>
            <a:pPr marL="342900" indent="-342900" algn="l">
              <a:buFont typeface="Arial" panose="020B0604020202020204" pitchFamily="34" charset="0"/>
              <a:buChar char="•"/>
            </a:pPr>
            <a:r>
              <a:rPr lang="en-US" sz="2400" b="1" dirty="0">
                <a:solidFill>
                  <a:schemeClr val="tx1"/>
                </a:solidFill>
                <a:latin typeface="Garamond" panose="02020404030301010803" pitchFamily="18" charset="0"/>
              </a:rPr>
              <a:t>The gaps are not widening over the last 10 years</a:t>
            </a:r>
          </a:p>
        </p:txBody>
      </p:sp>
    </p:spTree>
    <p:extLst>
      <p:ext uri="{BB962C8B-B14F-4D97-AF65-F5344CB8AC3E}">
        <p14:creationId xmlns:p14="http://schemas.microsoft.com/office/powerpoint/2010/main" val="379607156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CAER_PP_NEW" id="{7A7FABD7-3427-4D7F-AB1A-82C62CFB8DFC}" vid="{43661CC1-11AB-4ABD-9C12-9472EF59FE4F}"/>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lu_powerpoint [Read-Only]" id="{4BACBA03-19FB-497A-B096-01F3BCD59418}" vid="{20571D49-7F13-4BC3-998D-BB8AAB53730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SCAER_PP_NEW</Template>
  <TotalTime>956</TotalTime>
  <Words>2238</Words>
  <Application>Microsoft Office PowerPoint</Application>
  <PresentationFormat>On-screen Show (4:3)</PresentationFormat>
  <Paragraphs>262</Paragraphs>
  <Slides>30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Arial</vt:lpstr>
      <vt:lpstr>Calibri</vt:lpstr>
      <vt:lpstr>Garamond</vt:lpstr>
      <vt:lpstr>Times New Roman</vt:lpstr>
      <vt:lpstr>Wingdings</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Louis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Anwuli Okwuashi</dc:creator>
  <cp:lastModifiedBy>Takako Nomi</cp:lastModifiedBy>
  <cp:revision>166</cp:revision>
  <dcterms:created xsi:type="dcterms:W3CDTF">2020-09-16T21:27:39Z</dcterms:created>
  <dcterms:modified xsi:type="dcterms:W3CDTF">2021-02-25T17:55:00Z</dcterms:modified>
</cp:coreProperties>
</file>